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176"/>
  </p:notesMasterIdLst>
  <p:sldIdLst>
    <p:sldId id="634" r:id="rId2"/>
    <p:sldId id="1040" r:id="rId3"/>
    <p:sldId id="1041" r:id="rId4"/>
    <p:sldId id="972" r:id="rId5"/>
    <p:sldId id="1050" r:id="rId6"/>
    <p:sldId id="1052" r:id="rId7"/>
    <p:sldId id="1053" r:id="rId8"/>
    <p:sldId id="1060" r:id="rId9"/>
    <p:sldId id="1054" r:id="rId10"/>
    <p:sldId id="1064" r:id="rId11"/>
    <p:sldId id="1055" r:id="rId12"/>
    <p:sldId id="1058" r:id="rId13"/>
    <p:sldId id="1059" r:id="rId14"/>
    <p:sldId id="1061" r:id="rId15"/>
    <p:sldId id="1062" r:id="rId16"/>
    <p:sldId id="973" r:id="rId17"/>
    <p:sldId id="974" r:id="rId18"/>
    <p:sldId id="975" r:id="rId19"/>
    <p:sldId id="976" r:id="rId20"/>
    <p:sldId id="977" r:id="rId21"/>
    <p:sldId id="978" r:id="rId22"/>
    <p:sldId id="979" r:id="rId23"/>
    <p:sldId id="980" r:id="rId24"/>
    <p:sldId id="981" r:id="rId25"/>
    <p:sldId id="982" r:id="rId26"/>
    <p:sldId id="983" r:id="rId27"/>
    <p:sldId id="984" r:id="rId28"/>
    <p:sldId id="985" r:id="rId29"/>
    <p:sldId id="986" r:id="rId30"/>
    <p:sldId id="987" r:id="rId31"/>
    <p:sldId id="988" r:id="rId32"/>
    <p:sldId id="989" r:id="rId33"/>
    <p:sldId id="990" r:id="rId34"/>
    <p:sldId id="991" r:id="rId35"/>
    <p:sldId id="992" r:id="rId36"/>
    <p:sldId id="993" r:id="rId37"/>
    <p:sldId id="994" r:id="rId38"/>
    <p:sldId id="995" r:id="rId39"/>
    <p:sldId id="996" r:id="rId40"/>
    <p:sldId id="997" r:id="rId41"/>
    <p:sldId id="998" r:id="rId42"/>
    <p:sldId id="999" r:id="rId43"/>
    <p:sldId id="857" r:id="rId44"/>
    <p:sldId id="962" r:id="rId45"/>
    <p:sldId id="970" r:id="rId46"/>
    <p:sldId id="964" r:id="rId47"/>
    <p:sldId id="1005" r:id="rId48"/>
    <p:sldId id="969" r:id="rId49"/>
    <p:sldId id="1006" r:id="rId50"/>
    <p:sldId id="968" r:id="rId51"/>
    <p:sldId id="971" r:id="rId52"/>
    <p:sldId id="776" r:id="rId53"/>
    <p:sldId id="748" r:id="rId54"/>
    <p:sldId id="749" r:id="rId55"/>
    <p:sldId id="750" r:id="rId56"/>
    <p:sldId id="751" r:id="rId57"/>
    <p:sldId id="752" r:id="rId58"/>
    <p:sldId id="775" r:id="rId59"/>
    <p:sldId id="753" r:id="rId60"/>
    <p:sldId id="778" r:id="rId61"/>
    <p:sldId id="910" r:id="rId62"/>
    <p:sldId id="755" r:id="rId63"/>
    <p:sldId id="756" r:id="rId64"/>
    <p:sldId id="912" r:id="rId65"/>
    <p:sldId id="785" r:id="rId66"/>
    <p:sldId id="787" r:id="rId67"/>
    <p:sldId id="916" r:id="rId68"/>
    <p:sldId id="813" r:id="rId69"/>
    <p:sldId id="790" r:id="rId70"/>
    <p:sldId id="791" r:id="rId71"/>
    <p:sldId id="792" r:id="rId72"/>
    <p:sldId id="793" r:id="rId73"/>
    <p:sldId id="814" r:id="rId74"/>
    <p:sldId id="911" r:id="rId75"/>
    <p:sldId id="799" r:id="rId76"/>
    <p:sldId id="801" r:id="rId77"/>
    <p:sldId id="914" r:id="rId78"/>
    <p:sldId id="915" r:id="rId79"/>
    <p:sldId id="803" r:id="rId80"/>
    <p:sldId id="804" r:id="rId81"/>
    <p:sldId id="1007" r:id="rId82"/>
    <p:sldId id="805" r:id="rId83"/>
    <p:sldId id="806" r:id="rId84"/>
    <p:sldId id="808" r:id="rId85"/>
    <p:sldId id="810" r:id="rId86"/>
    <p:sldId id="917" r:id="rId87"/>
    <p:sldId id="1042" r:id="rId88"/>
    <p:sldId id="837" r:id="rId89"/>
    <p:sldId id="861" r:id="rId90"/>
    <p:sldId id="864" r:id="rId91"/>
    <p:sldId id="865" r:id="rId92"/>
    <p:sldId id="863" r:id="rId93"/>
    <p:sldId id="918" r:id="rId94"/>
    <p:sldId id="848" r:id="rId95"/>
    <p:sldId id="767" r:id="rId96"/>
    <p:sldId id="851" r:id="rId97"/>
    <p:sldId id="852" r:id="rId98"/>
    <p:sldId id="853" r:id="rId99"/>
    <p:sldId id="768" r:id="rId100"/>
    <p:sldId id="850" r:id="rId101"/>
    <p:sldId id="1043" r:id="rId102"/>
    <p:sldId id="769" r:id="rId103"/>
    <p:sldId id="827" r:id="rId104"/>
    <p:sldId id="849" r:id="rId105"/>
    <p:sldId id="1044" r:id="rId106"/>
    <p:sldId id="1045" r:id="rId107"/>
    <p:sldId id="829" r:id="rId108"/>
    <p:sldId id="830" r:id="rId109"/>
    <p:sldId id="771" r:id="rId110"/>
    <p:sldId id="888" r:id="rId111"/>
    <p:sldId id="872" r:id="rId112"/>
    <p:sldId id="875" r:id="rId113"/>
    <p:sldId id="1004" r:id="rId114"/>
    <p:sldId id="876" r:id="rId115"/>
    <p:sldId id="877" r:id="rId116"/>
    <p:sldId id="878" r:id="rId117"/>
    <p:sldId id="1046" r:id="rId118"/>
    <p:sldId id="879" r:id="rId119"/>
    <p:sldId id="880" r:id="rId120"/>
    <p:sldId id="882" r:id="rId121"/>
    <p:sldId id="883" r:id="rId122"/>
    <p:sldId id="884" r:id="rId123"/>
    <p:sldId id="886" r:id="rId124"/>
    <p:sldId id="869" r:id="rId125"/>
    <p:sldId id="870" r:id="rId126"/>
    <p:sldId id="871" r:id="rId127"/>
    <p:sldId id="1063" r:id="rId128"/>
    <p:sldId id="820" r:id="rId129"/>
    <p:sldId id="300" r:id="rId130"/>
    <p:sldId id="411" r:id="rId131"/>
    <p:sldId id="301" r:id="rId132"/>
    <p:sldId id="497" r:id="rId133"/>
    <p:sldId id="412" r:id="rId134"/>
    <p:sldId id="499" r:id="rId135"/>
    <p:sldId id="500" r:id="rId136"/>
    <p:sldId id="317" r:id="rId137"/>
    <p:sldId id="1002" r:id="rId138"/>
    <p:sldId id="329" r:id="rId139"/>
    <p:sldId id="333" r:id="rId140"/>
    <p:sldId id="1021" r:id="rId141"/>
    <p:sldId id="1022" r:id="rId142"/>
    <p:sldId id="1048" r:id="rId143"/>
    <p:sldId id="1023" r:id="rId144"/>
    <p:sldId id="1047" r:id="rId145"/>
    <p:sldId id="1024" r:id="rId146"/>
    <p:sldId id="1049" r:id="rId147"/>
    <p:sldId id="1025" r:id="rId148"/>
    <p:sldId id="1026" r:id="rId149"/>
    <p:sldId id="1027" r:id="rId150"/>
    <p:sldId id="1028" r:id="rId151"/>
    <p:sldId id="1029" r:id="rId152"/>
    <p:sldId id="1030" r:id="rId153"/>
    <p:sldId id="1031" r:id="rId154"/>
    <p:sldId id="1032" r:id="rId155"/>
    <p:sldId id="1033" r:id="rId156"/>
    <p:sldId id="1034" r:id="rId157"/>
    <p:sldId id="1035" r:id="rId158"/>
    <p:sldId id="1036" r:id="rId159"/>
    <p:sldId id="1037" r:id="rId160"/>
    <p:sldId id="1038" r:id="rId161"/>
    <p:sldId id="1039" r:id="rId162"/>
    <p:sldId id="934" r:id="rId163"/>
    <p:sldId id="935" r:id="rId164"/>
    <p:sldId id="936" r:id="rId165"/>
    <p:sldId id="952" r:id="rId166"/>
    <p:sldId id="937" r:id="rId167"/>
    <p:sldId id="958" r:id="rId168"/>
    <p:sldId id="960" r:id="rId169"/>
    <p:sldId id="959" r:id="rId170"/>
    <p:sldId id="955" r:id="rId171"/>
    <p:sldId id="956" r:id="rId172"/>
    <p:sldId id="957" r:id="rId173"/>
    <p:sldId id="1065" r:id="rId174"/>
    <p:sldId id="961" r:id="rId175"/>
  </p:sldIdLst>
  <p:sldSz cx="9144000" cy="6858000" type="screen4x3"/>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FFCC"/>
    <a:srgbClr val="99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Stil Yok, Kılavuz Yok">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varScale="1">
        <p:scale>
          <a:sx n="66" d="100"/>
          <a:sy n="66" d="100"/>
        </p:scale>
        <p:origin x="-1276" y="-60"/>
      </p:cViewPr>
      <p:guideLst>
        <p:guide orient="horz" pos="2160"/>
        <p:guide pos="2880"/>
      </p:guideLst>
    </p:cSldViewPr>
  </p:slideViewPr>
  <p:notesTextViewPr>
    <p:cViewPr>
      <p:scale>
        <a:sx n="1" d="1"/>
        <a:sy n="1" d="1"/>
      </p:scale>
      <p:origin x="0" y="0"/>
    </p:cViewPr>
  </p:notesTextViewPr>
  <p:sorterViewPr>
    <p:cViewPr>
      <p:scale>
        <a:sx n="120" d="100"/>
        <a:sy n="120" d="100"/>
      </p:scale>
      <p:origin x="0" y="6340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presProps" Target="presProps.xml"/><Relationship Id="rId172" Type="http://schemas.openxmlformats.org/officeDocument/2006/relationships/slide" Target="slides/slide17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theme" Target="theme/theme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tableStyles" Target="tableStyles.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notesMaster" Target="notesMasters/notesMaster1.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image" Target="../media/image144.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Üstbilgi Yer Tutucusu"/>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tr-TR"/>
          </a:p>
        </p:txBody>
      </p:sp>
      <p:sp>
        <p:nvSpPr>
          <p:cNvPr id="3" name="2 Veri Yer Tutucusu"/>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3B06D79-7C25-4704-9A3D-AC0A5EA7FCCF}" type="datetimeFigureOut">
              <a:rPr lang="tr-TR" smtClean="0"/>
              <a:pPr/>
              <a:t>20.11.2014</a:t>
            </a:fld>
            <a:endParaRPr lang="tr-TR"/>
          </a:p>
        </p:txBody>
      </p:sp>
      <p:sp>
        <p:nvSpPr>
          <p:cNvPr id="4" name="3 Slayt Görüntüsü Yer Tutucusu"/>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tr-TR"/>
          </a:p>
        </p:txBody>
      </p:sp>
      <p:sp>
        <p:nvSpPr>
          <p:cNvPr id="5" name="4 Not Yer Tutucusu"/>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5 Altbilgi Yer Tutucusu"/>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tr-TR"/>
          </a:p>
        </p:txBody>
      </p:sp>
      <p:sp>
        <p:nvSpPr>
          <p:cNvPr id="7" name="6 Slayt Numarası Yer Tutucusu"/>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F2EF824-3837-432E-B32B-80C035A76DFB}" type="slidenum">
              <a:rPr lang="tr-TR" smtClean="0"/>
              <a:pPr/>
              <a:t>‹#›</a:t>
            </a:fld>
            <a:endParaRPr lang="tr-TR"/>
          </a:p>
        </p:txBody>
      </p:sp>
    </p:spTree>
    <p:extLst>
      <p:ext uri="{BB962C8B-B14F-4D97-AF65-F5344CB8AC3E}">
        <p14:creationId xmlns:p14="http://schemas.microsoft.com/office/powerpoint/2010/main" val="17070486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0587321E-361F-4185-8465-71323CB913F4}" type="slidenum">
              <a:rPr lang="tr-TR" smtClean="0"/>
              <a:pPr/>
              <a:t>151</a:t>
            </a:fld>
            <a:endParaRPr lang="tr-TR"/>
          </a:p>
        </p:txBody>
      </p:sp>
    </p:spTree>
    <p:extLst>
      <p:ext uri="{BB962C8B-B14F-4D97-AF65-F5344CB8AC3E}">
        <p14:creationId xmlns:p14="http://schemas.microsoft.com/office/powerpoint/2010/main" val="19495074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0587321E-361F-4185-8465-71323CB913F4}" type="slidenum">
              <a:rPr lang="tr-TR" smtClean="0"/>
              <a:pPr/>
              <a:t>152</a:t>
            </a:fld>
            <a:endParaRPr lang="tr-TR"/>
          </a:p>
        </p:txBody>
      </p:sp>
    </p:spTree>
    <p:extLst>
      <p:ext uri="{BB962C8B-B14F-4D97-AF65-F5344CB8AC3E}">
        <p14:creationId xmlns:p14="http://schemas.microsoft.com/office/powerpoint/2010/main" val="19495074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0587321E-361F-4185-8465-71323CB913F4}" type="slidenum">
              <a:rPr lang="tr-TR" smtClean="0"/>
              <a:pPr/>
              <a:t>153</a:t>
            </a:fld>
            <a:endParaRPr lang="tr-TR"/>
          </a:p>
        </p:txBody>
      </p:sp>
    </p:spTree>
    <p:extLst>
      <p:ext uri="{BB962C8B-B14F-4D97-AF65-F5344CB8AC3E}">
        <p14:creationId xmlns:p14="http://schemas.microsoft.com/office/powerpoint/2010/main" val="19495074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0587321E-361F-4185-8465-71323CB913F4}" type="slidenum">
              <a:rPr lang="tr-TR" smtClean="0"/>
              <a:pPr/>
              <a:t>154</a:t>
            </a:fld>
            <a:endParaRPr lang="tr-TR"/>
          </a:p>
        </p:txBody>
      </p:sp>
    </p:spTree>
    <p:extLst>
      <p:ext uri="{BB962C8B-B14F-4D97-AF65-F5344CB8AC3E}">
        <p14:creationId xmlns:p14="http://schemas.microsoft.com/office/powerpoint/2010/main" val="19495074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tr-TR" smtClean="0"/>
              <a:t>Asıl başlık stili için tıklatın</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tr-TR" smtClean="0"/>
              <a:t>Asıl alt başlık stilini düzenlemek için tıklatın</a:t>
            </a:r>
            <a:endParaRPr kumimoji="0" lang="en-US"/>
          </a:p>
        </p:txBody>
      </p:sp>
      <p:sp>
        <p:nvSpPr>
          <p:cNvPr id="30" name="Date Placeholder 29"/>
          <p:cNvSpPr>
            <a:spLocks noGrp="1"/>
          </p:cNvSpPr>
          <p:nvPr>
            <p:ph type="dt" sz="half" idx="10"/>
          </p:nvPr>
        </p:nvSpPr>
        <p:spPr/>
        <p:txBody>
          <a:bodyPr/>
          <a:lstStyle/>
          <a:p>
            <a:fld id="{BD6BBCDD-F43A-4FD3-8B84-56D3DCF66F36}" type="datetimeFigureOut">
              <a:rPr lang="tr-TR" smtClean="0"/>
              <a:pPr/>
              <a:t>20.11.2014</a:t>
            </a:fld>
            <a:endParaRPr lang="tr-TR"/>
          </a:p>
        </p:txBody>
      </p:sp>
      <p:sp>
        <p:nvSpPr>
          <p:cNvPr id="19" name="Footer Placeholder 18"/>
          <p:cNvSpPr>
            <a:spLocks noGrp="1"/>
          </p:cNvSpPr>
          <p:nvPr>
            <p:ph type="ftr" sz="quarter" idx="11"/>
          </p:nvPr>
        </p:nvSpPr>
        <p:spPr/>
        <p:txBody>
          <a:bodyPr/>
          <a:lstStyle/>
          <a:p>
            <a:endParaRPr lang="tr-TR"/>
          </a:p>
        </p:txBody>
      </p:sp>
      <p:sp>
        <p:nvSpPr>
          <p:cNvPr id="27" name="Slide Number Placeholder 26"/>
          <p:cNvSpPr>
            <a:spLocks noGrp="1"/>
          </p:cNvSpPr>
          <p:nvPr>
            <p:ph type="sldNum" sz="quarter" idx="12"/>
          </p:nvPr>
        </p:nvSpPr>
        <p:spPr/>
        <p:txBody>
          <a:bodyPr/>
          <a:lstStyle/>
          <a:p>
            <a:fld id="{A52EC945-F3F9-45C8-9D54-A385B1A440CE}" type="slidenum">
              <a:rPr lang="tr-TR" smtClean="0"/>
              <a:pPr/>
              <a:t>‹#›</a:t>
            </a:fld>
            <a:endParaRPr lang="tr-TR"/>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tr-TR" smtClean="0"/>
              <a:t>Asıl başlık stili için tıklatın</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Date Placeholder 3"/>
          <p:cNvSpPr>
            <a:spLocks noGrp="1"/>
          </p:cNvSpPr>
          <p:nvPr>
            <p:ph type="dt" sz="half" idx="10"/>
          </p:nvPr>
        </p:nvSpPr>
        <p:spPr/>
        <p:txBody>
          <a:bodyPr/>
          <a:lstStyle/>
          <a:p>
            <a:fld id="{BD6BBCDD-F43A-4FD3-8B84-56D3DCF66F36}" type="datetimeFigureOut">
              <a:rPr lang="tr-TR" smtClean="0"/>
              <a:pPr/>
              <a:t>20.11.2014</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A52EC945-F3F9-45C8-9D54-A385B1A440CE}" type="slidenum">
              <a:rPr lang="tr-TR" smtClean="0"/>
              <a:pPr/>
              <a:t>‹#›</a:t>
            </a:fld>
            <a:endParaRPr lang="tr-T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tr-TR" smtClean="0"/>
              <a:t>Asıl başlık stili için tıklatın</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Date Placeholder 3"/>
          <p:cNvSpPr>
            <a:spLocks noGrp="1"/>
          </p:cNvSpPr>
          <p:nvPr>
            <p:ph type="dt" sz="half" idx="10"/>
          </p:nvPr>
        </p:nvSpPr>
        <p:spPr/>
        <p:txBody>
          <a:bodyPr/>
          <a:lstStyle/>
          <a:p>
            <a:fld id="{BD6BBCDD-F43A-4FD3-8B84-56D3DCF66F36}" type="datetimeFigureOut">
              <a:rPr lang="tr-TR" smtClean="0"/>
              <a:pPr/>
              <a:t>20.11.2014</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A52EC945-F3F9-45C8-9D54-A385B1A440CE}" type="slidenum">
              <a:rPr lang="tr-TR" smtClean="0"/>
              <a:pPr/>
              <a:t>‹#›</a:t>
            </a:fld>
            <a:endParaRPr lang="tr-T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tr-TR" smtClean="0"/>
              <a:t>Asıl başlık stili için tıklatın</a:t>
            </a:r>
            <a:endParaRPr kumimoji="0" lang="en-US"/>
          </a:p>
        </p:txBody>
      </p:sp>
      <p:sp>
        <p:nvSpPr>
          <p:cNvPr id="3" name="Content Placeholder 2"/>
          <p:cNvSpPr>
            <a:spLocks noGrp="1"/>
          </p:cNvSpPr>
          <p:nvPr>
            <p:ph idx="1"/>
          </p:nvPr>
        </p:nvSpPr>
        <p:spPr/>
        <p:txBody>
          <a:body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Date Placeholder 3"/>
          <p:cNvSpPr>
            <a:spLocks noGrp="1"/>
          </p:cNvSpPr>
          <p:nvPr>
            <p:ph type="dt" sz="half" idx="10"/>
          </p:nvPr>
        </p:nvSpPr>
        <p:spPr/>
        <p:txBody>
          <a:bodyPr/>
          <a:lstStyle/>
          <a:p>
            <a:fld id="{BD6BBCDD-F43A-4FD3-8B84-56D3DCF66F36}" type="datetimeFigureOut">
              <a:rPr lang="tr-TR" smtClean="0"/>
              <a:pPr/>
              <a:t>20.11.2014</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A52EC945-F3F9-45C8-9D54-A385B1A440CE}" type="slidenum">
              <a:rPr lang="tr-TR" smtClean="0"/>
              <a:pPr/>
              <a:t>‹#›</a:t>
            </a:fld>
            <a:endParaRPr lang="tr-T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tr-TR" smtClean="0"/>
              <a:t>Asıl başlık stili için tıklatın</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tr-TR" smtClean="0"/>
              <a:t>Asıl metin stillerini düzenlemek için tıklatın</a:t>
            </a:r>
          </a:p>
        </p:txBody>
      </p:sp>
      <p:sp>
        <p:nvSpPr>
          <p:cNvPr id="4" name="Date Placeholder 3"/>
          <p:cNvSpPr>
            <a:spLocks noGrp="1"/>
          </p:cNvSpPr>
          <p:nvPr>
            <p:ph type="dt" sz="half" idx="10"/>
          </p:nvPr>
        </p:nvSpPr>
        <p:spPr/>
        <p:txBody>
          <a:bodyPr/>
          <a:lstStyle/>
          <a:p>
            <a:fld id="{BD6BBCDD-F43A-4FD3-8B84-56D3DCF66F36}" type="datetimeFigureOut">
              <a:rPr lang="tr-TR" smtClean="0"/>
              <a:pPr/>
              <a:t>20.11.2014</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A52EC945-F3F9-45C8-9D54-A385B1A440CE}" type="slidenum">
              <a:rPr lang="tr-TR" smtClean="0"/>
              <a:pPr/>
              <a:t>‹#›</a:t>
            </a:fld>
            <a:endParaRPr lang="tr-TR"/>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tr-TR" smtClean="0"/>
              <a:t>Asıl başlık stili için tıklatın</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5" name="Date Placeholder 4"/>
          <p:cNvSpPr>
            <a:spLocks noGrp="1"/>
          </p:cNvSpPr>
          <p:nvPr>
            <p:ph type="dt" sz="half" idx="10"/>
          </p:nvPr>
        </p:nvSpPr>
        <p:spPr/>
        <p:txBody>
          <a:bodyPr/>
          <a:lstStyle/>
          <a:p>
            <a:fld id="{BD6BBCDD-F43A-4FD3-8B84-56D3DCF66F36}" type="datetimeFigureOut">
              <a:rPr lang="tr-TR" smtClean="0"/>
              <a:pPr/>
              <a:t>20.11.2014</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A52EC945-F3F9-45C8-9D54-A385B1A440CE}" type="slidenum">
              <a:rPr lang="tr-TR" smtClean="0"/>
              <a:pPr/>
              <a:t>‹#›</a:t>
            </a:fld>
            <a:endParaRPr lang="tr-T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tr-TR" smtClean="0"/>
              <a:t>Asıl başlık stili için tıklatın</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tr-TR" smtClean="0"/>
              <a:t>Asıl metin stillerini düzenlemek için tıklatın</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tr-TR" smtClean="0"/>
              <a:t>Asıl metin stillerini düzenlemek için tıklatın</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7" name="Date Placeholder 6"/>
          <p:cNvSpPr>
            <a:spLocks noGrp="1"/>
          </p:cNvSpPr>
          <p:nvPr>
            <p:ph type="dt" sz="half" idx="10"/>
          </p:nvPr>
        </p:nvSpPr>
        <p:spPr/>
        <p:txBody>
          <a:bodyPr/>
          <a:lstStyle/>
          <a:p>
            <a:fld id="{BD6BBCDD-F43A-4FD3-8B84-56D3DCF66F36}" type="datetimeFigureOut">
              <a:rPr lang="tr-TR" smtClean="0"/>
              <a:pPr/>
              <a:t>20.11.2014</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A52EC945-F3F9-45C8-9D54-A385B1A440CE}" type="slidenum">
              <a:rPr lang="tr-TR" smtClean="0"/>
              <a:pPr/>
              <a:t>‹#›</a:t>
            </a:fld>
            <a:endParaRPr lang="tr-T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tr-TR" smtClean="0"/>
              <a:t>Asıl başlık stili için tıklatın</a:t>
            </a:r>
            <a:endParaRPr kumimoji="0" lang="en-US"/>
          </a:p>
        </p:txBody>
      </p:sp>
      <p:sp>
        <p:nvSpPr>
          <p:cNvPr id="3" name="Date Placeholder 2"/>
          <p:cNvSpPr>
            <a:spLocks noGrp="1"/>
          </p:cNvSpPr>
          <p:nvPr>
            <p:ph type="dt" sz="half" idx="10"/>
          </p:nvPr>
        </p:nvSpPr>
        <p:spPr/>
        <p:txBody>
          <a:bodyPr/>
          <a:lstStyle/>
          <a:p>
            <a:fld id="{BD6BBCDD-F43A-4FD3-8B84-56D3DCF66F36}" type="datetimeFigureOut">
              <a:rPr lang="tr-TR" smtClean="0"/>
              <a:pPr/>
              <a:t>20.11.2014</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A52EC945-F3F9-45C8-9D54-A385B1A440CE}" type="slidenum">
              <a:rPr lang="tr-TR" smtClean="0"/>
              <a:pPr/>
              <a:t>‹#›</a:t>
            </a:fld>
            <a:endParaRPr lang="tr-T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6BBCDD-F43A-4FD3-8B84-56D3DCF66F36}" type="datetimeFigureOut">
              <a:rPr lang="tr-TR" smtClean="0"/>
              <a:pPr/>
              <a:t>20.11.2014</a:t>
            </a:fld>
            <a:endParaRPr lang="tr-TR"/>
          </a:p>
        </p:txBody>
      </p:sp>
      <p:sp>
        <p:nvSpPr>
          <p:cNvPr id="3" name="Footer Placeholder 2"/>
          <p:cNvSpPr>
            <a:spLocks noGrp="1"/>
          </p:cNvSpPr>
          <p:nvPr>
            <p:ph type="ftr" sz="quarter" idx="11"/>
          </p:nvPr>
        </p:nvSpPr>
        <p:spPr/>
        <p:txBody>
          <a:bodyPr/>
          <a:lstStyle/>
          <a:p>
            <a:endParaRPr lang="tr-TR"/>
          </a:p>
        </p:txBody>
      </p:sp>
      <p:sp>
        <p:nvSpPr>
          <p:cNvPr id="4" name="Slide Number Placeholder 3"/>
          <p:cNvSpPr>
            <a:spLocks noGrp="1"/>
          </p:cNvSpPr>
          <p:nvPr>
            <p:ph type="sldNum" sz="quarter" idx="12"/>
          </p:nvPr>
        </p:nvSpPr>
        <p:spPr/>
        <p:txBody>
          <a:bodyPr/>
          <a:lstStyle/>
          <a:p>
            <a:fld id="{A52EC945-F3F9-45C8-9D54-A385B1A440CE}" type="slidenum">
              <a:rPr lang="tr-TR" smtClean="0"/>
              <a:pPr/>
              <a:t>‹#›</a:t>
            </a:fld>
            <a:endParaRPr lang="tr-T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tr-TR" smtClean="0"/>
              <a:t>Asıl başlık stili için tıklatın</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tr-TR" smtClean="0"/>
              <a:t>Asıl metin stillerini düzenlemek için tıklatın</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5" name="Date Placeholder 4"/>
          <p:cNvSpPr>
            <a:spLocks noGrp="1"/>
          </p:cNvSpPr>
          <p:nvPr>
            <p:ph type="dt" sz="half" idx="10"/>
          </p:nvPr>
        </p:nvSpPr>
        <p:spPr/>
        <p:txBody>
          <a:bodyPr/>
          <a:lstStyle/>
          <a:p>
            <a:fld id="{BD6BBCDD-F43A-4FD3-8B84-56D3DCF66F36}" type="datetimeFigureOut">
              <a:rPr lang="tr-TR" smtClean="0"/>
              <a:pPr/>
              <a:t>20.11.2014</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A52EC945-F3F9-45C8-9D54-A385B1A440CE}" type="slidenum">
              <a:rPr lang="tr-TR" smtClean="0"/>
              <a:pPr/>
              <a:t>‹#›</a:t>
            </a:fld>
            <a:endParaRPr lang="tr-T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tr-TR" smtClean="0"/>
              <a:t>Asıl başlık stili için tıklatın</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tr-TR" smtClean="0"/>
              <a:t>Asıl metin stillerini düzenlemek için tıklatın</a:t>
            </a:r>
          </a:p>
        </p:txBody>
      </p:sp>
      <p:sp>
        <p:nvSpPr>
          <p:cNvPr id="5" name="Date Placeholder 4"/>
          <p:cNvSpPr>
            <a:spLocks noGrp="1"/>
          </p:cNvSpPr>
          <p:nvPr>
            <p:ph type="dt" sz="half" idx="10"/>
          </p:nvPr>
        </p:nvSpPr>
        <p:spPr/>
        <p:txBody>
          <a:bodyPr/>
          <a:lstStyle/>
          <a:p>
            <a:fld id="{BD6BBCDD-F43A-4FD3-8B84-56D3DCF66F36}" type="datetimeFigureOut">
              <a:rPr lang="tr-TR" smtClean="0"/>
              <a:pPr/>
              <a:t>20.11.2014</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a:xfrm>
            <a:off x="8077200" y="6356350"/>
            <a:ext cx="609600" cy="365125"/>
          </a:xfrm>
        </p:spPr>
        <p:txBody>
          <a:bodyPr/>
          <a:lstStyle/>
          <a:p>
            <a:fld id="{A52EC945-F3F9-45C8-9D54-A385B1A440CE}" type="slidenum">
              <a:rPr lang="tr-TR" smtClean="0"/>
              <a:pPr/>
              <a:t>‹#›</a:t>
            </a:fld>
            <a:endParaRPr lang="tr-T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tr-TR" smtClean="0"/>
              <a:t>Resim eklemek için simgeyi tıklatın</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tr-TR" smtClean="0"/>
              <a:t>Asıl başlık stili için tıklatın</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tr-TR" smtClean="0"/>
              <a:t>Asıl metin stillerini düzenlemek için tıklatın</a:t>
            </a:r>
          </a:p>
          <a:p>
            <a:pPr lvl="1" eaLnBrk="1" latinLnBrk="0" hangingPunct="1"/>
            <a:r>
              <a:rPr kumimoji="0" lang="tr-TR" smtClean="0"/>
              <a:t>İkinci düzey</a:t>
            </a:r>
          </a:p>
          <a:p>
            <a:pPr lvl="2" eaLnBrk="1" latinLnBrk="0" hangingPunct="1"/>
            <a:r>
              <a:rPr kumimoji="0" lang="tr-TR" smtClean="0"/>
              <a:t>Üçüncü düzey</a:t>
            </a:r>
          </a:p>
          <a:p>
            <a:pPr lvl="3" eaLnBrk="1" latinLnBrk="0" hangingPunct="1"/>
            <a:r>
              <a:rPr kumimoji="0" lang="tr-TR" smtClean="0"/>
              <a:t>Dördüncü düzey</a:t>
            </a:r>
          </a:p>
          <a:p>
            <a:pPr lvl="4" eaLnBrk="1" latinLnBrk="0" hangingPunct="1"/>
            <a:r>
              <a:rPr kumimoji="0" lang="tr-TR" smtClean="0"/>
              <a:t>Beşinci düzey</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BD6BBCDD-F43A-4FD3-8B84-56D3DCF66F36}" type="datetimeFigureOut">
              <a:rPr lang="tr-TR" smtClean="0"/>
              <a:pPr/>
              <a:t>20.11.2014</a:t>
            </a:fld>
            <a:endParaRPr lang="tr-T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tr-T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A52EC945-F3F9-45C8-9D54-A385B1A440CE}" type="slidenum">
              <a:rPr lang="tr-TR" smtClean="0"/>
              <a:pPr/>
              <a:t>‹#›</a:t>
            </a:fld>
            <a:endParaRPr lang="tr-T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hyperlink" Target="http://img.diytrade.com/cdimg/510438/8983387/0/1242054396/Aluminium_Diamond_Plates.jpg"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8" Type="http://schemas.openxmlformats.org/officeDocument/2006/relationships/image" Target="../media/image118.jpeg"/><Relationship Id="rId3" Type="http://schemas.openxmlformats.org/officeDocument/2006/relationships/image" Target="../media/image113.jpeg"/><Relationship Id="rId7" Type="http://schemas.openxmlformats.org/officeDocument/2006/relationships/image" Target="../media/image117.jpeg"/><Relationship Id="rId2" Type="http://schemas.openxmlformats.org/officeDocument/2006/relationships/image" Target="../media/image112.jpeg"/><Relationship Id="rId1" Type="http://schemas.openxmlformats.org/officeDocument/2006/relationships/slideLayout" Target="../slideLayouts/slideLayout2.xml"/><Relationship Id="rId6" Type="http://schemas.openxmlformats.org/officeDocument/2006/relationships/image" Target="../media/image116.jpeg"/><Relationship Id="rId5" Type="http://schemas.openxmlformats.org/officeDocument/2006/relationships/image" Target="../media/image115.jpeg"/><Relationship Id="rId10" Type="http://schemas.openxmlformats.org/officeDocument/2006/relationships/image" Target="../media/image120.jpeg"/><Relationship Id="rId4" Type="http://schemas.openxmlformats.org/officeDocument/2006/relationships/image" Target="../media/image114.jpeg"/><Relationship Id="rId9" Type="http://schemas.openxmlformats.org/officeDocument/2006/relationships/image" Target="../media/image119.jpeg"/></Relationships>
</file>

<file path=ppt/slides/_rels/slide101.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123.emf"/><Relationship Id="rId2" Type="http://schemas.openxmlformats.org/officeDocument/2006/relationships/image" Target="../media/image122.emf"/><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pn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4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8" Type="http://schemas.openxmlformats.org/officeDocument/2006/relationships/image" Target="../media/image147.jpeg"/><Relationship Id="rId13" Type="http://schemas.openxmlformats.org/officeDocument/2006/relationships/image" Target="../media/image152.jpeg"/><Relationship Id="rId3" Type="http://schemas.openxmlformats.org/officeDocument/2006/relationships/oleObject" Target="../embeddings/oleObject1.bin"/><Relationship Id="rId7" Type="http://schemas.openxmlformats.org/officeDocument/2006/relationships/image" Target="../media/image146.jpeg"/><Relationship Id="rId12" Type="http://schemas.openxmlformats.org/officeDocument/2006/relationships/image" Target="../media/image151.jpeg"/><Relationship Id="rId2" Type="http://schemas.openxmlformats.org/officeDocument/2006/relationships/slideLayout" Target="../slideLayouts/slideLayout7.xml"/><Relationship Id="rId16" Type="http://schemas.openxmlformats.org/officeDocument/2006/relationships/image" Target="../media/image155.jpeg"/><Relationship Id="rId1" Type="http://schemas.openxmlformats.org/officeDocument/2006/relationships/vmlDrawing" Target="../drawings/vmlDrawing1.vml"/><Relationship Id="rId6" Type="http://schemas.openxmlformats.org/officeDocument/2006/relationships/image" Target="../media/image145.png"/><Relationship Id="rId11" Type="http://schemas.openxmlformats.org/officeDocument/2006/relationships/image" Target="../media/image150.jpeg"/><Relationship Id="rId5" Type="http://schemas.openxmlformats.org/officeDocument/2006/relationships/oleObject" Target="../embeddings/oleObject2.bin"/><Relationship Id="rId15" Type="http://schemas.openxmlformats.org/officeDocument/2006/relationships/image" Target="../media/image154.jpeg"/><Relationship Id="rId10" Type="http://schemas.openxmlformats.org/officeDocument/2006/relationships/image" Target="../media/image149.jpeg"/><Relationship Id="rId4" Type="http://schemas.openxmlformats.org/officeDocument/2006/relationships/image" Target="../media/image144.png"/><Relationship Id="rId9" Type="http://schemas.openxmlformats.org/officeDocument/2006/relationships/image" Target="../media/image148.jpeg"/><Relationship Id="rId14" Type="http://schemas.openxmlformats.org/officeDocument/2006/relationships/image" Target="../media/image153.jpeg"/></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57.pn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58.pn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62.jpeg"/></Relationships>
</file>

<file path=ppt/slides/_rels/slide154.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62.jpeg"/></Relationships>
</file>

<file path=ppt/slides/_rels/slide155.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image" Target="../media/image164.jpe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slide" Target="slide25.xml"/><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image" Target="../media/image167.jpeg"/><Relationship Id="rId1" Type="http://schemas.openxmlformats.org/officeDocument/2006/relationships/slideLayout" Target="../slideLayouts/slideLayout2.xml"/><Relationship Id="rId4" Type="http://schemas.openxmlformats.org/officeDocument/2006/relationships/image" Target="../media/image169.jpeg"/></Relationships>
</file>

<file path=ppt/slides/_rels/slide162.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image" Target="../media/image170.png"/><Relationship Id="rId1" Type="http://schemas.openxmlformats.org/officeDocument/2006/relationships/slideLayout" Target="../slideLayouts/slideLayout2.xml"/><Relationship Id="rId4" Type="http://schemas.openxmlformats.org/officeDocument/2006/relationships/image" Target="../media/image172.jpeg"/></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image" Target="../media/image173.png"/><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image" Target="../media/image174.png"/><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2" Type="http://schemas.openxmlformats.org/officeDocument/2006/relationships/image" Target="../media/image175.png"/><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image" Target="../media/image17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image" Target="../media/image177.png"/><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image" Target="../media/image179.png"/><Relationship Id="rId1" Type="http://schemas.openxmlformats.org/officeDocument/2006/relationships/slideLayout" Target="../slideLayouts/slideLayout2.xml"/><Relationship Id="rId4" Type="http://schemas.openxmlformats.org/officeDocument/2006/relationships/image" Target="../media/image181.jpeg"/></Relationships>
</file>

<file path=ppt/slides/_rels/slide172.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image" Target="../media/image177.png"/><Relationship Id="rId1" Type="http://schemas.openxmlformats.org/officeDocument/2006/relationships/slideLayout" Target="../slideLayouts/slideLayout2.xml"/><Relationship Id="rId4" Type="http://schemas.openxmlformats.org/officeDocument/2006/relationships/image" Target="../media/image183.png"/></Relationships>
</file>

<file path=ppt/slides/_rels/slide173.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image" Target="../media/image184.png"/><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hyperlink" Target="http://img.diytrade.com/cdimg/510438/8983387/0/1242054396/Aluminium_Diamond_Plates.jpg" TargetMode="External"/></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0.jpeg"/><Relationship Id="rId2" Type="http://schemas.openxmlformats.org/officeDocument/2006/relationships/image" Target="../media/image16.jpeg"/><Relationship Id="rId1" Type="http://schemas.openxmlformats.org/officeDocument/2006/relationships/slideLayout" Target="../slideLayouts/slideLayout2.xml"/><Relationship Id="rId6" Type="http://schemas.openxmlformats.org/officeDocument/2006/relationships/hyperlink" Target="http://www.trackstyle.co.uk/ekmps/shops/carnoisseur/images/aluminium-heat-shield-sheet-560x407mm--5275-p.jpg" TargetMode="External"/><Relationship Id="rId5" Type="http://schemas.openxmlformats.org/officeDocument/2006/relationships/image" Target="../media/image19.jpeg"/><Relationship Id="rId4" Type="http://schemas.openxmlformats.org/officeDocument/2006/relationships/image" Target="../media/image18.jpeg"/></Relationships>
</file>

<file path=ppt/slides/_rels/slide3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hyperlink" Target="http://www.plasticpouchespackaging.com/photo/pl589223-aluminum_foil_plastic_pouches_with_zipper_for_tea_packaging.jpg" TargetMode="External"/><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22.jpeg"/></Relationships>
</file>

<file path=ppt/slides/_rels/slide3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8.gif"/><Relationship Id="rId7" Type="http://schemas.openxmlformats.org/officeDocument/2006/relationships/image" Target="../media/image30.jpeg"/><Relationship Id="rId2" Type="http://schemas.openxmlformats.org/officeDocument/2006/relationships/image" Target="../media/image27.jpeg"/><Relationship Id="rId1" Type="http://schemas.openxmlformats.org/officeDocument/2006/relationships/slideLayout" Target="../slideLayouts/slideLayout2.xml"/><Relationship Id="rId6" Type="http://schemas.openxmlformats.org/officeDocument/2006/relationships/hyperlink" Target="http://www.google.com.tr/url?sa=i&amp;rct=j&amp;q=&amp;esrc=s&amp;source=images&amp;cd=&amp;cad=rja&amp;uact=8&amp;ved=0CAcQjRw&amp;url=http://www.pinterest.com/sylvierattler/kitchen-dining-cookware/&amp;ei=IXNjVKezNpLYaomngqAG&amp;bvm=bv.79189006,d.d2s&amp;psig=AFQjCNGgyeGRG-7MbecA23WfTrcaS8_Mug&amp;ust=1415890030765886" TargetMode="External"/><Relationship Id="rId5" Type="http://schemas.openxmlformats.org/officeDocument/2006/relationships/image" Target="../media/image29.jpeg"/><Relationship Id="rId4" Type="http://schemas.openxmlformats.org/officeDocument/2006/relationships/hyperlink" Target="http://www.google.com.tr/url?url=http://depositphotos.com/14160605/stock-photo-aluminum-tin-can-and-easy-open-close-up-top-view.html&amp;rct=j&amp;frm=1&amp;q=&amp;esrc=s&amp;sa=U&amp;ei=maRjVPyjFtDqaPipgYAF&amp;ved=0CBoQ9QEwAw&amp;sig2=cBY8Rakh6J8TJBiRjRnT5w&amp;usg=AFQjCNEiFWCKc9bJ0y313XLOpvqEwKINOQ"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image" Target="../media/image34.jpeg"/></Relationships>
</file>

<file path=ppt/slides/_rels/slide3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hyperlink" Target="http://www.ship-technology.com/projects/flying-dolphin-2000/" TargetMode="External"/><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41.xml.rels><?xml version="1.0" encoding="UTF-8" standalone="yes"?>
<Relationships xmlns="http://schemas.openxmlformats.org/package/2006/relationships"><Relationship Id="rId8" Type="http://schemas.openxmlformats.org/officeDocument/2006/relationships/hyperlink" Target="http://www.google.com.tr/url?url=http://www.alueurope.eu/environmental-product-declarations/&amp;rct=j&amp;frm=1&amp;q=&amp;esrc=s&amp;sa=U&amp;ei=RLtjVNKhCJXvaoTmgsgL&amp;ved=0CDQQ9QEwEA&amp;sig2=kzBW4ClKWdgQcVD1FXbE9Q&amp;usg=AFQjCNF6EpvqYESPBuMGbKXL082olhbWXw" TargetMode="External"/><Relationship Id="rId3" Type="http://schemas.openxmlformats.org/officeDocument/2006/relationships/hyperlink" Target="http://www.google.com.tr/url?sa=i&amp;rct=j&amp;q=&amp;esrc=s&amp;source=images&amp;cd=&amp;cad=rja&amp;uact=8&amp;ved=0CAcQjRw&amp;url=http://www.aluminium-strip-for-lampbase-cap.com/&amp;ei=-HJjVJ-wGdLratycgeAJ&amp;bvm=bv.79189006,d.d2s&amp;psig=AFQjCNGgyeGRG-7MbecA23WfTrcaS8_Mug&amp;ust=1415890030765886" TargetMode="External"/><Relationship Id="rId7" Type="http://schemas.openxmlformats.org/officeDocument/2006/relationships/image" Target="../media/image43.jpeg"/><Relationship Id="rId2" Type="http://schemas.openxmlformats.org/officeDocument/2006/relationships/image" Target="../media/image41.jpeg"/><Relationship Id="rId1" Type="http://schemas.openxmlformats.org/officeDocument/2006/relationships/slideLayout" Target="../slideLayouts/slideLayout2.xml"/><Relationship Id="rId6" Type="http://schemas.openxmlformats.org/officeDocument/2006/relationships/hyperlink" Target="http://www.google.com.tr/url?url=http://www.archiexpo.com/prod/colt/tilting-windows-aluminium-commercial-buildings-52229-159426.html&amp;rct=j&amp;frm=1&amp;q=&amp;esrc=s&amp;sa=U&amp;ei=RLtjVNKhCJXvaoTmgsgL&amp;ved=0CCoQ9QEwCw&amp;sig2=6rf-cfcdqeLc1okciOe8IQ&amp;usg=AFQjCNHgma6bGVHcPfkxYq8egEM1DIaXEg" TargetMode="External"/><Relationship Id="rId5" Type="http://schemas.openxmlformats.org/officeDocument/2006/relationships/hyperlink" Target="http://www.google.com.tr/url?url=http://www.empirestatemetals.com/aluminum.shtml&amp;rct=j&amp;frm=1&amp;q=&amp;esrc=s&amp;sa=U&amp;ei=RLtjVNKhCJXvaoTmgsgL&amp;ved=0CBgQ9QEwAg&amp;sig2=F9Eg4v6smnqYHx5lAoJVtA&amp;usg=AFQjCNGiGWelPSZ6oLquiwOVXyBp26-xrw" TargetMode="External"/><Relationship Id="rId10" Type="http://schemas.openxmlformats.org/officeDocument/2006/relationships/image" Target="../media/image45.jpeg"/><Relationship Id="rId4" Type="http://schemas.openxmlformats.org/officeDocument/2006/relationships/image" Target="../media/image42.jpeg"/><Relationship Id="rId9" Type="http://schemas.openxmlformats.org/officeDocument/2006/relationships/image" Target="../media/image44.jpeg"/></Relationships>
</file>

<file path=ppt/slides/_rels/slide4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gif"/><Relationship Id="rId1" Type="http://schemas.openxmlformats.org/officeDocument/2006/relationships/slideLayout" Target="../slideLayouts/slideLayout2.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4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 Id="rId6" Type="http://schemas.openxmlformats.org/officeDocument/2006/relationships/image" Target="../media/image66.jpeg"/><Relationship Id="rId5" Type="http://schemas.openxmlformats.org/officeDocument/2006/relationships/image" Target="../media/image65.jpeg"/><Relationship Id="rId4" Type="http://schemas.microsoft.com/office/2007/relationships/hdphoto" Target="../media/hdphoto2.wdp"/></Relationships>
</file>

<file path=ppt/slides/_rels/slide6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69.emf"/><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71.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77.emf"/><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9.png"/><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75.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84.png"/><Relationship Id="rId7" Type="http://schemas.openxmlformats.org/officeDocument/2006/relationships/image" Target="../media/image88.png"/><Relationship Id="rId2" Type="http://schemas.openxmlformats.org/officeDocument/2006/relationships/image" Target="../media/image83.png"/><Relationship Id="rId1" Type="http://schemas.openxmlformats.org/officeDocument/2006/relationships/slideLayout" Target="../slideLayouts/slideLayout2.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2.xml"/><Relationship Id="rId5" Type="http://schemas.openxmlformats.org/officeDocument/2006/relationships/image" Target="../media/image95.png"/><Relationship Id="rId4" Type="http://schemas.openxmlformats.org/officeDocument/2006/relationships/image" Target="../media/image94.png"/></Relationships>
</file>

<file path=ppt/slides/_rels/slide8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2.xml"/><Relationship Id="rId4" Type="http://schemas.openxmlformats.org/officeDocument/2006/relationships/image" Target="../media/image100.png"/></Relationships>
</file>

<file path=ppt/slides/_rels/slide8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01.png"/><Relationship Id="rId1" Type="http://schemas.openxmlformats.org/officeDocument/2006/relationships/slideLayout" Target="../slideLayouts/slideLayout2.xml"/><Relationship Id="rId6" Type="http://schemas.openxmlformats.org/officeDocument/2006/relationships/image" Target="../media/image104.png"/><Relationship Id="rId5" Type="http://schemas.openxmlformats.org/officeDocument/2006/relationships/image" Target="../media/image103.jpeg"/><Relationship Id="rId4" Type="http://schemas.openxmlformats.org/officeDocument/2006/relationships/image" Target="../media/image102.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luminum pucking scrap metal"/>
          <p:cNvPicPr>
            <a:picLocks noChangeAspect="1" noChangeArrowheads="1"/>
          </p:cNvPicPr>
          <p:nvPr/>
        </p:nvPicPr>
        <p:blipFill>
          <a:blip r:embed="rId2" cstate="print"/>
          <a:srcRect l="5177"/>
          <a:stretch>
            <a:fillRect/>
          </a:stretch>
        </p:blipFill>
        <p:spPr bwMode="auto">
          <a:xfrm>
            <a:off x="0" y="-1"/>
            <a:ext cx="2184726" cy="2206800"/>
          </a:xfrm>
          <a:prstGeom prst="rect">
            <a:avLst/>
          </a:prstGeom>
          <a:noFill/>
        </p:spPr>
      </p:pic>
      <p:pic>
        <p:nvPicPr>
          <p:cNvPr id="1034" name="Picture 10" descr="http://www.schlenk.com/fileadmin/templates/img/content_slider/01_bg_metallfolien.jpg"/>
          <p:cNvPicPr>
            <a:picLocks noChangeAspect="1" noChangeArrowheads="1"/>
          </p:cNvPicPr>
          <p:nvPr/>
        </p:nvPicPr>
        <p:blipFill>
          <a:blip r:embed="rId3" cstate="print"/>
          <a:srcRect r="23630"/>
          <a:stretch>
            <a:fillRect/>
          </a:stretch>
        </p:blipFill>
        <p:spPr bwMode="auto">
          <a:xfrm>
            <a:off x="1907703" y="0"/>
            <a:ext cx="4463876" cy="2206800"/>
          </a:xfrm>
          <a:prstGeom prst="rect">
            <a:avLst/>
          </a:prstGeom>
          <a:noFill/>
        </p:spPr>
      </p:pic>
      <p:pic>
        <p:nvPicPr>
          <p:cNvPr id="1030" name="Picture 6" descr="Aluminium Diamond Plates  1">
            <a:hlinkClick r:id="rId4"/>
          </p:cNvPr>
          <p:cNvPicPr>
            <a:picLocks noChangeAspect="1" noChangeArrowheads="1"/>
          </p:cNvPicPr>
          <p:nvPr/>
        </p:nvPicPr>
        <p:blipFill>
          <a:blip r:embed="rId5" cstate="print"/>
          <a:srcRect t="55124" r="41134" b="5501"/>
          <a:stretch>
            <a:fillRect/>
          </a:stretch>
        </p:blipFill>
        <p:spPr bwMode="auto">
          <a:xfrm>
            <a:off x="4211959" y="0"/>
            <a:ext cx="4932041" cy="2204864"/>
          </a:xfrm>
          <a:prstGeom prst="rect">
            <a:avLst/>
          </a:prstGeom>
          <a:noFill/>
        </p:spPr>
      </p:pic>
      <p:sp>
        <p:nvSpPr>
          <p:cNvPr id="9" name="Metin kutusu 1"/>
          <p:cNvSpPr txBox="1"/>
          <p:nvPr/>
        </p:nvSpPr>
        <p:spPr>
          <a:xfrm>
            <a:off x="323528" y="4653136"/>
            <a:ext cx="8352928" cy="1754326"/>
          </a:xfrm>
          <a:prstGeom prst="rect">
            <a:avLst/>
          </a:prstGeom>
          <a:noFill/>
        </p:spPr>
        <p:txBody>
          <a:bodyPr wrap="square" rtlCol="0">
            <a:spAutoFit/>
          </a:bodyPr>
          <a:lstStyle/>
          <a:p>
            <a:pPr algn="r"/>
            <a:r>
              <a:rPr lang="tr-TR" sz="5400" dirty="0" smtClean="0">
                <a:latin typeface="Trebuchet MS" panose="020B0603020202020204" pitchFamily="34" charset="0"/>
              </a:rPr>
              <a:t>metalik malzemeler</a:t>
            </a:r>
          </a:p>
          <a:p>
            <a:pPr algn="r"/>
            <a:r>
              <a:rPr lang="tr-TR" sz="5400" dirty="0" smtClean="0">
                <a:latin typeface="Trebuchet MS" panose="020B0603020202020204" pitchFamily="34" charset="0"/>
              </a:rPr>
              <a:t>20.11.2014</a:t>
            </a:r>
          </a:p>
        </p:txBody>
      </p:sp>
    </p:spTree>
    <p:extLst>
      <p:ext uri="{BB962C8B-B14F-4D97-AF65-F5344CB8AC3E}">
        <p14:creationId xmlns:p14="http://schemas.microsoft.com/office/powerpoint/2010/main" val="249748338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etin kutusu"/>
          <p:cNvSpPr txBox="1"/>
          <p:nvPr/>
        </p:nvSpPr>
        <p:spPr>
          <a:xfrm>
            <a:off x="216024" y="1196752"/>
            <a:ext cx="8892480" cy="4585871"/>
          </a:xfrm>
          <a:prstGeom prst="rect">
            <a:avLst/>
          </a:prstGeom>
          <a:noFill/>
        </p:spPr>
        <p:txBody>
          <a:bodyPr wrap="square" rtlCol="0">
            <a:spAutoFit/>
          </a:bodyPr>
          <a:lstStyle/>
          <a:p>
            <a:pPr>
              <a:spcAft>
                <a:spcPts val="1200"/>
              </a:spcAft>
              <a:buClr>
                <a:schemeClr val="bg2">
                  <a:lumMod val="50000"/>
                </a:schemeClr>
              </a:buClr>
            </a:pPr>
            <a:r>
              <a:rPr lang="en-US" sz="2800" b="1" dirty="0" err="1" smtClean="0">
                <a:latin typeface="Trebuchet MS" pitchFamily="34" charset="0"/>
              </a:rPr>
              <a:t>Bor</a:t>
            </a:r>
            <a:r>
              <a:rPr lang="tr-TR" sz="2800" dirty="0" smtClean="0">
                <a:latin typeface="Trebuchet MS" pitchFamily="34" charset="0"/>
              </a:rPr>
              <a:t> </a:t>
            </a:r>
            <a:endParaRPr lang="tr-TR" sz="2800" dirty="0" smtClean="0">
              <a:latin typeface="Trebuchet MS" pitchFamily="34" charset="0"/>
            </a:endParaRPr>
          </a:p>
          <a:p>
            <a:pPr marL="457200" indent="-457200">
              <a:spcAft>
                <a:spcPts val="1200"/>
              </a:spcAft>
              <a:buClr>
                <a:schemeClr val="bg2">
                  <a:lumMod val="50000"/>
                </a:schemeClr>
              </a:buClr>
              <a:buFont typeface="Trebuchet MS" panose="020B0603020202020204" pitchFamily="34" charset="0"/>
              <a:buChar char="●"/>
            </a:pPr>
            <a:r>
              <a:rPr lang="tr-TR" sz="2800" dirty="0" smtClean="0">
                <a:latin typeface="Trebuchet MS" pitchFamily="34" charset="0"/>
              </a:rPr>
              <a:t>tane yapısı kontrolü (gerekli miktar </a:t>
            </a:r>
            <a:r>
              <a:rPr lang="en-US" sz="2800" dirty="0" smtClean="0">
                <a:latin typeface="Trebuchet MS" pitchFamily="34" charset="0"/>
              </a:rPr>
              <a:t>0.005-0.1 %</a:t>
            </a:r>
            <a:r>
              <a:rPr lang="tr-TR" sz="2800" dirty="0" smtClean="0">
                <a:latin typeface="Trebuchet MS" pitchFamily="34" charset="0"/>
              </a:rPr>
              <a:t>) </a:t>
            </a:r>
          </a:p>
          <a:p>
            <a:pPr marL="457200" indent="-457200">
              <a:spcAft>
                <a:spcPts val="1200"/>
              </a:spcAft>
              <a:buClr>
                <a:schemeClr val="bg2">
                  <a:lumMod val="50000"/>
                </a:schemeClr>
              </a:buClr>
              <a:buFont typeface="Trebuchet MS" panose="020B0603020202020204" pitchFamily="34" charset="0"/>
              <a:buChar char="●"/>
            </a:pPr>
            <a:r>
              <a:rPr lang="tr-TR" sz="2800" dirty="0" smtClean="0">
                <a:latin typeface="Trebuchet MS" pitchFamily="34" charset="0"/>
              </a:rPr>
              <a:t>Ti ile birlikte kullanıldığında daha etkili.</a:t>
            </a:r>
            <a:r>
              <a:rPr lang="en-US" sz="2800" dirty="0" smtClean="0">
                <a:latin typeface="Trebuchet MS" pitchFamily="34" charset="0"/>
              </a:rPr>
              <a:t> </a:t>
            </a:r>
            <a:r>
              <a:rPr lang="tr-TR" sz="2800" dirty="0" smtClean="0">
                <a:latin typeface="Trebuchet MS" pitchFamily="34" charset="0"/>
              </a:rPr>
              <a:t>Ticari tane küçültücülerde Ti:B oranı 5:1.</a:t>
            </a:r>
          </a:p>
          <a:p>
            <a:pPr marL="457200" indent="-457200">
              <a:spcAft>
                <a:spcPts val="1200"/>
              </a:spcAft>
              <a:buClr>
                <a:schemeClr val="bg2">
                  <a:lumMod val="50000"/>
                </a:schemeClr>
              </a:buClr>
              <a:buFont typeface="Trebuchet MS" panose="020B0603020202020204" pitchFamily="34" charset="0"/>
              <a:buChar char="●"/>
            </a:pPr>
            <a:r>
              <a:rPr lang="tr-TR" sz="2800" dirty="0" smtClean="0">
                <a:latin typeface="Trebuchet MS" pitchFamily="34" charset="0"/>
              </a:rPr>
              <a:t>V, Ti, </a:t>
            </a:r>
            <a:r>
              <a:rPr lang="tr-TR" sz="2800" dirty="0" err="1" smtClean="0">
                <a:latin typeface="Trebuchet MS" pitchFamily="34" charset="0"/>
              </a:rPr>
              <a:t>Cr</a:t>
            </a:r>
            <a:r>
              <a:rPr lang="tr-TR" sz="2800" dirty="0" smtClean="0">
                <a:latin typeface="Trebuchet MS" pitchFamily="34" charset="0"/>
              </a:rPr>
              <a:t>, </a:t>
            </a:r>
            <a:r>
              <a:rPr lang="tr-TR" sz="2800" dirty="0" err="1" smtClean="0">
                <a:latin typeface="Trebuchet MS" pitchFamily="34" charset="0"/>
              </a:rPr>
              <a:t>Mo</a:t>
            </a:r>
            <a:r>
              <a:rPr lang="en-US" sz="2800" dirty="0" smtClean="0">
                <a:latin typeface="Trebuchet MS" pitchFamily="34" charset="0"/>
              </a:rPr>
              <a:t> </a:t>
            </a:r>
            <a:r>
              <a:rPr lang="tr-TR" sz="2800" dirty="0" smtClean="0">
                <a:latin typeface="Trebuchet MS" pitchFamily="34" charset="0"/>
              </a:rPr>
              <a:t>gibi geçiş elementlerini çöktürerek elektrik iletkenliğinin arttırılması için kullanılır</a:t>
            </a:r>
            <a:r>
              <a:rPr lang="tr-TR" sz="2800" dirty="0" smtClean="0">
                <a:latin typeface="Trebuchet MS" pitchFamily="34" charset="0"/>
              </a:rPr>
              <a:t>.</a:t>
            </a:r>
          </a:p>
          <a:p>
            <a:pPr marL="457200" indent="-457200">
              <a:spcAft>
                <a:spcPts val="1200"/>
              </a:spcAft>
              <a:buClr>
                <a:schemeClr val="bg2">
                  <a:lumMod val="50000"/>
                </a:schemeClr>
              </a:buClr>
              <a:buFont typeface="Trebuchet MS" panose="020B0603020202020204" pitchFamily="34" charset="0"/>
              <a:buChar char="●"/>
            </a:pPr>
            <a:r>
              <a:rPr lang="tr-TR" sz="2800" dirty="0" smtClean="0">
                <a:latin typeface="Trebuchet MS" pitchFamily="34" charset="0"/>
              </a:rPr>
              <a:t>İletken kalite alüminyum 1XXX ve 6101 alaşımlı havai hat </a:t>
            </a:r>
            <a:r>
              <a:rPr lang="tr-TR" sz="2800" dirty="0" err="1" smtClean="0">
                <a:latin typeface="Trebuchet MS" pitchFamily="34" charset="0"/>
              </a:rPr>
              <a:t>filmaşinlerinin</a:t>
            </a:r>
            <a:r>
              <a:rPr lang="tr-TR" sz="2800" dirty="0" smtClean="0">
                <a:latin typeface="Trebuchet MS" pitchFamily="34" charset="0"/>
              </a:rPr>
              <a:t> üretiminde en önemli teknolojik işlem!</a:t>
            </a:r>
            <a:endParaRPr lang="tr-TR" sz="2800" dirty="0" smtClean="0">
              <a:latin typeface="Trebuchet MS" pitchFamily="34" charset="0"/>
            </a:endParaRPr>
          </a:p>
        </p:txBody>
      </p:sp>
      <p:sp>
        <p:nvSpPr>
          <p:cNvPr id="6" name="Başlık 3"/>
          <p:cNvSpPr>
            <a:spLocks noGrp="1"/>
          </p:cNvSpPr>
          <p:nvPr>
            <p:ph type="title"/>
          </p:nvPr>
        </p:nvSpPr>
        <p:spPr>
          <a:xfrm>
            <a:off x="251520" y="602432"/>
            <a:ext cx="8568952" cy="594320"/>
          </a:xfrm>
        </p:spPr>
        <p:txBody>
          <a:bodyPr>
            <a:noAutofit/>
          </a:bodyPr>
          <a:lstStyle/>
          <a:p>
            <a:r>
              <a:rPr lang="tr-TR" sz="4400" dirty="0" smtClean="0">
                <a:latin typeface="Trebuchet MS" pitchFamily="34" charset="0"/>
              </a:rPr>
              <a:t>elementlerin etkisi</a:t>
            </a:r>
            <a:endParaRPr lang="tr-TR" sz="4400" dirty="0">
              <a:latin typeface="Trebuchet MS" pitchFamily="34" charset="0"/>
            </a:endParaRPr>
          </a:p>
        </p:txBody>
      </p:sp>
    </p:spTree>
    <p:extLst>
      <p:ext uri="{BB962C8B-B14F-4D97-AF65-F5344CB8AC3E}">
        <p14:creationId xmlns:p14="http://schemas.microsoft.com/office/powerpoint/2010/main" val="4053563478"/>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395536" y="386408"/>
            <a:ext cx="8229600" cy="594320"/>
          </a:xfrm>
        </p:spPr>
        <p:txBody>
          <a:bodyPr>
            <a:normAutofit fontScale="90000"/>
          </a:bodyPr>
          <a:lstStyle/>
          <a:p>
            <a:r>
              <a:rPr lang="tr-TR" dirty="0" smtClean="0">
                <a:latin typeface="Trebuchet MS" pitchFamily="34" charset="0"/>
              </a:rPr>
              <a:t>homojenleştirme</a:t>
            </a:r>
            <a:endParaRPr lang="tr-TR" dirty="0">
              <a:latin typeface="Trebuchet MS" pitchFamily="34" charset="0"/>
            </a:endParaRPr>
          </a:p>
        </p:txBody>
      </p:sp>
      <p:grpSp>
        <p:nvGrpSpPr>
          <p:cNvPr id="2" name="20 Grup"/>
          <p:cNvGrpSpPr/>
          <p:nvPr/>
        </p:nvGrpSpPr>
        <p:grpSpPr>
          <a:xfrm>
            <a:off x="179512" y="836712"/>
            <a:ext cx="8928992" cy="5976664"/>
            <a:chOff x="179512" y="836712"/>
            <a:chExt cx="8928992" cy="5976664"/>
          </a:xfrm>
        </p:grpSpPr>
        <p:grpSp>
          <p:nvGrpSpPr>
            <p:cNvPr id="3" name="15 Grup"/>
            <p:cNvGrpSpPr/>
            <p:nvPr/>
          </p:nvGrpSpPr>
          <p:grpSpPr>
            <a:xfrm>
              <a:off x="611560" y="980728"/>
              <a:ext cx="7920880" cy="5544616"/>
              <a:chOff x="611560" y="980728"/>
              <a:chExt cx="7920880" cy="5544616"/>
            </a:xfrm>
          </p:grpSpPr>
          <p:pic>
            <p:nvPicPr>
              <p:cNvPr id="6" name="5 Resim" descr="F:\560C\1 st\22-6-1-A\aa-10x-1.-d.jpg"/>
              <p:cNvPicPr/>
              <p:nvPr/>
            </p:nvPicPr>
            <p:blipFill>
              <a:blip r:embed="rId2" cstate="print"/>
              <a:srcRect b="10194"/>
              <a:stretch>
                <a:fillRect/>
              </a:stretch>
            </p:blipFill>
            <p:spPr bwMode="auto">
              <a:xfrm>
                <a:off x="1439912" y="1671179"/>
                <a:ext cx="2340000" cy="1584177"/>
              </a:xfrm>
              <a:prstGeom prst="rect">
                <a:avLst/>
              </a:prstGeom>
              <a:noFill/>
              <a:ln w="9525">
                <a:noFill/>
                <a:miter lim="800000"/>
                <a:headEnd/>
                <a:tailEnd/>
              </a:ln>
            </p:spPr>
          </p:pic>
          <p:pic>
            <p:nvPicPr>
              <p:cNvPr id="7" name="6 Resim" descr="F:\560C\2 st\22-6-2-A\aa-10x-1.-d.jpg"/>
              <p:cNvPicPr/>
              <p:nvPr/>
            </p:nvPicPr>
            <p:blipFill>
              <a:blip r:embed="rId3" cstate="print">
                <a:lum bright="-2000" contrast="28000"/>
              </a:blip>
              <a:srcRect b="12000"/>
              <a:stretch>
                <a:fillRect/>
              </a:stretch>
            </p:blipFill>
            <p:spPr bwMode="auto">
              <a:xfrm>
                <a:off x="3816176" y="1671180"/>
                <a:ext cx="2340000" cy="1584176"/>
              </a:xfrm>
              <a:prstGeom prst="rect">
                <a:avLst/>
              </a:prstGeom>
              <a:noFill/>
              <a:ln w="9525">
                <a:noFill/>
                <a:miter lim="800000"/>
                <a:headEnd/>
                <a:tailEnd/>
              </a:ln>
            </p:spPr>
          </p:pic>
          <p:pic>
            <p:nvPicPr>
              <p:cNvPr id="8" name="7 Resim" descr="F:\560C\4 st\22-6-4-A\aa-10x-1.-d.jpg"/>
              <p:cNvPicPr/>
              <p:nvPr/>
            </p:nvPicPr>
            <p:blipFill>
              <a:blip r:embed="rId4" cstate="print">
                <a:lum bright="-2000" contrast="20000"/>
              </a:blip>
              <a:srcRect b="12000"/>
              <a:stretch>
                <a:fillRect/>
              </a:stretch>
            </p:blipFill>
            <p:spPr bwMode="auto">
              <a:xfrm>
                <a:off x="6192440" y="1671180"/>
                <a:ext cx="2340000" cy="1584176"/>
              </a:xfrm>
              <a:prstGeom prst="rect">
                <a:avLst/>
              </a:prstGeom>
              <a:noFill/>
              <a:ln w="9525">
                <a:noFill/>
                <a:miter lim="800000"/>
                <a:headEnd/>
                <a:tailEnd/>
              </a:ln>
            </p:spPr>
          </p:pic>
          <p:pic>
            <p:nvPicPr>
              <p:cNvPr id="9" name="8 Resim" descr="F:\570C\1 st\22-7-1-A\aa-10x-1.-d.jpg"/>
              <p:cNvPicPr/>
              <p:nvPr/>
            </p:nvPicPr>
            <p:blipFill>
              <a:blip r:embed="rId5" cstate="print">
                <a:lum bright="9000" contrast="19000"/>
              </a:blip>
              <a:srcRect b="10194"/>
              <a:stretch>
                <a:fillRect/>
              </a:stretch>
            </p:blipFill>
            <p:spPr bwMode="auto">
              <a:xfrm>
                <a:off x="1439912" y="3299228"/>
                <a:ext cx="2340000" cy="1584176"/>
              </a:xfrm>
              <a:prstGeom prst="rect">
                <a:avLst/>
              </a:prstGeom>
              <a:noFill/>
              <a:ln w="9525">
                <a:noFill/>
                <a:miter lim="800000"/>
                <a:headEnd/>
                <a:tailEnd/>
              </a:ln>
            </p:spPr>
          </p:pic>
          <p:pic>
            <p:nvPicPr>
              <p:cNvPr id="10" name="9 Resim" descr="F:\570C\2 st\22-7-2-A\aa-10x-1.-d.jpg"/>
              <p:cNvPicPr/>
              <p:nvPr/>
            </p:nvPicPr>
            <p:blipFill>
              <a:blip r:embed="rId6" cstate="print">
                <a:lum contrast="16000"/>
              </a:blip>
              <a:srcRect b="16000"/>
              <a:stretch>
                <a:fillRect/>
              </a:stretch>
            </p:blipFill>
            <p:spPr bwMode="auto">
              <a:xfrm>
                <a:off x="3816176" y="3299228"/>
                <a:ext cx="2340000" cy="1584000"/>
              </a:xfrm>
              <a:prstGeom prst="rect">
                <a:avLst/>
              </a:prstGeom>
              <a:noFill/>
              <a:ln w="9525">
                <a:noFill/>
                <a:miter lim="800000"/>
                <a:headEnd/>
                <a:tailEnd/>
              </a:ln>
            </p:spPr>
          </p:pic>
          <p:pic>
            <p:nvPicPr>
              <p:cNvPr id="11" name="10 Resim" descr="F:\570C\4 st\22-7-4-A\aa-10x-1.-d.jpg"/>
              <p:cNvPicPr/>
              <p:nvPr/>
            </p:nvPicPr>
            <p:blipFill>
              <a:blip r:embed="rId7" cstate="print">
                <a:lum contrast="20000"/>
              </a:blip>
              <a:srcRect b="12500"/>
              <a:stretch>
                <a:fillRect/>
              </a:stretch>
            </p:blipFill>
            <p:spPr bwMode="auto">
              <a:xfrm>
                <a:off x="3816176" y="4941344"/>
                <a:ext cx="2340000" cy="1584000"/>
              </a:xfrm>
              <a:prstGeom prst="rect">
                <a:avLst/>
              </a:prstGeom>
              <a:noFill/>
              <a:ln w="9525">
                <a:noFill/>
                <a:miter lim="800000"/>
                <a:headEnd/>
                <a:tailEnd/>
              </a:ln>
            </p:spPr>
          </p:pic>
          <p:pic>
            <p:nvPicPr>
              <p:cNvPr id="12" name="11 Resim" descr="F:\580C\1 st-HT\22-8-1-A\aa-10x-1.-d.jpg"/>
              <p:cNvPicPr>
                <a:picLocks/>
              </p:cNvPicPr>
              <p:nvPr/>
            </p:nvPicPr>
            <p:blipFill>
              <a:blip r:embed="rId8" cstate="print">
                <a:lum bright="-7000" contrast="31000"/>
              </a:blip>
              <a:srcRect b="14105"/>
              <a:stretch>
                <a:fillRect/>
              </a:stretch>
            </p:blipFill>
            <p:spPr bwMode="auto">
              <a:xfrm>
                <a:off x="1439912" y="4939676"/>
                <a:ext cx="2340000" cy="1584000"/>
              </a:xfrm>
              <a:prstGeom prst="rect">
                <a:avLst/>
              </a:prstGeom>
              <a:noFill/>
              <a:ln w="9525">
                <a:noFill/>
                <a:miter lim="800000"/>
                <a:headEnd/>
                <a:tailEnd/>
              </a:ln>
            </p:spPr>
          </p:pic>
          <p:pic>
            <p:nvPicPr>
              <p:cNvPr id="13" name="12 Resim" descr="F:\580C\2 st-HT\22-8-2-A\aa-10x-1.-d.jpg"/>
              <p:cNvPicPr/>
              <p:nvPr/>
            </p:nvPicPr>
            <p:blipFill>
              <a:blip r:embed="rId9" cstate="print">
                <a:lum bright="-5000" contrast="26000"/>
              </a:blip>
              <a:srcRect b="12500"/>
              <a:stretch>
                <a:fillRect/>
              </a:stretch>
            </p:blipFill>
            <p:spPr bwMode="auto">
              <a:xfrm>
                <a:off x="6192440" y="3299228"/>
                <a:ext cx="2340000" cy="1584000"/>
              </a:xfrm>
              <a:prstGeom prst="rect">
                <a:avLst/>
              </a:prstGeom>
              <a:noFill/>
              <a:ln w="9525">
                <a:noFill/>
                <a:miter lim="800000"/>
                <a:headEnd/>
                <a:tailEnd/>
              </a:ln>
            </p:spPr>
          </p:pic>
          <p:pic>
            <p:nvPicPr>
              <p:cNvPr id="14" name="13 Resim" descr="F:\580C\4 st-HT\22-8-4-A\aa-10x-1.-d.jpg"/>
              <p:cNvPicPr>
                <a:picLocks/>
              </p:cNvPicPr>
              <p:nvPr/>
            </p:nvPicPr>
            <p:blipFill>
              <a:blip r:embed="rId10" cstate="print"/>
              <a:srcRect b="9462"/>
              <a:stretch>
                <a:fillRect/>
              </a:stretch>
            </p:blipFill>
            <p:spPr bwMode="auto">
              <a:xfrm>
                <a:off x="6192440" y="4941344"/>
                <a:ext cx="2340000" cy="1584000"/>
              </a:xfrm>
              <a:prstGeom prst="rect">
                <a:avLst/>
              </a:prstGeom>
              <a:noFill/>
              <a:ln w="9525">
                <a:noFill/>
                <a:miter lim="800000"/>
                <a:headEnd/>
                <a:tailEnd/>
              </a:ln>
            </p:spPr>
          </p:pic>
          <p:cxnSp>
            <p:nvCxnSpPr>
              <p:cNvPr id="22" name="21 Düz Ok Bağlayıcısı"/>
              <p:cNvCxnSpPr/>
              <p:nvPr/>
            </p:nvCxnSpPr>
            <p:spPr>
              <a:xfrm flipH="1">
                <a:off x="1187624" y="1872960"/>
                <a:ext cx="0" cy="4536504"/>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4" name="23 Düz Ok Bağlayıcısı"/>
              <p:cNvCxnSpPr/>
              <p:nvPr/>
            </p:nvCxnSpPr>
            <p:spPr>
              <a:xfrm>
                <a:off x="1547664" y="1412776"/>
                <a:ext cx="6696744" cy="0"/>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5" name="24 Metin kutusu"/>
              <p:cNvSpPr txBox="1"/>
              <p:nvPr/>
            </p:nvSpPr>
            <p:spPr>
              <a:xfrm>
                <a:off x="2699792" y="980728"/>
                <a:ext cx="4032448" cy="461665"/>
              </a:xfrm>
              <a:prstGeom prst="rect">
                <a:avLst/>
              </a:prstGeom>
              <a:noFill/>
            </p:spPr>
            <p:txBody>
              <a:bodyPr wrap="square" rtlCol="0">
                <a:spAutoFit/>
              </a:bodyPr>
              <a:lstStyle/>
              <a:p>
                <a:pPr algn="ctr"/>
                <a:r>
                  <a:rPr lang="tr-TR" sz="2400" dirty="0" smtClean="0">
                    <a:latin typeface="Trebuchet MS" pitchFamily="34" charset="0"/>
                  </a:rPr>
                  <a:t>Tav sıcaklığı</a:t>
                </a:r>
                <a:endParaRPr lang="tr-TR" sz="2400" dirty="0">
                  <a:latin typeface="Trebuchet MS" pitchFamily="34" charset="0"/>
                </a:endParaRPr>
              </a:p>
            </p:txBody>
          </p:sp>
          <p:sp>
            <p:nvSpPr>
              <p:cNvPr id="26" name="25 Metin kutusu"/>
              <p:cNvSpPr txBox="1"/>
              <p:nvPr/>
            </p:nvSpPr>
            <p:spPr>
              <a:xfrm rot="16200000">
                <a:off x="-1173831" y="3846239"/>
                <a:ext cx="4032448" cy="461665"/>
              </a:xfrm>
              <a:prstGeom prst="rect">
                <a:avLst/>
              </a:prstGeom>
              <a:noFill/>
            </p:spPr>
            <p:txBody>
              <a:bodyPr wrap="square" rtlCol="0">
                <a:spAutoFit/>
              </a:bodyPr>
              <a:lstStyle/>
              <a:p>
                <a:pPr algn="ctr"/>
                <a:r>
                  <a:rPr lang="tr-TR" sz="2400" dirty="0" smtClean="0">
                    <a:latin typeface="Trebuchet MS" pitchFamily="34" charset="0"/>
                  </a:rPr>
                  <a:t>Tav süresi</a:t>
                </a:r>
                <a:endParaRPr lang="tr-TR" sz="2400" dirty="0">
                  <a:latin typeface="Trebuchet MS" pitchFamily="34" charset="0"/>
                </a:endParaRPr>
              </a:p>
            </p:txBody>
          </p:sp>
        </p:grpSp>
        <p:sp>
          <p:nvSpPr>
            <p:cNvPr id="17" name="16 Metin kutusu"/>
            <p:cNvSpPr txBox="1"/>
            <p:nvPr/>
          </p:nvSpPr>
          <p:spPr>
            <a:xfrm>
              <a:off x="179512" y="908720"/>
              <a:ext cx="1296144" cy="523220"/>
            </a:xfrm>
            <a:prstGeom prst="rect">
              <a:avLst/>
            </a:prstGeom>
            <a:noFill/>
          </p:spPr>
          <p:txBody>
            <a:bodyPr wrap="square" rtlCol="0">
              <a:spAutoFit/>
            </a:bodyPr>
            <a:lstStyle/>
            <a:p>
              <a:r>
                <a:rPr lang="tr-TR" sz="2800" dirty="0" smtClean="0">
                  <a:latin typeface="Trebuchet MS" pitchFamily="34" charset="0"/>
                </a:rPr>
                <a:t>550 </a:t>
              </a:r>
              <a:r>
                <a:rPr lang="tr-TR" sz="2800" dirty="0" smtClean="0">
                  <a:latin typeface="Trebuchet MS" pitchFamily="34" charset="0"/>
                  <a:sym typeface="Symbol"/>
                </a:rPr>
                <a:t></a:t>
              </a:r>
              <a:r>
                <a:rPr lang="tr-TR" sz="2800" dirty="0" smtClean="0">
                  <a:latin typeface="Trebuchet MS" pitchFamily="34" charset="0"/>
                </a:rPr>
                <a:t>C</a:t>
              </a:r>
              <a:endParaRPr lang="tr-TR" sz="2800" dirty="0">
                <a:latin typeface="Trebuchet MS" pitchFamily="34" charset="0"/>
              </a:endParaRPr>
            </a:p>
          </p:txBody>
        </p:sp>
        <p:sp>
          <p:nvSpPr>
            <p:cNvPr id="18" name="17 Metin kutusu"/>
            <p:cNvSpPr txBox="1"/>
            <p:nvPr/>
          </p:nvSpPr>
          <p:spPr>
            <a:xfrm>
              <a:off x="179512" y="6290156"/>
              <a:ext cx="1296144" cy="523220"/>
            </a:xfrm>
            <a:prstGeom prst="rect">
              <a:avLst/>
            </a:prstGeom>
            <a:noFill/>
          </p:spPr>
          <p:txBody>
            <a:bodyPr wrap="square" rtlCol="0">
              <a:spAutoFit/>
            </a:bodyPr>
            <a:lstStyle/>
            <a:p>
              <a:r>
                <a:rPr lang="tr-TR" sz="2800" dirty="0" smtClean="0">
                  <a:latin typeface="Trebuchet MS" pitchFamily="34" charset="0"/>
                </a:rPr>
                <a:t>8 saat</a:t>
              </a:r>
              <a:endParaRPr lang="tr-TR" sz="2800" dirty="0">
                <a:latin typeface="Trebuchet MS" pitchFamily="34" charset="0"/>
              </a:endParaRPr>
            </a:p>
          </p:txBody>
        </p:sp>
        <p:sp>
          <p:nvSpPr>
            <p:cNvPr id="19" name="18 Metin kutusu"/>
            <p:cNvSpPr txBox="1"/>
            <p:nvPr/>
          </p:nvSpPr>
          <p:spPr>
            <a:xfrm>
              <a:off x="7812360" y="836712"/>
              <a:ext cx="1296144" cy="523220"/>
            </a:xfrm>
            <a:prstGeom prst="rect">
              <a:avLst/>
            </a:prstGeom>
            <a:noFill/>
          </p:spPr>
          <p:txBody>
            <a:bodyPr wrap="square" rtlCol="0">
              <a:spAutoFit/>
            </a:bodyPr>
            <a:lstStyle/>
            <a:p>
              <a:r>
                <a:rPr lang="tr-TR" sz="2800" dirty="0" smtClean="0">
                  <a:latin typeface="Trebuchet MS" pitchFamily="34" charset="0"/>
                </a:rPr>
                <a:t>580 </a:t>
              </a:r>
              <a:r>
                <a:rPr lang="tr-TR" sz="2800" dirty="0" smtClean="0">
                  <a:latin typeface="Trebuchet MS" pitchFamily="34" charset="0"/>
                  <a:sym typeface="Symbol"/>
                </a:rPr>
                <a:t></a:t>
              </a:r>
              <a:r>
                <a:rPr lang="tr-TR" sz="2800" dirty="0" smtClean="0">
                  <a:latin typeface="Trebuchet MS" pitchFamily="34" charset="0"/>
                </a:rPr>
                <a:t>C</a:t>
              </a:r>
              <a:endParaRPr lang="tr-TR" sz="2800" dirty="0">
                <a:latin typeface="Trebuchet MS" pitchFamily="34" charset="0"/>
              </a:endParaRPr>
            </a:p>
          </p:txBody>
        </p:sp>
        <p:sp>
          <p:nvSpPr>
            <p:cNvPr id="20" name="19 Metin kutusu"/>
            <p:cNvSpPr txBox="1"/>
            <p:nvPr/>
          </p:nvSpPr>
          <p:spPr>
            <a:xfrm>
              <a:off x="179512" y="1340768"/>
              <a:ext cx="1296144" cy="523220"/>
            </a:xfrm>
            <a:prstGeom prst="rect">
              <a:avLst/>
            </a:prstGeom>
            <a:noFill/>
          </p:spPr>
          <p:txBody>
            <a:bodyPr wrap="square" rtlCol="0">
              <a:spAutoFit/>
            </a:bodyPr>
            <a:lstStyle/>
            <a:p>
              <a:r>
                <a:rPr lang="tr-TR" sz="2800" dirty="0" smtClean="0">
                  <a:latin typeface="Trebuchet MS" pitchFamily="34" charset="0"/>
                </a:rPr>
                <a:t>2 saat</a:t>
              </a:r>
              <a:endParaRPr lang="tr-TR" sz="2800" dirty="0">
                <a:latin typeface="Trebuchet MS" pitchFamily="34" charset="0"/>
              </a:endParaRPr>
            </a:p>
          </p:txBody>
        </p:sp>
      </p:grpSp>
    </p:spTree>
    <p:extLst>
      <p:ext uri="{BB962C8B-B14F-4D97-AF65-F5344CB8AC3E}">
        <p14:creationId xmlns:p14="http://schemas.microsoft.com/office/powerpoint/2010/main" val="825356974"/>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323528" y="458416"/>
            <a:ext cx="8229600" cy="594320"/>
          </a:xfrm>
        </p:spPr>
        <p:txBody>
          <a:bodyPr>
            <a:normAutofit fontScale="90000"/>
          </a:bodyPr>
          <a:lstStyle/>
          <a:p>
            <a:r>
              <a:rPr lang="tr-TR" dirty="0" smtClean="0"/>
              <a:t>homojenleştirme</a:t>
            </a:r>
            <a:endParaRPr lang="tr-TR" dirty="0"/>
          </a:p>
        </p:txBody>
      </p:sp>
      <p:pic>
        <p:nvPicPr>
          <p:cNvPr id="8194" name="Picture 2"/>
          <p:cNvPicPr>
            <a:picLocks noChangeAspect="1" noChangeArrowheads="1"/>
          </p:cNvPicPr>
          <p:nvPr/>
        </p:nvPicPr>
        <p:blipFill rotWithShape="1">
          <a:blip r:embed="rId2" cstate="print"/>
          <a:srcRect l="32142" t="65660" r="31346" b="17350"/>
          <a:stretch/>
        </p:blipFill>
        <p:spPr bwMode="auto">
          <a:xfrm>
            <a:off x="1020741" y="4653136"/>
            <a:ext cx="7174524" cy="1876927"/>
          </a:xfrm>
          <a:prstGeom prst="rect">
            <a:avLst/>
          </a:prstGeom>
          <a:noFill/>
          <a:ln w="9525">
            <a:noFill/>
            <a:miter lim="800000"/>
            <a:headEnd/>
            <a:tailEnd/>
          </a:ln>
        </p:spPr>
      </p:pic>
      <p:sp>
        <p:nvSpPr>
          <p:cNvPr id="2" name="Metin kutusu 1"/>
          <p:cNvSpPr txBox="1"/>
          <p:nvPr/>
        </p:nvSpPr>
        <p:spPr>
          <a:xfrm>
            <a:off x="251521" y="1052736"/>
            <a:ext cx="8712967" cy="4154984"/>
          </a:xfrm>
          <a:prstGeom prst="rect">
            <a:avLst/>
          </a:prstGeom>
          <a:noFill/>
        </p:spPr>
        <p:txBody>
          <a:bodyPr wrap="square" rtlCol="0">
            <a:spAutoFit/>
          </a:bodyPr>
          <a:lstStyle/>
          <a:p>
            <a:pPr marL="342900" indent="-342900">
              <a:buClr>
                <a:schemeClr val="bg2">
                  <a:lumMod val="50000"/>
                </a:schemeClr>
              </a:buClr>
              <a:buFont typeface="Trebuchet MS" panose="020B0603020202020204" pitchFamily="34" charset="0"/>
              <a:buChar char="●"/>
            </a:pPr>
            <a:r>
              <a:rPr lang="tr-TR" sz="2400" dirty="0" smtClean="0">
                <a:latin typeface="Trebuchet MS" panose="020B0603020202020204" pitchFamily="34" charset="0"/>
              </a:rPr>
              <a:t>Amaç döküm </a:t>
            </a:r>
            <a:r>
              <a:rPr lang="tr-TR" sz="2400" dirty="0" err="1" smtClean="0">
                <a:latin typeface="Trebuchet MS" panose="020B0603020202020204" pitchFamily="34" charset="0"/>
              </a:rPr>
              <a:t>yapsında</a:t>
            </a:r>
            <a:r>
              <a:rPr lang="tr-TR" sz="2400" dirty="0" smtClean="0">
                <a:latin typeface="Trebuchet MS" panose="020B0603020202020204" pitchFamily="34" charset="0"/>
              </a:rPr>
              <a:t> belirgin iyileştirmeler sağlamaktır:</a:t>
            </a:r>
          </a:p>
          <a:p>
            <a:pPr marL="342900" indent="-342900">
              <a:buClr>
                <a:schemeClr val="bg2">
                  <a:lumMod val="50000"/>
                </a:schemeClr>
              </a:buClr>
              <a:buFont typeface="Trebuchet MS" panose="020B0603020202020204" pitchFamily="34" charset="0"/>
              <a:buChar char="●"/>
            </a:pPr>
            <a:r>
              <a:rPr lang="tr-TR" sz="2400" dirty="0" smtClean="0">
                <a:latin typeface="Trebuchet MS" panose="020B0603020202020204" pitchFamily="34" charset="0"/>
                <a:sym typeface="Symbol"/>
              </a:rPr>
              <a:t> dönüşümünü gerçekleştirerek </a:t>
            </a:r>
            <a:r>
              <a:rPr lang="tr-TR" sz="2400" dirty="0" err="1" smtClean="0">
                <a:latin typeface="Trebuchet MS" panose="020B0603020202020204" pitchFamily="34" charset="0"/>
                <a:sym typeface="Symbol"/>
              </a:rPr>
              <a:t>Fe’in</a:t>
            </a:r>
            <a:r>
              <a:rPr lang="tr-TR" sz="2400" dirty="0" smtClean="0">
                <a:latin typeface="Trebuchet MS" panose="020B0603020202020204" pitchFamily="34" charset="0"/>
                <a:sym typeface="Symbol"/>
              </a:rPr>
              <a:t> olumsuz etkilerini minimuma indirmek</a:t>
            </a:r>
          </a:p>
          <a:p>
            <a:pPr marL="342900" indent="-342900">
              <a:buClr>
                <a:schemeClr val="bg2">
                  <a:lumMod val="50000"/>
                </a:schemeClr>
              </a:buClr>
              <a:buFont typeface="Trebuchet MS" panose="020B0603020202020204" pitchFamily="34" charset="0"/>
              <a:buChar char="●"/>
            </a:pPr>
            <a:r>
              <a:rPr lang="tr-TR" sz="2400" dirty="0" err="1" smtClean="0">
                <a:latin typeface="Trebuchet MS" panose="020B0603020202020204" pitchFamily="34" charset="0"/>
                <a:sym typeface="Symbol"/>
              </a:rPr>
              <a:t>Dendritik</a:t>
            </a:r>
            <a:r>
              <a:rPr lang="tr-TR" sz="2400" dirty="0" smtClean="0">
                <a:latin typeface="Trebuchet MS" panose="020B0603020202020204" pitchFamily="34" charset="0"/>
                <a:sym typeface="Symbol"/>
              </a:rPr>
              <a:t> </a:t>
            </a:r>
            <a:r>
              <a:rPr lang="tr-TR" sz="2400" dirty="0" err="1" smtClean="0">
                <a:latin typeface="Trebuchet MS" panose="020B0603020202020204" pitchFamily="34" charset="0"/>
                <a:sym typeface="Symbol"/>
              </a:rPr>
              <a:t>segregasyonu</a:t>
            </a:r>
            <a:r>
              <a:rPr lang="tr-TR" sz="2400" dirty="0" smtClean="0">
                <a:latin typeface="Trebuchet MS" panose="020B0603020202020204" pitchFamily="34" charset="0"/>
                <a:sym typeface="Symbol"/>
              </a:rPr>
              <a:t> en aza indirmek</a:t>
            </a:r>
          </a:p>
          <a:p>
            <a:pPr marL="342900" indent="-342900">
              <a:buClr>
                <a:schemeClr val="bg2">
                  <a:lumMod val="50000"/>
                </a:schemeClr>
              </a:buClr>
              <a:buFont typeface="Trebuchet MS" panose="020B0603020202020204" pitchFamily="34" charset="0"/>
              <a:buChar char="●"/>
            </a:pPr>
            <a:r>
              <a:rPr lang="tr-TR" sz="2400" dirty="0" smtClean="0">
                <a:latin typeface="Trebuchet MS" panose="020B0603020202020204" pitchFamily="34" charset="0"/>
                <a:sym typeface="Symbol"/>
              </a:rPr>
              <a:t>Demirli bileşikleri </a:t>
            </a:r>
            <a:r>
              <a:rPr lang="tr-TR" sz="2400" dirty="0" err="1" smtClean="0">
                <a:latin typeface="Trebuchet MS" panose="020B0603020202020204" pitchFamily="34" charset="0"/>
                <a:sym typeface="Symbol"/>
              </a:rPr>
              <a:t>modifiye</a:t>
            </a:r>
            <a:r>
              <a:rPr lang="tr-TR" sz="2400" dirty="0" smtClean="0">
                <a:latin typeface="Trebuchet MS" panose="020B0603020202020204" pitchFamily="34" charset="0"/>
                <a:sym typeface="Symbol"/>
              </a:rPr>
              <a:t> etmek </a:t>
            </a:r>
          </a:p>
          <a:p>
            <a:pPr marL="342900" indent="-342900">
              <a:buClr>
                <a:schemeClr val="bg2">
                  <a:lumMod val="50000"/>
                </a:schemeClr>
              </a:buClr>
              <a:buFont typeface="Trebuchet MS" panose="020B0603020202020204" pitchFamily="34" charset="0"/>
              <a:buChar char="●"/>
            </a:pPr>
            <a:r>
              <a:rPr lang="tr-TR" sz="2400" dirty="0" smtClean="0">
                <a:latin typeface="Trebuchet MS" panose="020B0603020202020204" pitchFamily="34" charset="0"/>
                <a:sym typeface="Symbol"/>
              </a:rPr>
              <a:t>Soğutma sırasında çökelme olayını kontrol etmek üzere Mg</a:t>
            </a:r>
            <a:r>
              <a:rPr lang="tr-TR" sz="2400" baseline="-25000" dirty="0" smtClean="0">
                <a:latin typeface="Trebuchet MS" panose="020B0603020202020204" pitchFamily="34" charset="0"/>
                <a:sym typeface="Symbol"/>
              </a:rPr>
              <a:t>2</a:t>
            </a:r>
            <a:r>
              <a:rPr lang="tr-TR" sz="2400" dirty="0" smtClean="0">
                <a:latin typeface="Trebuchet MS" panose="020B0603020202020204" pitchFamily="34" charset="0"/>
                <a:sym typeface="Symbol"/>
              </a:rPr>
              <a:t>Si fazını çözeltiye almak</a:t>
            </a:r>
          </a:p>
          <a:p>
            <a:pPr marL="342900" indent="-342900">
              <a:buClr>
                <a:schemeClr val="bg2">
                  <a:lumMod val="50000"/>
                </a:schemeClr>
              </a:buClr>
              <a:buFont typeface="Trebuchet MS" panose="020B0603020202020204" pitchFamily="34" charset="0"/>
              <a:buChar char="●"/>
            </a:pPr>
            <a:r>
              <a:rPr lang="tr-TR" sz="2400" dirty="0" smtClean="0">
                <a:latin typeface="Trebuchet MS" panose="020B0603020202020204" pitchFamily="34" charset="0"/>
                <a:sym typeface="Symbol"/>
              </a:rPr>
              <a:t>Erken ergimeleri önlemek için titiz sıcaklık kontrolü (&lt;570C) uygulamak gerekir.</a:t>
            </a:r>
          </a:p>
          <a:p>
            <a:pPr marL="342900" indent="-342900">
              <a:buClr>
                <a:schemeClr val="bg2">
                  <a:lumMod val="50000"/>
                </a:schemeClr>
              </a:buClr>
              <a:buFont typeface="Trebuchet MS" panose="020B0603020202020204" pitchFamily="34" charset="0"/>
              <a:buChar char="●"/>
            </a:pPr>
            <a:endParaRPr lang="tr-TR" sz="2400" dirty="0" smtClean="0">
              <a:latin typeface="Trebuchet MS" panose="020B0603020202020204" pitchFamily="34" charset="0"/>
            </a:endParaRPr>
          </a:p>
          <a:p>
            <a:pPr marL="342900" indent="-342900">
              <a:buClr>
                <a:schemeClr val="bg2">
                  <a:lumMod val="50000"/>
                </a:schemeClr>
              </a:buClr>
              <a:buFont typeface="Trebuchet MS" panose="020B0603020202020204" pitchFamily="34" charset="0"/>
              <a:buChar char="●"/>
            </a:pPr>
            <a:endParaRPr lang="tr-TR" sz="2400" dirty="0">
              <a:latin typeface="Trebuchet MS" panose="020B0603020202020204" pitchFamily="34" charset="0"/>
            </a:endParaRPr>
          </a:p>
        </p:txBody>
      </p:sp>
    </p:spTree>
    <p:extLst>
      <p:ext uri="{BB962C8B-B14F-4D97-AF65-F5344CB8AC3E}">
        <p14:creationId xmlns:p14="http://schemas.microsoft.com/office/powerpoint/2010/main" val="554524247"/>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Başlık 3"/>
          <p:cNvSpPr>
            <a:spLocks noGrp="1"/>
          </p:cNvSpPr>
          <p:nvPr>
            <p:ph type="title"/>
          </p:nvPr>
        </p:nvSpPr>
        <p:spPr>
          <a:xfrm>
            <a:off x="395536" y="764704"/>
            <a:ext cx="8229600" cy="594320"/>
          </a:xfrm>
        </p:spPr>
        <p:txBody>
          <a:bodyPr>
            <a:normAutofit fontScale="90000"/>
          </a:bodyPr>
          <a:lstStyle/>
          <a:p>
            <a:r>
              <a:rPr lang="tr-TR" dirty="0" smtClean="0">
                <a:latin typeface="Trebuchet MS" pitchFamily="34" charset="0"/>
              </a:rPr>
              <a:t>Homojen tav</a:t>
            </a:r>
            <a:endParaRPr lang="tr-TR" dirty="0">
              <a:latin typeface="Trebuchet MS" pitchFamily="34" charset="0"/>
            </a:endParaRPr>
          </a:p>
        </p:txBody>
      </p:sp>
      <p:pic>
        <p:nvPicPr>
          <p:cNvPr id="1229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5" y="1499300"/>
            <a:ext cx="4610729" cy="3456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a:blip r:embed="rId3" cstate="print">
            <a:lum contrast="10000"/>
            <a:extLst>
              <a:ext uri="{28A0092B-C50C-407E-A947-70E740481C1C}">
                <a14:useLocalDpi xmlns:a14="http://schemas.microsoft.com/office/drawing/2010/main" val="0"/>
              </a:ext>
            </a:extLst>
          </a:blip>
          <a:srcRect/>
          <a:stretch>
            <a:fillRect/>
          </a:stretch>
        </p:blipFill>
        <p:spPr bwMode="auto">
          <a:xfrm>
            <a:off x="4851275" y="1355284"/>
            <a:ext cx="4076700" cy="3641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5 Metin kutusu"/>
          <p:cNvSpPr txBox="1"/>
          <p:nvPr/>
        </p:nvSpPr>
        <p:spPr>
          <a:xfrm>
            <a:off x="323528" y="5099700"/>
            <a:ext cx="8568952" cy="1569660"/>
          </a:xfrm>
          <a:prstGeom prst="rect">
            <a:avLst/>
          </a:prstGeom>
          <a:noFill/>
        </p:spPr>
        <p:txBody>
          <a:bodyPr wrap="square" rtlCol="0">
            <a:spAutoFit/>
          </a:bodyPr>
          <a:lstStyle/>
          <a:p>
            <a:r>
              <a:rPr lang="tr-TR" sz="2400" dirty="0" smtClean="0">
                <a:latin typeface="Trebuchet MS" pitchFamily="34" charset="0"/>
              </a:rPr>
              <a:t>Homojen tav sonrası oda sıcaklığına soğutma kritik!</a:t>
            </a:r>
          </a:p>
          <a:p>
            <a:r>
              <a:rPr lang="tr-TR" sz="2400" dirty="0" smtClean="0">
                <a:latin typeface="Trebuchet MS" pitchFamily="34" charset="0"/>
              </a:rPr>
              <a:t>Geleneksel parti homojen tavında soğutma fanlı hava veya su spreyi ile gerçekleştiriliyor. Yüksek soğuma hızları ve soğuma hızı kontrolü güç!</a:t>
            </a:r>
            <a:endParaRPr lang="tr-TR" sz="2400" dirty="0">
              <a:latin typeface="Trebuchet MS" pitchFamily="34" charset="0"/>
            </a:endParaRPr>
          </a:p>
        </p:txBody>
      </p:sp>
    </p:spTree>
    <p:extLst>
      <p:ext uri="{BB962C8B-B14F-4D97-AF65-F5344CB8AC3E}">
        <p14:creationId xmlns:p14="http://schemas.microsoft.com/office/powerpoint/2010/main" val="135193015"/>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395536" y="764704"/>
            <a:ext cx="8229600" cy="594320"/>
          </a:xfrm>
        </p:spPr>
        <p:txBody>
          <a:bodyPr>
            <a:normAutofit fontScale="90000"/>
          </a:bodyPr>
          <a:lstStyle/>
          <a:p>
            <a:r>
              <a:rPr lang="tr-TR" dirty="0" smtClean="0"/>
              <a:t>Homojen tav</a:t>
            </a:r>
            <a:endParaRPr lang="tr-TR" dirty="0"/>
          </a:p>
        </p:txBody>
      </p:sp>
      <p:pic>
        <p:nvPicPr>
          <p:cNvPr id="19457" name="Picture 1"/>
          <p:cNvPicPr>
            <a:picLocks noChangeAspect="1" noChangeArrowheads="1"/>
          </p:cNvPicPr>
          <p:nvPr/>
        </p:nvPicPr>
        <p:blipFill>
          <a:blip r:embed="rId2" cstate="print">
            <a:lum bright="-12000"/>
          </a:blip>
          <a:srcRect l="8021" t="21282" r="16712" b="8829"/>
          <a:stretch>
            <a:fillRect/>
          </a:stretch>
        </p:blipFill>
        <p:spPr bwMode="auto">
          <a:xfrm>
            <a:off x="539552" y="1954954"/>
            <a:ext cx="8064896" cy="4210350"/>
          </a:xfrm>
          <a:prstGeom prst="rect">
            <a:avLst/>
          </a:prstGeom>
          <a:noFill/>
          <a:ln w="9525">
            <a:noFill/>
            <a:miter lim="800000"/>
            <a:headEnd/>
            <a:tailEnd/>
          </a:ln>
        </p:spPr>
      </p:pic>
    </p:spTree>
    <p:extLst>
      <p:ext uri="{BB962C8B-B14F-4D97-AF65-F5344CB8AC3E}">
        <p14:creationId xmlns:p14="http://schemas.microsoft.com/office/powerpoint/2010/main" val="825356974"/>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395536" y="602432"/>
            <a:ext cx="8229600" cy="594320"/>
          </a:xfrm>
        </p:spPr>
        <p:txBody>
          <a:bodyPr>
            <a:normAutofit fontScale="90000"/>
          </a:bodyPr>
          <a:lstStyle/>
          <a:p>
            <a:r>
              <a:rPr lang="tr-TR" dirty="0" err="1" smtClean="0">
                <a:solidFill>
                  <a:schemeClr val="accent2">
                    <a:lumMod val="50000"/>
                  </a:schemeClr>
                </a:solidFill>
                <a:latin typeface="Trebuchet MS" pitchFamily="34" charset="0"/>
              </a:rPr>
              <a:t>Ekstrüzyon</a:t>
            </a:r>
            <a:r>
              <a:rPr lang="tr-TR" dirty="0" smtClean="0">
                <a:solidFill>
                  <a:schemeClr val="accent2">
                    <a:lumMod val="50000"/>
                  </a:schemeClr>
                </a:solidFill>
                <a:latin typeface="Trebuchet MS" pitchFamily="34" charset="0"/>
              </a:rPr>
              <a:t> üretim süreci</a:t>
            </a:r>
            <a:endParaRPr lang="tr-TR" dirty="0">
              <a:solidFill>
                <a:schemeClr val="accent2">
                  <a:lumMod val="50000"/>
                </a:schemeClr>
              </a:solidFill>
              <a:latin typeface="Trebuchet MS" pitchFamily="34" charset="0"/>
            </a:endParaRPr>
          </a:p>
        </p:txBody>
      </p:sp>
      <p:sp>
        <p:nvSpPr>
          <p:cNvPr id="25" name="24 Yay"/>
          <p:cNvSpPr/>
          <p:nvPr/>
        </p:nvSpPr>
        <p:spPr>
          <a:xfrm flipH="1" flipV="1">
            <a:off x="6300192" y="-638736"/>
            <a:ext cx="1440160" cy="6444000"/>
          </a:xfrm>
          <a:prstGeom prst="arc">
            <a:avLst/>
          </a:prstGeom>
          <a:ln w="38100">
            <a:solidFill>
              <a:schemeClr val="accent3"/>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r-TR"/>
          </a:p>
        </p:txBody>
      </p:sp>
      <p:grpSp>
        <p:nvGrpSpPr>
          <p:cNvPr id="2" name="48 Grup"/>
          <p:cNvGrpSpPr/>
          <p:nvPr/>
        </p:nvGrpSpPr>
        <p:grpSpPr>
          <a:xfrm>
            <a:off x="467544" y="1300698"/>
            <a:ext cx="8280920" cy="4936614"/>
            <a:chOff x="467544" y="836712"/>
            <a:chExt cx="8280920" cy="4936614"/>
          </a:xfrm>
        </p:grpSpPr>
        <p:cxnSp>
          <p:nvCxnSpPr>
            <p:cNvPr id="7" name="6 Düz Ok Bağlayıcısı"/>
            <p:cNvCxnSpPr/>
            <p:nvPr/>
          </p:nvCxnSpPr>
          <p:spPr>
            <a:xfrm flipV="1">
              <a:off x="467544" y="980728"/>
              <a:ext cx="0" cy="4392488"/>
            </a:xfrm>
            <a:prstGeom prst="straightConnector1">
              <a:avLst/>
            </a:prstGeom>
            <a:ln w="1587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9" name="8 Düz Ok Bağlayıcısı"/>
            <p:cNvCxnSpPr/>
            <p:nvPr/>
          </p:nvCxnSpPr>
          <p:spPr>
            <a:xfrm>
              <a:off x="467544" y="5373216"/>
              <a:ext cx="8280920"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10 Düz Bağlayıcı"/>
            <p:cNvCxnSpPr/>
            <p:nvPr/>
          </p:nvCxnSpPr>
          <p:spPr>
            <a:xfrm>
              <a:off x="611560" y="1484784"/>
              <a:ext cx="288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899592" y="1484784"/>
              <a:ext cx="576064" cy="3888432"/>
            </a:xfrm>
            <a:prstGeom prst="line">
              <a:avLst/>
            </a:prstGeom>
            <a:ln w="381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5" name="14 Düz Bağlayıcı"/>
            <p:cNvCxnSpPr/>
            <p:nvPr/>
          </p:nvCxnSpPr>
          <p:spPr>
            <a:xfrm flipV="1">
              <a:off x="1619672" y="2492896"/>
              <a:ext cx="432048" cy="288032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7" name="16 Düz Bağlayıcı"/>
            <p:cNvCxnSpPr/>
            <p:nvPr/>
          </p:nvCxnSpPr>
          <p:spPr>
            <a:xfrm>
              <a:off x="2051720" y="2492896"/>
              <a:ext cx="90000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9" name="18 Düz Bağlayıcı"/>
            <p:cNvCxnSpPr/>
            <p:nvPr/>
          </p:nvCxnSpPr>
          <p:spPr>
            <a:xfrm>
              <a:off x="2959688" y="2492896"/>
              <a:ext cx="360040" cy="2880320"/>
            </a:xfrm>
            <a:prstGeom prst="line">
              <a:avLst/>
            </a:prstGeom>
            <a:ln w="38100">
              <a:solidFill>
                <a:schemeClr val="accent2"/>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1" name="20 Düz Bağlayıcı"/>
            <p:cNvCxnSpPr/>
            <p:nvPr/>
          </p:nvCxnSpPr>
          <p:spPr>
            <a:xfrm flipV="1">
              <a:off x="3491880" y="3140968"/>
              <a:ext cx="1224136" cy="2232248"/>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3" name="22 Düz Bağlayıcı"/>
            <p:cNvCxnSpPr/>
            <p:nvPr/>
          </p:nvCxnSpPr>
          <p:spPr>
            <a:xfrm>
              <a:off x="4716016" y="3140968"/>
              <a:ext cx="540000"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24" name="23 Yay"/>
            <p:cNvSpPr/>
            <p:nvPr/>
          </p:nvSpPr>
          <p:spPr>
            <a:xfrm rot="5400000">
              <a:off x="4103948" y="944724"/>
              <a:ext cx="2304256" cy="2088232"/>
            </a:xfrm>
            <a:prstGeom prst="arc">
              <a:avLst/>
            </a:prstGeom>
            <a:ln w="38100">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r-TR"/>
            </a:p>
          </p:txBody>
        </p:sp>
        <p:cxnSp>
          <p:nvCxnSpPr>
            <p:cNvPr id="27" name="26 Düz Bağlayıcı"/>
            <p:cNvCxnSpPr/>
            <p:nvPr/>
          </p:nvCxnSpPr>
          <p:spPr>
            <a:xfrm flipV="1">
              <a:off x="7164288" y="4653136"/>
              <a:ext cx="288032" cy="72008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9" name="28 Düz Bağlayıcı"/>
            <p:cNvCxnSpPr/>
            <p:nvPr/>
          </p:nvCxnSpPr>
          <p:spPr>
            <a:xfrm>
              <a:off x="7452204" y="4667204"/>
              <a:ext cx="792088"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1" name="30 Düz Bağlayıcı"/>
            <p:cNvCxnSpPr/>
            <p:nvPr/>
          </p:nvCxnSpPr>
          <p:spPr>
            <a:xfrm>
              <a:off x="8258806" y="4653136"/>
              <a:ext cx="216024" cy="720080"/>
            </a:xfrm>
            <a:prstGeom prst="line">
              <a:avLst/>
            </a:prstGeom>
            <a:ln w="38100">
              <a:solidFill>
                <a:schemeClr val="accent6"/>
              </a:solidFill>
              <a:tailEnd type="stealth" w="lg" len="lg"/>
            </a:ln>
          </p:spPr>
          <p:style>
            <a:lnRef idx="1">
              <a:schemeClr val="accent1"/>
            </a:lnRef>
            <a:fillRef idx="0">
              <a:schemeClr val="accent1"/>
            </a:fillRef>
            <a:effectRef idx="0">
              <a:schemeClr val="accent1"/>
            </a:effectRef>
            <a:fontRef idx="minor">
              <a:schemeClr val="tx1"/>
            </a:fontRef>
          </p:style>
        </p:cxnSp>
        <p:sp>
          <p:nvSpPr>
            <p:cNvPr id="32" name="31 Metin kutusu"/>
            <p:cNvSpPr txBox="1"/>
            <p:nvPr/>
          </p:nvSpPr>
          <p:spPr>
            <a:xfrm>
              <a:off x="3059832" y="3172906"/>
              <a:ext cx="1584176" cy="400110"/>
            </a:xfrm>
            <a:prstGeom prst="rect">
              <a:avLst/>
            </a:prstGeom>
            <a:noFill/>
          </p:spPr>
          <p:txBody>
            <a:bodyPr wrap="square" rtlCol="0">
              <a:spAutoFit/>
            </a:bodyPr>
            <a:lstStyle/>
            <a:p>
              <a:r>
                <a:rPr lang="tr-TR" sz="2000" b="1" dirty="0" smtClean="0">
                  <a:latin typeface="Arial Narrow" pitchFamily="34" charset="0"/>
                </a:rPr>
                <a:t>200 -500 </a:t>
              </a:r>
              <a:r>
                <a:rPr lang="tr-TR" sz="2000" b="1" dirty="0" smtClean="0">
                  <a:latin typeface="Arial Narrow" pitchFamily="34" charset="0"/>
                  <a:sym typeface="Symbol"/>
                </a:rPr>
                <a:t>C/h</a:t>
              </a:r>
              <a:endParaRPr lang="tr-TR" sz="2000" b="1" dirty="0">
                <a:latin typeface="Arial Narrow" pitchFamily="34" charset="0"/>
              </a:endParaRPr>
            </a:p>
          </p:txBody>
        </p:sp>
        <p:sp>
          <p:nvSpPr>
            <p:cNvPr id="33" name="32 Metin kutusu"/>
            <p:cNvSpPr txBox="1"/>
            <p:nvPr/>
          </p:nvSpPr>
          <p:spPr>
            <a:xfrm>
              <a:off x="1835696" y="4509120"/>
              <a:ext cx="1368152" cy="400110"/>
            </a:xfrm>
            <a:prstGeom prst="rect">
              <a:avLst/>
            </a:prstGeom>
            <a:noFill/>
          </p:spPr>
          <p:txBody>
            <a:bodyPr wrap="square" rtlCol="0">
              <a:spAutoFit/>
            </a:bodyPr>
            <a:lstStyle/>
            <a:p>
              <a:r>
                <a:rPr lang="tr-TR" sz="2000" b="1" dirty="0" smtClean="0">
                  <a:latin typeface="Arial Narrow" pitchFamily="34" charset="0"/>
                </a:rPr>
                <a:t>200 </a:t>
              </a:r>
              <a:r>
                <a:rPr lang="tr-TR" sz="2000" b="1" dirty="0" smtClean="0">
                  <a:latin typeface="Arial Narrow" pitchFamily="34" charset="0"/>
                  <a:sym typeface="Symbol"/>
                </a:rPr>
                <a:t>C/saat</a:t>
              </a:r>
              <a:endParaRPr lang="tr-TR" sz="2000" b="1" dirty="0">
                <a:latin typeface="Arial Narrow" pitchFamily="34" charset="0"/>
              </a:endParaRPr>
            </a:p>
          </p:txBody>
        </p:sp>
        <p:sp>
          <p:nvSpPr>
            <p:cNvPr id="34" name="33 Metin kutusu"/>
            <p:cNvSpPr txBox="1"/>
            <p:nvPr/>
          </p:nvSpPr>
          <p:spPr>
            <a:xfrm>
              <a:off x="4427984" y="2740858"/>
              <a:ext cx="1368152" cy="400110"/>
            </a:xfrm>
            <a:prstGeom prst="rect">
              <a:avLst/>
            </a:prstGeom>
            <a:noFill/>
          </p:spPr>
          <p:txBody>
            <a:bodyPr wrap="square" rtlCol="0">
              <a:spAutoFit/>
            </a:bodyPr>
            <a:lstStyle/>
            <a:p>
              <a:r>
                <a:rPr lang="tr-TR" sz="2000" b="1" dirty="0" smtClean="0">
                  <a:latin typeface="Arial Narrow" pitchFamily="34" charset="0"/>
                </a:rPr>
                <a:t>440-490 </a:t>
              </a:r>
              <a:r>
                <a:rPr lang="tr-TR" sz="2000" b="1" dirty="0" smtClean="0">
                  <a:latin typeface="Arial Narrow" pitchFamily="34" charset="0"/>
                  <a:sym typeface="Symbol"/>
                </a:rPr>
                <a:t>C</a:t>
              </a:r>
              <a:endParaRPr lang="tr-TR" sz="2000" b="1" dirty="0">
                <a:latin typeface="Arial Narrow" pitchFamily="34" charset="0"/>
              </a:endParaRPr>
            </a:p>
          </p:txBody>
        </p:sp>
        <p:cxnSp>
          <p:nvCxnSpPr>
            <p:cNvPr id="36" name="35 Düz Bağlayıcı"/>
            <p:cNvCxnSpPr>
              <a:stCxn id="24" idx="2"/>
            </p:cNvCxnSpPr>
            <p:nvPr/>
          </p:nvCxnSpPr>
          <p:spPr>
            <a:xfrm flipH="1">
              <a:off x="5220072" y="3140968"/>
              <a:ext cx="0" cy="2232248"/>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37" name="36 Düz Bağlayıcı"/>
            <p:cNvCxnSpPr/>
            <p:nvPr/>
          </p:nvCxnSpPr>
          <p:spPr>
            <a:xfrm flipH="1">
              <a:off x="6300192" y="2348318"/>
              <a:ext cx="0" cy="302400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38" name="37 Metin kutusu"/>
            <p:cNvSpPr txBox="1"/>
            <p:nvPr/>
          </p:nvSpPr>
          <p:spPr>
            <a:xfrm>
              <a:off x="7380312" y="4296898"/>
              <a:ext cx="936104" cy="400110"/>
            </a:xfrm>
            <a:prstGeom prst="rect">
              <a:avLst/>
            </a:prstGeom>
            <a:noFill/>
          </p:spPr>
          <p:txBody>
            <a:bodyPr wrap="square" rtlCol="0">
              <a:spAutoFit/>
            </a:bodyPr>
            <a:lstStyle/>
            <a:p>
              <a:r>
                <a:rPr lang="tr-TR" sz="2000" b="1" dirty="0" smtClean="0">
                  <a:latin typeface="Arial Narrow" pitchFamily="34" charset="0"/>
                </a:rPr>
                <a:t>185 </a:t>
              </a:r>
              <a:r>
                <a:rPr lang="tr-TR" sz="2000" b="1" dirty="0" smtClean="0">
                  <a:latin typeface="Arial Narrow" pitchFamily="34" charset="0"/>
                  <a:sym typeface="Symbol"/>
                </a:rPr>
                <a:t>C</a:t>
              </a:r>
              <a:endParaRPr lang="tr-TR" sz="2000" b="1" dirty="0">
                <a:latin typeface="Arial Narrow" pitchFamily="34" charset="0"/>
              </a:endParaRPr>
            </a:p>
          </p:txBody>
        </p:sp>
        <p:sp>
          <p:nvSpPr>
            <p:cNvPr id="39" name="38 Metin kutusu"/>
            <p:cNvSpPr txBox="1"/>
            <p:nvPr/>
          </p:nvSpPr>
          <p:spPr>
            <a:xfrm>
              <a:off x="2051720" y="2092786"/>
              <a:ext cx="936104" cy="400110"/>
            </a:xfrm>
            <a:prstGeom prst="rect">
              <a:avLst/>
            </a:prstGeom>
            <a:noFill/>
          </p:spPr>
          <p:txBody>
            <a:bodyPr wrap="square" rtlCol="0">
              <a:spAutoFit/>
            </a:bodyPr>
            <a:lstStyle/>
            <a:p>
              <a:r>
                <a:rPr lang="tr-TR" sz="2000" b="1" dirty="0" smtClean="0">
                  <a:latin typeface="Arial Narrow" pitchFamily="34" charset="0"/>
                </a:rPr>
                <a:t>580 </a:t>
              </a:r>
              <a:r>
                <a:rPr lang="tr-TR" sz="2000" b="1" dirty="0" smtClean="0">
                  <a:latin typeface="Arial Narrow" pitchFamily="34" charset="0"/>
                  <a:sym typeface="Symbol"/>
                </a:rPr>
                <a:t>C</a:t>
              </a:r>
              <a:endParaRPr lang="tr-TR" sz="2000" b="1" dirty="0">
                <a:latin typeface="Arial Narrow" pitchFamily="34" charset="0"/>
              </a:endParaRPr>
            </a:p>
          </p:txBody>
        </p:sp>
        <p:sp>
          <p:nvSpPr>
            <p:cNvPr id="40" name="39 Metin kutusu"/>
            <p:cNvSpPr txBox="1"/>
            <p:nvPr/>
          </p:nvSpPr>
          <p:spPr>
            <a:xfrm>
              <a:off x="3923928" y="4365104"/>
              <a:ext cx="1368152" cy="1015663"/>
            </a:xfrm>
            <a:prstGeom prst="rect">
              <a:avLst/>
            </a:prstGeom>
            <a:noFill/>
          </p:spPr>
          <p:txBody>
            <a:bodyPr wrap="square" rtlCol="0">
              <a:spAutoFit/>
            </a:bodyPr>
            <a:lstStyle/>
            <a:p>
              <a:r>
                <a:rPr lang="tr-TR" sz="2000" b="1" dirty="0" smtClean="0">
                  <a:latin typeface="Arial Narrow" pitchFamily="34" charset="0"/>
                </a:rPr>
                <a:t>5-45 </a:t>
              </a:r>
              <a:r>
                <a:rPr lang="tr-TR" sz="2000" b="1" dirty="0" err="1" smtClean="0">
                  <a:latin typeface="Arial Narrow" pitchFamily="34" charset="0"/>
                </a:rPr>
                <a:t>dk</a:t>
              </a:r>
              <a:r>
                <a:rPr lang="tr-TR" sz="2000" b="1" dirty="0" smtClean="0">
                  <a:latin typeface="Arial Narrow" pitchFamily="34" charset="0"/>
                </a:rPr>
                <a:t> indüksiyon/gaz</a:t>
              </a:r>
              <a:endParaRPr lang="tr-TR" sz="2000" b="1" dirty="0">
                <a:latin typeface="Arial Narrow" pitchFamily="34" charset="0"/>
              </a:endParaRPr>
            </a:p>
          </p:txBody>
        </p:sp>
        <p:sp>
          <p:nvSpPr>
            <p:cNvPr id="41" name="40 Metin kutusu"/>
            <p:cNvSpPr txBox="1"/>
            <p:nvPr/>
          </p:nvSpPr>
          <p:spPr>
            <a:xfrm>
              <a:off x="5148064" y="3645024"/>
              <a:ext cx="1512168" cy="1261884"/>
            </a:xfrm>
            <a:prstGeom prst="rect">
              <a:avLst/>
            </a:prstGeom>
            <a:noFill/>
          </p:spPr>
          <p:txBody>
            <a:bodyPr wrap="square" rtlCol="0">
              <a:spAutoFit/>
            </a:bodyPr>
            <a:lstStyle/>
            <a:p>
              <a:r>
                <a:rPr lang="tr-TR" sz="2000" b="1" dirty="0" smtClean="0">
                  <a:latin typeface="Arial Narrow" pitchFamily="34" charset="0"/>
                </a:rPr>
                <a:t>0.5-1 </a:t>
              </a:r>
              <a:r>
                <a:rPr lang="tr-TR" sz="2000" b="1" dirty="0" err="1" smtClean="0">
                  <a:latin typeface="Arial Narrow" pitchFamily="34" charset="0"/>
                </a:rPr>
                <a:t>dk</a:t>
              </a:r>
              <a:r>
                <a:rPr lang="tr-TR" sz="2000" b="1" dirty="0" smtClean="0">
                  <a:latin typeface="Arial Narrow" pitchFamily="34" charset="0"/>
                </a:rPr>
                <a:t> </a:t>
              </a:r>
            </a:p>
            <a:p>
              <a:r>
                <a:rPr lang="tr-TR" sz="2000" b="1" dirty="0" smtClean="0">
                  <a:latin typeface="Arial Narrow" pitchFamily="34" charset="0"/>
                </a:rPr>
                <a:t>(</a:t>
              </a:r>
              <a:r>
                <a:rPr lang="tr-TR" sz="2000" b="1" dirty="0" smtClean="0">
                  <a:latin typeface="Arial Narrow" pitchFamily="34" charset="0"/>
                  <a:sym typeface="Symbol"/>
                </a:rPr>
                <a:t>5 s </a:t>
              </a:r>
              <a:r>
                <a:rPr lang="tr-TR" b="1" dirty="0" smtClean="0">
                  <a:latin typeface="Arial Narrow" pitchFamily="34" charset="0"/>
                  <a:sym typeface="Symbol"/>
                </a:rPr>
                <a:t>deformasyon </a:t>
              </a:r>
              <a:r>
                <a:rPr lang="tr-TR" b="1" dirty="0" err="1" smtClean="0">
                  <a:latin typeface="Arial Narrow" pitchFamily="34" charset="0"/>
                  <a:sym typeface="Symbol"/>
                </a:rPr>
                <a:t>zonunda</a:t>
              </a:r>
              <a:endParaRPr lang="tr-TR" b="1" dirty="0">
                <a:latin typeface="Arial Narrow" pitchFamily="34" charset="0"/>
              </a:endParaRPr>
            </a:p>
          </p:txBody>
        </p:sp>
        <p:sp>
          <p:nvSpPr>
            <p:cNvPr id="42" name="41 Metin kutusu"/>
            <p:cNvSpPr txBox="1"/>
            <p:nvPr/>
          </p:nvSpPr>
          <p:spPr>
            <a:xfrm>
              <a:off x="2123728" y="2532966"/>
              <a:ext cx="1368152" cy="400110"/>
            </a:xfrm>
            <a:prstGeom prst="rect">
              <a:avLst/>
            </a:prstGeom>
            <a:noFill/>
          </p:spPr>
          <p:txBody>
            <a:bodyPr wrap="square" rtlCol="0">
              <a:spAutoFit/>
            </a:bodyPr>
            <a:lstStyle/>
            <a:p>
              <a:r>
                <a:rPr lang="tr-TR" sz="2000" b="1" dirty="0" smtClean="0">
                  <a:latin typeface="Arial Narrow" pitchFamily="34" charset="0"/>
                </a:rPr>
                <a:t>2-3 </a:t>
              </a:r>
              <a:r>
                <a:rPr lang="tr-TR" sz="2000" b="1" dirty="0" err="1" smtClean="0">
                  <a:latin typeface="Arial Narrow" pitchFamily="34" charset="0"/>
                </a:rPr>
                <a:t>st</a:t>
              </a:r>
              <a:endParaRPr lang="tr-TR" sz="2000" b="1" dirty="0">
                <a:latin typeface="Arial Narrow" pitchFamily="34" charset="0"/>
              </a:endParaRPr>
            </a:p>
          </p:txBody>
        </p:sp>
        <p:sp>
          <p:nvSpPr>
            <p:cNvPr id="43" name="42 Metin kutusu"/>
            <p:cNvSpPr txBox="1"/>
            <p:nvPr/>
          </p:nvSpPr>
          <p:spPr>
            <a:xfrm>
              <a:off x="5796136" y="1628800"/>
              <a:ext cx="1008112" cy="400110"/>
            </a:xfrm>
            <a:prstGeom prst="rect">
              <a:avLst/>
            </a:prstGeom>
            <a:noFill/>
          </p:spPr>
          <p:txBody>
            <a:bodyPr wrap="square" rtlCol="0">
              <a:spAutoFit/>
            </a:bodyPr>
            <a:lstStyle/>
            <a:p>
              <a:r>
                <a:rPr lang="tr-TR" sz="2000" b="1" dirty="0" smtClean="0">
                  <a:latin typeface="Arial Narrow" pitchFamily="34" charset="0"/>
                </a:rPr>
                <a:t>600 </a:t>
              </a:r>
              <a:r>
                <a:rPr lang="tr-TR" sz="2000" b="1" dirty="0" smtClean="0">
                  <a:latin typeface="Arial Narrow" pitchFamily="34" charset="0"/>
                  <a:sym typeface="Symbol"/>
                </a:rPr>
                <a:t>C</a:t>
              </a:r>
              <a:endParaRPr lang="tr-TR" sz="2000" b="1" dirty="0">
                <a:latin typeface="Arial Narrow" pitchFamily="34" charset="0"/>
              </a:endParaRPr>
            </a:p>
          </p:txBody>
        </p:sp>
        <p:sp>
          <p:nvSpPr>
            <p:cNvPr id="44" name="43 Metin kutusu"/>
            <p:cNvSpPr txBox="1"/>
            <p:nvPr/>
          </p:nvSpPr>
          <p:spPr>
            <a:xfrm>
              <a:off x="6444208" y="3212976"/>
              <a:ext cx="1656184" cy="707886"/>
            </a:xfrm>
            <a:prstGeom prst="rect">
              <a:avLst/>
            </a:prstGeom>
            <a:noFill/>
          </p:spPr>
          <p:txBody>
            <a:bodyPr wrap="square" rtlCol="0">
              <a:spAutoFit/>
            </a:bodyPr>
            <a:lstStyle/>
            <a:p>
              <a:r>
                <a:rPr lang="tr-TR" sz="2000" b="1" dirty="0" smtClean="0">
                  <a:latin typeface="Arial Narrow" pitchFamily="34" charset="0"/>
                </a:rPr>
                <a:t>Fanlı hava /su</a:t>
              </a:r>
            </a:p>
            <a:p>
              <a:r>
                <a:rPr lang="tr-TR" sz="2000" b="1" dirty="0" smtClean="0">
                  <a:latin typeface="Arial Narrow" pitchFamily="34" charset="0"/>
                </a:rPr>
                <a:t>soğutması</a:t>
              </a:r>
              <a:endParaRPr lang="tr-TR" sz="2000" b="1" dirty="0">
                <a:latin typeface="Arial Narrow" pitchFamily="34" charset="0"/>
              </a:endParaRPr>
            </a:p>
          </p:txBody>
        </p:sp>
        <p:sp>
          <p:nvSpPr>
            <p:cNvPr id="45" name="44 Metin kutusu"/>
            <p:cNvSpPr txBox="1"/>
            <p:nvPr/>
          </p:nvSpPr>
          <p:spPr>
            <a:xfrm>
              <a:off x="7596336" y="4581128"/>
              <a:ext cx="792088" cy="400110"/>
            </a:xfrm>
            <a:prstGeom prst="rect">
              <a:avLst/>
            </a:prstGeom>
            <a:noFill/>
          </p:spPr>
          <p:txBody>
            <a:bodyPr wrap="square" rtlCol="0">
              <a:spAutoFit/>
            </a:bodyPr>
            <a:lstStyle/>
            <a:p>
              <a:r>
                <a:rPr lang="tr-TR" sz="2000" b="1" dirty="0" smtClean="0">
                  <a:latin typeface="Arial Narrow" pitchFamily="34" charset="0"/>
                </a:rPr>
                <a:t>5 </a:t>
              </a:r>
              <a:r>
                <a:rPr lang="tr-TR" sz="2000" b="1" dirty="0" err="1" smtClean="0">
                  <a:latin typeface="Arial Narrow" pitchFamily="34" charset="0"/>
                </a:rPr>
                <a:t>st</a:t>
              </a:r>
              <a:endParaRPr lang="tr-TR" sz="2000" b="1" dirty="0">
                <a:latin typeface="Arial Narrow" pitchFamily="34" charset="0"/>
              </a:endParaRPr>
            </a:p>
          </p:txBody>
        </p:sp>
        <p:sp>
          <p:nvSpPr>
            <p:cNvPr id="46" name="45 Metin kutusu"/>
            <p:cNvSpPr txBox="1"/>
            <p:nvPr/>
          </p:nvSpPr>
          <p:spPr>
            <a:xfrm>
              <a:off x="539552" y="5373216"/>
              <a:ext cx="8136904" cy="400110"/>
            </a:xfrm>
            <a:prstGeom prst="rect">
              <a:avLst/>
            </a:prstGeom>
            <a:noFill/>
          </p:spPr>
          <p:txBody>
            <a:bodyPr wrap="square" rtlCol="0">
              <a:spAutoFit/>
            </a:bodyPr>
            <a:lstStyle/>
            <a:p>
              <a:r>
                <a:rPr lang="tr-TR" sz="2000" b="1" dirty="0" smtClean="0">
                  <a:latin typeface="Arial Narrow" pitchFamily="34" charset="0"/>
                </a:rPr>
                <a:t>döküm      </a:t>
              </a:r>
              <a:r>
                <a:rPr lang="tr-TR" sz="2000" b="1" dirty="0" err="1" smtClean="0">
                  <a:latin typeface="Arial Narrow" pitchFamily="34" charset="0"/>
                </a:rPr>
                <a:t>homojenizasyon</a:t>
              </a:r>
              <a:r>
                <a:rPr lang="tr-TR" sz="2000" b="1" dirty="0" smtClean="0">
                  <a:latin typeface="Arial Narrow" pitchFamily="34" charset="0"/>
                </a:rPr>
                <a:t>       ön ısıtma         </a:t>
              </a:r>
              <a:r>
                <a:rPr lang="tr-TR" sz="2000" b="1" dirty="0" err="1" smtClean="0">
                  <a:latin typeface="Arial Narrow" pitchFamily="34" charset="0"/>
                </a:rPr>
                <a:t>ekstrüzyon</a:t>
              </a:r>
              <a:r>
                <a:rPr lang="tr-TR" sz="2000" b="1" dirty="0" smtClean="0">
                  <a:latin typeface="Arial Narrow" pitchFamily="34" charset="0"/>
                </a:rPr>
                <a:t>  soğutma     yaşlanma</a:t>
              </a:r>
              <a:endParaRPr lang="tr-TR" sz="2000" b="1" dirty="0">
                <a:latin typeface="Arial Narrow" pitchFamily="34" charset="0"/>
              </a:endParaRPr>
            </a:p>
          </p:txBody>
        </p:sp>
        <p:sp>
          <p:nvSpPr>
            <p:cNvPr id="47" name="46 Metin kutusu"/>
            <p:cNvSpPr txBox="1"/>
            <p:nvPr/>
          </p:nvSpPr>
          <p:spPr>
            <a:xfrm>
              <a:off x="467544" y="1052736"/>
              <a:ext cx="1008112" cy="400110"/>
            </a:xfrm>
            <a:prstGeom prst="rect">
              <a:avLst/>
            </a:prstGeom>
            <a:noFill/>
          </p:spPr>
          <p:txBody>
            <a:bodyPr wrap="square" rtlCol="0">
              <a:spAutoFit/>
            </a:bodyPr>
            <a:lstStyle/>
            <a:p>
              <a:r>
                <a:rPr lang="tr-TR" sz="2000" b="1" dirty="0" smtClean="0">
                  <a:latin typeface="Arial Narrow" pitchFamily="34" charset="0"/>
                </a:rPr>
                <a:t>700 </a:t>
              </a:r>
              <a:r>
                <a:rPr lang="tr-TR" sz="2000" b="1" dirty="0" smtClean="0">
                  <a:latin typeface="Arial Narrow" pitchFamily="34" charset="0"/>
                  <a:sym typeface="Symbol"/>
                </a:rPr>
                <a:t>C</a:t>
              </a:r>
              <a:endParaRPr lang="tr-TR" sz="2000" b="1" dirty="0">
                <a:latin typeface="Arial Narrow" pitchFamily="34" charset="0"/>
              </a:endParaRPr>
            </a:p>
          </p:txBody>
        </p:sp>
      </p:grpSp>
    </p:spTree>
    <p:extLst>
      <p:ext uri="{BB962C8B-B14F-4D97-AF65-F5344CB8AC3E}">
        <p14:creationId xmlns:p14="http://schemas.microsoft.com/office/powerpoint/2010/main" val="825356974"/>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395536" y="530424"/>
            <a:ext cx="8229600" cy="594320"/>
          </a:xfrm>
        </p:spPr>
        <p:txBody>
          <a:bodyPr>
            <a:normAutofit fontScale="90000"/>
          </a:bodyPr>
          <a:lstStyle/>
          <a:p>
            <a:r>
              <a:rPr lang="tr-TR" dirty="0" smtClean="0"/>
              <a:t>Ön ısıtma-</a:t>
            </a:r>
            <a:r>
              <a:rPr lang="tr-TR" dirty="0" err="1" smtClean="0"/>
              <a:t>ektrüzyon</a:t>
            </a:r>
            <a:r>
              <a:rPr lang="tr-TR" dirty="0" smtClean="0"/>
              <a:t> işlemine</a:t>
            </a:r>
            <a:endParaRPr lang="tr-TR" dirty="0"/>
          </a:p>
        </p:txBody>
      </p:sp>
      <p:sp useBgFill="1">
        <p:nvSpPr>
          <p:cNvPr id="5" name="4 Dikdörtgen"/>
          <p:cNvSpPr/>
          <p:nvPr/>
        </p:nvSpPr>
        <p:spPr>
          <a:xfrm>
            <a:off x="8000248" y="864848"/>
            <a:ext cx="720080" cy="1440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 name="Metin kutusu 1"/>
          <p:cNvSpPr txBox="1"/>
          <p:nvPr/>
        </p:nvSpPr>
        <p:spPr>
          <a:xfrm>
            <a:off x="251521" y="1241459"/>
            <a:ext cx="8712968" cy="5139869"/>
          </a:xfrm>
          <a:prstGeom prst="rect">
            <a:avLst/>
          </a:prstGeom>
          <a:noFill/>
        </p:spPr>
        <p:txBody>
          <a:bodyPr wrap="square" rtlCol="0">
            <a:spAutoFit/>
          </a:bodyPr>
          <a:lstStyle/>
          <a:p>
            <a:pPr marL="457200" indent="-457200">
              <a:spcAft>
                <a:spcPts val="600"/>
              </a:spcAft>
              <a:buClr>
                <a:schemeClr val="bg2">
                  <a:lumMod val="50000"/>
                </a:schemeClr>
              </a:buClr>
              <a:buFont typeface="Trebuchet MS" panose="020B0603020202020204" pitchFamily="34" charset="0"/>
              <a:buChar char="●"/>
            </a:pPr>
            <a:r>
              <a:rPr lang="tr-TR" sz="2800" dirty="0" smtClean="0">
                <a:latin typeface="Trebuchet MS" panose="020B0603020202020204" pitchFamily="34" charset="0"/>
              </a:rPr>
              <a:t>Ön ısıtma sıcaklığı çözeltiye geçme(</a:t>
            </a:r>
            <a:r>
              <a:rPr lang="tr-TR" sz="2800" dirty="0" err="1" smtClean="0">
                <a:latin typeface="Trebuchet MS" panose="020B0603020202020204" pitchFamily="34" charset="0"/>
              </a:rPr>
              <a:t>solvüs</a:t>
            </a:r>
            <a:r>
              <a:rPr lang="tr-TR" sz="2800" dirty="0" smtClean="0">
                <a:latin typeface="Trebuchet MS" panose="020B0603020202020204" pitchFamily="34" charset="0"/>
              </a:rPr>
              <a:t>) sıcaklığının altında seçilmeli.</a:t>
            </a:r>
          </a:p>
          <a:p>
            <a:pPr marL="457200" indent="-457200">
              <a:spcAft>
                <a:spcPts val="600"/>
              </a:spcAft>
              <a:buClr>
                <a:schemeClr val="bg2">
                  <a:lumMod val="50000"/>
                </a:schemeClr>
              </a:buClr>
              <a:buFont typeface="Trebuchet MS" panose="020B0603020202020204" pitchFamily="34" charset="0"/>
              <a:buChar char="●"/>
            </a:pPr>
            <a:r>
              <a:rPr lang="tr-TR" sz="2800" dirty="0" smtClean="0">
                <a:latin typeface="Trebuchet MS" panose="020B0603020202020204" pitchFamily="34" charset="0"/>
              </a:rPr>
              <a:t>Ön ısıtma seri bir şekilde yapılmalı ve pres operasyonu ile senkronize olmalı.</a:t>
            </a:r>
          </a:p>
          <a:p>
            <a:pPr marL="457200" indent="-457200">
              <a:spcAft>
                <a:spcPts val="600"/>
              </a:spcAft>
              <a:buClr>
                <a:schemeClr val="bg2">
                  <a:lumMod val="50000"/>
                </a:schemeClr>
              </a:buClr>
              <a:buFont typeface="Trebuchet MS" panose="020B0603020202020204" pitchFamily="34" charset="0"/>
              <a:buChar char="●"/>
            </a:pPr>
            <a:r>
              <a:rPr lang="tr-TR" sz="2800" dirty="0" smtClean="0">
                <a:latin typeface="Trebuchet MS" panose="020B0603020202020204" pitchFamily="34" charset="0"/>
              </a:rPr>
              <a:t>İndüksiyon ısıtması seri olması sebebiyle ve hassas sıcaklık kontrolü ile tercih edilmeli.</a:t>
            </a:r>
          </a:p>
          <a:p>
            <a:pPr marL="457200" indent="-457200">
              <a:spcAft>
                <a:spcPts val="600"/>
              </a:spcAft>
              <a:buClr>
                <a:schemeClr val="bg2">
                  <a:lumMod val="50000"/>
                </a:schemeClr>
              </a:buClr>
              <a:buFont typeface="Trebuchet MS" panose="020B0603020202020204" pitchFamily="34" charset="0"/>
              <a:buChar char="●"/>
            </a:pPr>
            <a:r>
              <a:rPr lang="tr-TR" sz="2800" dirty="0" smtClean="0">
                <a:latin typeface="Trebuchet MS" panose="020B0603020202020204" pitchFamily="34" charset="0"/>
              </a:rPr>
              <a:t>Gazlı fırınlarda ön ısıtma 360 </a:t>
            </a:r>
            <a:r>
              <a:rPr lang="tr-TR" sz="2800" dirty="0" smtClean="0">
                <a:latin typeface="Trebuchet MS" panose="020B0603020202020204" pitchFamily="34" charset="0"/>
                <a:sym typeface="Symbol"/>
              </a:rPr>
              <a:t></a:t>
            </a:r>
            <a:r>
              <a:rPr lang="tr-TR" sz="2800" dirty="0" smtClean="0">
                <a:latin typeface="Trebuchet MS" panose="020B0603020202020204" pitchFamily="34" charset="0"/>
              </a:rPr>
              <a:t>C üstünde geçen süre en kısa olacak şekilde tasarlanmalı</a:t>
            </a:r>
            <a:endParaRPr lang="tr-TR" sz="2800" dirty="0">
              <a:latin typeface="Trebuchet MS" panose="020B0603020202020204" pitchFamily="34" charset="0"/>
            </a:endParaRPr>
          </a:p>
          <a:p>
            <a:pPr marL="457200" indent="-457200">
              <a:spcAft>
                <a:spcPts val="600"/>
              </a:spcAft>
              <a:buClr>
                <a:schemeClr val="bg2">
                  <a:lumMod val="50000"/>
                </a:schemeClr>
              </a:buClr>
              <a:buFont typeface="Trebuchet MS" panose="020B0603020202020204" pitchFamily="34" charset="0"/>
              <a:buChar char="●"/>
            </a:pPr>
            <a:r>
              <a:rPr lang="tr-TR" sz="2800" dirty="0" smtClean="0">
                <a:latin typeface="Trebuchet MS" panose="020B0603020202020204" pitchFamily="34" charset="0"/>
              </a:rPr>
              <a:t>360 </a:t>
            </a:r>
            <a:r>
              <a:rPr lang="tr-TR" sz="2800" dirty="0" smtClean="0">
                <a:latin typeface="Trebuchet MS" panose="020B0603020202020204" pitchFamily="34" charset="0"/>
                <a:sym typeface="Symbol"/>
              </a:rPr>
              <a:t></a:t>
            </a:r>
            <a:r>
              <a:rPr lang="tr-TR" sz="2800" dirty="0" smtClean="0">
                <a:latin typeface="Trebuchet MS" panose="020B0603020202020204" pitchFamily="34" charset="0"/>
              </a:rPr>
              <a:t>C üstünde Mg</a:t>
            </a:r>
            <a:r>
              <a:rPr lang="tr-TR" sz="2800" baseline="-25000" dirty="0" smtClean="0">
                <a:latin typeface="Trebuchet MS" panose="020B0603020202020204" pitchFamily="34" charset="0"/>
              </a:rPr>
              <a:t>2</a:t>
            </a:r>
            <a:r>
              <a:rPr lang="tr-TR" sz="2800" dirty="0" smtClean="0">
                <a:latin typeface="Trebuchet MS" panose="020B0603020202020204" pitchFamily="34" charset="0"/>
              </a:rPr>
              <a:t>Si fazı hemen çökelir ve bu </a:t>
            </a:r>
            <a:r>
              <a:rPr lang="tr-TR" sz="2800" dirty="0" err="1" smtClean="0">
                <a:latin typeface="Trebuchet MS" panose="020B0603020202020204" pitchFamily="34" charset="0"/>
              </a:rPr>
              <a:t>çökleltileri</a:t>
            </a:r>
            <a:r>
              <a:rPr lang="tr-TR" sz="2800" dirty="0" smtClean="0">
                <a:latin typeface="Trebuchet MS" panose="020B0603020202020204" pitchFamily="34" charset="0"/>
              </a:rPr>
              <a:t> pres içindeki sürtünme ısınması ile çözeltiye almak mümkün olmayabilir.</a:t>
            </a:r>
            <a:endParaRPr lang="tr-TR" sz="2800" dirty="0">
              <a:latin typeface="Trebuchet MS" panose="020B0603020202020204" pitchFamily="34" charset="0"/>
            </a:endParaRPr>
          </a:p>
        </p:txBody>
      </p:sp>
    </p:spTree>
    <p:extLst>
      <p:ext uri="{BB962C8B-B14F-4D97-AF65-F5344CB8AC3E}">
        <p14:creationId xmlns:p14="http://schemas.microsoft.com/office/powerpoint/2010/main" val="413699815"/>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395536" y="746448"/>
            <a:ext cx="8229600" cy="594320"/>
          </a:xfrm>
        </p:spPr>
        <p:txBody>
          <a:bodyPr>
            <a:normAutofit fontScale="90000"/>
          </a:bodyPr>
          <a:lstStyle/>
          <a:p>
            <a:r>
              <a:rPr lang="tr-TR" dirty="0" smtClean="0"/>
              <a:t>Ön ısıtma-</a:t>
            </a:r>
            <a:r>
              <a:rPr lang="tr-TR" dirty="0" err="1" smtClean="0"/>
              <a:t>ektrüzyon</a:t>
            </a:r>
            <a:r>
              <a:rPr lang="tr-TR" dirty="0" smtClean="0"/>
              <a:t> işlemine</a:t>
            </a:r>
            <a:endParaRPr lang="tr-TR" dirty="0"/>
          </a:p>
        </p:txBody>
      </p:sp>
      <p:pic>
        <p:nvPicPr>
          <p:cNvPr id="9218" name="Picture 2"/>
          <p:cNvPicPr>
            <a:picLocks noChangeAspect="1" noChangeArrowheads="1"/>
          </p:cNvPicPr>
          <p:nvPr/>
        </p:nvPicPr>
        <p:blipFill rotWithShape="1">
          <a:blip r:embed="rId2" cstate="print"/>
          <a:srcRect l="36908" t="32110" r="30434" b="40770"/>
          <a:stretch/>
        </p:blipFill>
        <p:spPr bwMode="auto">
          <a:xfrm>
            <a:off x="395536" y="1628800"/>
            <a:ext cx="8482808" cy="3960440"/>
          </a:xfrm>
          <a:prstGeom prst="rect">
            <a:avLst/>
          </a:prstGeom>
          <a:noFill/>
          <a:ln w="9525">
            <a:noFill/>
            <a:miter lim="800000"/>
            <a:headEnd/>
            <a:tailEnd/>
          </a:ln>
        </p:spPr>
      </p:pic>
      <p:sp useBgFill="1">
        <p:nvSpPr>
          <p:cNvPr id="5" name="4 Dikdörtgen"/>
          <p:cNvSpPr/>
          <p:nvPr/>
        </p:nvSpPr>
        <p:spPr>
          <a:xfrm>
            <a:off x="8000248" y="864848"/>
            <a:ext cx="720080" cy="1440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4202616738"/>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395536" y="746448"/>
            <a:ext cx="8229600" cy="594320"/>
          </a:xfrm>
        </p:spPr>
        <p:txBody>
          <a:bodyPr>
            <a:normAutofit fontScale="90000"/>
          </a:bodyPr>
          <a:lstStyle/>
          <a:p>
            <a:r>
              <a:rPr lang="tr-TR" dirty="0" err="1" smtClean="0">
                <a:latin typeface="Trebuchet MS" pitchFamily="34" charset="0"/>
              </a:rPr>
              <a:t>Ekstrüzyon</a:t>
            </a:r>
            <a:endParaRPr lang="tr-TR" dirty="0">
              <a:latin typeface="Trebuchet MS" pitchFamily="34" charset="0"/>
            </a:endParaRPr>
          </a:p>
        </p:txBody>
      </p:sp>
      <p:pic>
        <p:nvPicPr>
          <p:cNvPr id="6146" name="Picture 2"/>
          <p:cNvPicPr>
            <a:picLocks noChangeAspect="1" noChangeArrowheads="1"/>
          </p:cNvPicPr>
          <p:nvPr/>
        </p:nvPicPr>
        <p:blipFill>
          <a:blip r:embed="rId2" cstate="print">
            <a:lum bright="-1000"/>
          </a:blip>
          <a:srcRect l="35139" t="33094" r="18373" b="21625"/>
          <a:stretch>
            <a:fillRect/>
          </a:stretch>
        </p:blipFill>
        <p:spPr bwMode="auto">
          <a:xfrm>
            <a:off x="467544" y="1556792"/>
            <a:ext cx="8415544" cy="4608512"/>
          </a:xfrm>
          <a:prstGeom prst="rect">
            <a:avLst/>
          </a:prstGeom>
          <a:noFill/>
          <a:ln w="9525">
            <a:noFill/>
            <a:miter lim="800000"/>
            <a:headEnd/>
            <a:tailEnd/>
          </a:ln>
        </p:spPr>
      </p:pic>
    </p:spTree>
    <p:extLst>
      <p:ext uri="{BB962C8B-B14F-4D97-AF65-F5344CB8AC3E}">
        <p14:creationId xmlns:p14="http://schemas.microsoft.com/office/powerpoint/2010/main" val="825356974"/>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323528" y="818456"/>
            <a:ext cx="8229600" cy="594320"/>
          </a:xfrm>
        </p:spPr>
        <p:txBody>
          <a:bodyPr>
            <a:normAutofit fontScale="90000"/>
          </a:bodyPr>
          <a:lstStyle/>
          <a:p>
            <a:r>
              <a:rPr lang="tr-TR" dirty="0" err="1" smtClean="0">
                <a:latin typeface="Trebuchet MS" pitchFamily="34" charset="0"/>
              </a:rPr>
              <a:t>Ekstrüzyonla</a:t>
            </a:r>
            <a:r>
              <a:rPr lang="tr-TR" dirty="0" smtClean="0">
                <a:latin typeface="Trebuchet MS" pitchFamily="34" charset="0"/>
              </a:rPr>
              <a:t> boru üretimi</a:t>
            </a:r>
            <a:endParaRPr lang="tr-TR" dirty="0">
              <a:latin typeface="Trebuchet MS" pitchFamily="34" charset="0"/>
            </a:endParaRPr>
          </a:p>
        </p:txBody>
      </p:sp>
      <p:pic>
        <p:nvPicPr>
          <p:cNvPr id="4098" name="Picture 2"/>
          <p:cNvPicPr>
            <a:picLocks noChangeAspect="1" noChangeArrowheads="1"/>
          </p:cNvPicPr>
          <p:nvPr/>
        </p:nvPicPr>
        <p:blipFill>
          <a:blip r:embed="rId2" cstate="print">
            <a:lum bright="-1000"/>
          </a:blip>
          <a:srcRect l="39567" t="32110" r="22800" b="35406"/>
          <a:stretch>
            <a:fillRect/>
          </a:stretch>
        </p:blipFill>
        <p:spPr bwMode="auto">
          <a:xfrm>
            <a:off x="98775" y="1700808"/>
            <a:ext cx="9051187" cy="4392488"/>
          </a:xfrm>
          <a:prstGeom prst="rect">
            <a:avLst/>
          </a:prstGeom>
          <a:noFill/>
          <a:ln w="9525">
            <a:noFill/>
            <a:miter lim="800000"/>
            <a:headEnd/>
            <a:tailEnd/>
          </a:ln>
        </p:spPr>
      </p:pic>
    </p:spTree>
    <p:extLst>
      <p:ext uri="{BB962C8B-B14F-4D97-AF65-F5344CB8AC3E}">
        <p14:creationId xmlns:p14="http://schemas.microsoft.com/office/powerpoint/2010/main" val="825356974"/>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Başlık 3"/>
          <p:cNvSpPr>
            <a:spLocks noGrp="1"/>
          </p:cNvSpPr>
          <p:nvPr>
            <p:ph type="title"/>
          </p:nvPr>
        </p:nvSpPr>
        <p:spPr>
          <a:xfrm>
            <a:off x="395536" y="764704"/>
            <a:ext cx="8229600" cy="594320"/>
          </a:xfrm>
        </p:spPr>
        <p:txBody>
          <a:bodyPr>
            <a:normAutofit fontScale="90000"/>
          </a:bodyPr>
          <a:lstStyle/>
          <a:p>
            <a:r>
              <a:rPr lang="tr-TR" dirty="0" smtClean="0">
                <a:latin typeface="Trebuchet MS" pitchFamily="34" charset="0"/>
              </a:rPr>
              <a:t>6XXX alaşımlarında ısıl işlem</a:t>
            </a:r>
            <a:endParaRPr lang="tr-TR" dirty="0">
              <a:latin typeface="Trebuchet MS" pitchFamily="34" charset="0"/>
            </a:endParaRPr>
          </a:p>
        </p:txBody>
      </p:sp>
      <p:pic>
        <p:nvPicPr>
          <p:cNvPr id="1026" name="Picture 2"/>
          <p:cNvPicPr>
            <a:picLocks noChangeAspect="1" noChangeArrowheads="1"/>
          </p:cNvPicPr>
          <p:nvPr/>
        </p:nvPicPr>
        <p:blipFill>
          <a:blip r:embed="rId2" cstate="print">
            <a:lum bright="-1000"/>
          </a:blip>
          <a:srcRect l="10117" t="7688" r="11978" b="13896"/>
          <a:stretch>
            <a:fillRect/>
          </a:stretch>
        </p:blipFill>
        <p:spPr bwMode="auto">
          <a:xfrm>
            <a:off x="1043608" y="1700808"/>
            <a:ext cx="6984776" cy="4626280"/>
          </a:xfrm>
          <a:prstGeom prst="rect">
            <a:avLst/>
          </a:prstGeom>
          <a:noFill/>
          <a:ln w="9525">
            <a:noFill/>
            <a:miter lim="800000"/>
            <a:headEnd/>
            <a:tailEnd/>
          </a:ln>
        </p:spPr>
      </p:pic>
      <p:sp useBgFill="1">
        <p:nvSpPr>
          <p:cNvPr id="2" name="Metin kutusu 1"/>
          <p:cNvSpPr txBox="1"/>
          <p:nvPr/>
        </p:nvSpPr>
        <p:spPr>
          <a:xfrm>
            <a:off x="5292080" y="5805264"/>
            <a:ext cx="3096344" cy="584775"/>
          </a:xfrm>
          <a:prstGeom prst="rect">
            <a:avLst/>
          </a:prstGeom>
        </p:spPr>
        <p:txBody>
          <a:bodyPr wrap="square" rtlCol="0">
            <a:spAutoFit/>
          </a:bodyPr>
          <a:lstStyle/>
          <a:p>
            <a:pPr algn="ctr"/>
            <a:r>
              <a:rPr lang="tr-TR" sz="3200" dirty="0" smtClean="0">
                <a:latin typeface="Trebuchet MS" panose="020B0603020202020204" pitchFamily="34" charset="0"/>
              </a:rPr>
              <a:t>Mg</a:t>
            </a:r>
            <a:r>
              <a:rPr lang="tr-TR" sz="3200" baseline="-25000" dirty="0" smtClean="0">
                <a:latin typeface="Trebuchet MS" panose="020B0603020202020204" pitchFamily="34" charset="0"/>
              </a:rPr>
              <a:t>2</a:t>
            </a:r>
            <a:r>
              <a:rPr lang="tr-TR" sz="3200" dirty="0" smtClean="0">
                <a:latin typeface="Trebuchet MS" panose="020B0603020202020204" pitchFamily="34" charset="0"/>
              </a:rPr>
              <a:t>Si ağ%</a:t>
            </a:r>
            <a:endParaRPr lang="tr-TR" sz="3200" dirty="0">
              <a:latin typeface="Trebuchet MS" panose="020B0603020202020204" pitchFamily="34" charset="0"/>
            </a:endParaRPr>
          </a:p>
        </p:txBody>
      </p:sp>
    </p:spTree>
    <p:extLst>
      <p:ext uri="{BB962C8B-B14F-4D97-AF65-F5344CB8AC3E}">
        <p14:creationId xmlns:p14="http://schemas.microsoft.com/office/powerpoint/2010/main" val="236565185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etin kutusu"/>
          <p:cNvSpPr txBox="1"/>
          <p:nvPr/>
        </p:nvSpPr>
        <p:spPr>
          <a:xfrm>
            <a:off x="432048" y="1268760"/>
            <a:ext cx="8460432" cy="5693866"/>
          </a:xfrm>
          <a:prstGeom prst="rect">
            <a:avLst/>
          </a:prstGeom>
          <a:noFill/>
        </p:spPr>
        <p:txBody>
          <a:bodyPr wrap="square" rtlCol="0">
            <a:spAutoFit/>
          </a:bodyPr>
          <a:lstStyle/>
          <a:p>
            <a:pPr>
              <a:buClr>
                <a:schemeClr val="bg2">
                  <a:lumMod val="50000"/>
                </a:schemeClr>
              </a:buClr>
            </a:pPr>
            <a:r>
              <a:rPr lang="tr-TR" sz="2800" b="1" dirty="0" smtClean="0">
                <a:latin typeface="Trebuchet MS" pitchFamily="34" charset="0"/>
              </a:rPr>
              <a:t>Krom</a:t>
            </a:r>
            <a:r>
              <a:rPr lang="en-US" sz="2800" dirty="0" smtClean="0">
                <a:latin typeface="Trebuchet MS" pitchFamily="34" charset="0"/>
              </a:rPr>
              <a:t> </a:t>
            </a:r>
            <a:endParaRPr lang="tr-TR" sz="2800" dirty="0" smtClean="0">
              <a:latin typeface="Trebuchet MS" pitchFamily="34" charset="0"/>
            </a:endParaRPr>
          </a:p>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Tane küçültücü etkisi var!</a:t>
            </a:r>
          </a:p>
          <a:p>
            <a:pPr marL="457200" indent="-457200">
              <a:buClr>
                <a:schemeClr val="bg2">
                  <a:lumMod val="50000"/>
                </a:schemeClr>
              </a:buClr>
              <a:buFont typeface="Trebuchet MS" panose="020B0603020202020204" pitchFamily="34" charset="0"/>
              <a:buChar char="●"/>
            </a:pPr>
            <a:r>
              <a:rPr lang="tr-TR" sz="2800" dirty="0" err="1" smtClean="0">
                <a:latin typeface="Trebuchet MS" pitchFamily="34" charset="0"/>
              </a:rPr>
              <a:t>Anodizasyon</a:t>
            </a:r>
            <a:r>
              <a:rPr lang="tr-TR" sz="2800" dirty="0" smtClean="0">
                <a:latin typeface="Trebuchet MS" pitchFamily="34" charset="0"/>
              </a:rPr>
              <a:t> rengini sarı yapar.</a:t>
            </a:r>
          </a:p>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İletkenliği azaltır.</a:t>
            </a:r>
          </a:p>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Tokluğu arttırır.</a:t>
            </a:r>
          </a:p>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Mukavemeti artırır.</a:t>
            </a:r>
          </a:p>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Taneler arası ve gerilmeli korozyon direncini arttırır.</a:t>
            </a:r>
          </a:p>
          <a:p>
            <a:pPr marL="457200" indent="-457200">
              <a:buClr>
                <a:schemeClr val="bg2">
                  <a:lumMod val="50000"/>
                </a:schemeClr>
              </a:buClr>
              <a:buFont typeface="Trebuchet MS" panose="020B0603020202020204" pitchFamily="34" charset="0"/>
              <a:buChar char="●"/>
            </a:pPr>
            <a:endParaRPr lang="tr-TR" sz="1600" b="1" dirty="0" smtClean="0">
              <a:latin typeface="Trebuchet MS" pitchFamily="34" charset="0"/>
            </a:endParaRPr>
          </a:p>
          <a:p>
            <a:pPr>
              <a:buClr>
                <a:schemeClr val="bg2">
                  <a:lumMod val="50000"/>
                </a:schemeClr>
              </a:buClr>
            </a:pPr>
            <a:r>
              <a:rPr lang="en-US" sz="2800" b="1" dirty="0" err="1" smtClean="0">
                <a:latin typeface="Trebuchet MS" pitchFamily="34" charset="0"/>
              </a:rPr>
              <a:t>Vanad</a:t>
            </a:r>
            <a:r>
              <a:rPr lang="tr-TR" sz="2800" b="1" dirty="0" smtClean="0">
                <a:latin typeface="Trebuchet MS" pitchFamily="34" charset="0"/>
              </a:rPr>
              <a:t>y</a:t>
            </a:r>
            <a:r>
              <a:rPr lang="en-US" sz="2800" b="1" dirty="0" smtClean="0">
                <a:latin typeface="Trebuchet MS" pitchFamily="34" charset="0"/>
              </a:rPr>
              <a:t>um</a:t>
            </a:r>
            <a:r>
              <a:rPr lang="en-US" sz="2800" dirty="0" smtClean="0">
                <a:latin typeface="Trebuchet MS" pitchFamily="34" charset="0"/>
              </a:rPr>
              <a:t> </a:t>
            </a:r>
            <a:endParaRPr lang="tr-TR" sz="2800" dirty="0" smtClean="0">
              <a:latin typeface="Trebuchet MS" pitchFamily="34" charset="0"/>
            </a:endParaRPr>
          </a:p>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Tane küçültücü etkisi vardır. </a:t>
            </a:r>
          </a:p>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Elektrik iletkenliğini düşürür.</a:t>
            </a:r>
          </a:p>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YK sıcaklığını yükseltir.</a:t>
            </a:r>
          </a:p>
        </p:txBody>
      </p:sp>
      <p:sp>
        <p:nvSpPr>
          <p:cNvPr id="7" name="Başlık 3"/>
          <p:cNvSpPr>
            <a:spLocks noGrp="1"/>
          </p:cNvSpPr>
          <p:nvPr>
            <p:ph type="title"/>
          </p:nvPr>
        </p:nvSpPr>
        <p:spPr>
          <a:xfrm>
            <a:off x="467544" y="602432"/>
            <a:ext cx="8568952" cy="594320"/>
          </a:xfrm>
        </p:spPr>
        <p:txBody>
          <a:bodyPr>
            <a:noAutofit/>
          </a:bodyPr>
          <a:lstStyle/>
          <a:p>
            <a:r>
              <a:rPr lang="tr-TR" sz="4400" dirty="0" smtClean="0">
                <a:latin typeface="Trebuchet MS" pitchFamily="34" charset="0"/>
              </a:rPr>
              <a:t>elementlerin etkisi</a:t>
            </a:r>
            <a:endParaRPr lang="tr-TR" sz="4400" dirty="0">
              <a:latin typeface="Trebuchet MS" pitchFamily="34" charset="0"/>
            </a:endParaRPr>
          </a:p>
        </p:txBody>
      </p:sp>
    </p:spTree>
    <p:extLst>
      <p:ext uri="{BB962C8B-B14F-4D97-AF65-F5344CB8AC3E}">
        <p14:creationId xmlns:p14="http://schemas.microsoft.com/office/powerpoint/2010/main" val="3435025434"/>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323528" y="746448"/>
            <a:ext cx="8229600" cy="594320"/>
          </a:xfrm>
        </p:spPr>
        <p:txBody>
          <a:bodyPr>
            <a:noAutofit/>
          </a:bodyPr>
          <a:lstStyle/>
          <a:p>
            <a:r>
              <a:rPr lang="tr-TR" sz="4800" dirty="0" smtClean="0">
                <a:latin typeface="Trebuchet MS" pitchFamily="34" charset="0"/>
              </a:rPr>
              <a:t>Al-Mg-Si sisteminde çökelme</a:t>
            </a:r>
            <a:endParaRPr lang="tr-TR" sz="4800" dirty="0">
              <a:latin typeface="Trebuchet MS" pitchFamily="34" charset="0"/>
            </a:endParaRPr>
          </a:p>
        </p:txBody>
      </p:sp>
      <p:grpSp>
        <p:nvGrpSpPr>
          <p:cNvPr id="8" name="7 Grup"/>
          <p:cNvGrpSpPr/>
          <p:nvPr/>
        </p:nvGrpSpPr>
        <p:grpSpPr>
          <a:xfrm>
            <a:off x="218286" y="1412776"/>
            <a:ext cx="8602186" cy="5157192"/>
            <a:chOff x="218286" y="1601416"/>
            <a:chExt cx="8602186" cy="5157192"/>
          </a:xfrm>
        </p:grpSpPr>
        <p:sp useBgFill="1">
          <p:nvSpPr>
            <p:cNvPr id="5" name="4 Metin kutusu"/>
            <p:cNvSpPr txBox="1"/>
            <p:nvPr/>
          </p:nvSpPr>
          <p:spPr>
            <a:xfrm>
              <a:off x="323528" y="1601416"/>
              <a:ext cx="8496944" cy="2623795"/>
            </a:xfrm>
            <a:prstGeom prst="rect">
              <a:avLst/>
            </a:prstGeom>
          </p:spPr>
          <p:txBody>
            <a:bodyPr wrap="square" rtlCol="0">
              <a:spAutoFit/>
            </a:bodyPr>
            <a:lstStyle/>
            <a:p>
              <a:r>
                <a:rPr lang="tr-TR" sz="2400" b="1" dirty="0" smtClean="0">
                  <a:solidFill>
                    <a:srgbClr val="FF0000"/>
                  </a:solidFill>
                  <a:latin typeface="Trebuchet MS" pitchFamily="34" charset="0"/>
                </a:rPr>
                <a:t>yumuşak	sertlik artar!      pik sertlik     aşırı yaşlanmış</a:t>
              </a:r>
            </a:p>
            <a:p>
              <a:endParaRPr lang="tr-TR" sz="1050" dirty="0" smtClean="0">
                <a:latin typeface="Trebuchet MS" pitchFamily="34" charset="0"/>
              </a:endParaRPr>
            </a:p>
            <a:p>
              <a:r>
                <a:rPr lang="tr-TR" sz="2400" dirty="0" smtClean="0">
                  <a:latin typeface="Trebuchet MS" pitchFamily="34" charset="0"/>
                </a:rPr>
                <a:t>   katı 		   </a:t>
              </a:r>
              <a:r>
                <a:rPr lang="tr-TR" sz="2400" dirty="0" err="1" smtClean="0">
                  <a:latin typeface="Trebuchet MS" pitchFamily="34" charset="0"/>
                </a:rPr>
                <a:t>koheran</a:t>
              </a:r>
              <a:r>
                <a:rPr lang="tr-TR" sz="2400" dirty="0" smtClean="0">
                  <a:latin typeface="Trebuchet MS" pitchFamily="34" charset="0"/>
                </a:rPr>
                <a:t>	        kısmen 		 </a:t>
              </a:r>
              <a:r>
                <a:rPr lang="tr-TR" sz="2400" dirty="0" err="1" smtClean="0">
                  <a:latin typeface="Trebuchet MS" pitchFamily="34" charset="0"/>
                </a:rPr>
                <a:t>koheran</a:t>
              </a:r>
              <a:endParaRPr lang="tr-TR" sz="2400" dirty="0" smtClean="0">
                <a:latin typeface="Trebuchet MS" pitchFamily="34" charset="0"/>
              </a:endParaRPr>
            </a:p>
            <a:p>
              <a:r>
                <a:rPr lang="tr-TR" sz="2400" dirty="0" smtClean="0">
                  <a:latin typeface="Trebuchet MS" pitchFamily="34" charset="0"/>
                </a:rPr>
                <a:t> eriyik		  çökeltiler	       </a:t>
              </a:r>
              <a:r>
                <a:rPr lang="tr-TR" sz="2400" dirty="0" err="1" smtClean="0">
                  <a:latin typeface="Trebuchet MS" pitchFamily="34" charset="0"/>
                </a:rPr>
                <a:t>koheran</a:t>
              </a:r>
              <a:r>
                <a:rPr lang="tr-TR" sz="2400" dirty="0" smtClean="0">
                  <a:latin typeface="Trebuchet MS" pitchFamily="34" charset="0"/>
                </a:rPr>
                <a:t>		olmayan</a:t>
              </a:r>
            </a:p>
            <a:p>
              <a:pPr>
                <a:spcAft>
                  <a:spcPts val="1200"/>
                </a:spcAft>
              </a:pPr>
              <a:r>
                <a:rPr lang="tr-TR" sz="2400" dirty="0" smtClean="0">
                  <a:latin typeface="Trebuchet MS" pitchFamily="34" charset="0"/>
                </a:rPr>
                <a:t>				      çökeltiler	çökeltiler</a:t>
              </a:r>
            </a:p>
            <a:p>
              <a:r>
                <a:rPr lang="tr-TR" sz="2400" dirty="0" smtClean="0">
                  <a:latin typeface="Trebuchet MS" pitchFamily="34" charset="0"/>
                </a:rPr>
                <a:t>		</a:t>
              </a:r>
              <a:r>
                <a:rPr lang="tr-TR" sz="2400" b="1" dirty="0" smtClean="0">
                  <a:solidFill>
                    <a:srgbClr val="FF0000"/>
                  </a:solidFill>
                  <a:latin typeface="Trebuchet MS" pitchFamily="34" charset="0"/>
                </a:rPr>
                <a:t>        </a:t>
              </a:r>
              <a:r>
                <a:rPr lang="tr-TR" sz="2400" b="1" dirty="0" smtClean="0">
                  <a:solidFill>
                    <a:srgbClr val="FF0000"/>
                  </a:solidFill>
                  <a:latin typeface="Trebuchet MS" pitchFamily="34" charset="0"/>
                  <a:sym typeface="Symbol"/>
                </a:rPr>
                <a:t> 		 		 (Mg</a:t>
              </a:r>
              <a:r>
                <a:rPr lang="tr-TR" sz="2400" b="1" baseline="-25000" dirty="0" smtClean="0">
                  <a:solidFill>
                    <a:srgbClr val="FF0000"/>
                  </a:solidFill>
                  <a:latin typeface="Trebuchet MS" pitchFamily="34" charset="0"/>
                  <a:sym typeface="Symbol"/>
                </a:rPr>
                <a:t>2</a:t>
              </a:r>
              <a:r>
                <a:rPr lang="tr-TR" sz="2400" b="1" dirty="0" smtClean="0">
                  <a:solidFill>
                    <a:srgbClr val="FF0000"/>
                  </a:solidFill>
                  <a:latin typeface="Trebuchet MS" pitchFamily="34" charset="0"/>
                  <a:sym typeface="Symbol"/>
                </a:rPr>
                <a:t>Si) 			     </a:t>
              </a:r>
              <a:r>
                <a:rPr lang="tr-TR" sz="2400" b="1" dirty="0" err="1" smtClean="0">
                  <a:solidFill>
                    <a:srgbClr val="FF0000"/>
                  </a:solidFill>
                  <a:latin typeface="Trebuchet MS" pitchFamily="34" charset="0"/>
                  <a:sym typeface="Symbol"/>
                </a:rPr>
                <a:t>zonlar</a:t>
              </a:r>
              <a:r>
                <a:rPr lang="tr-TR" sz="2400" b="1" dirty="0" smtClean="0">
                  <a:solidFill>
                    <a:srgbClr val="FF0000"/>
                  </a:solidFill>
                  <a:latin typeface="Trebuchet MS" pitchFamily="34" charset="0"/>
                  <a:sym typeface="Symbol"/>
                </a:rPr>
                <a:t>	      çubuklar		levhalar</a:t>
              </a:r>
              <a:endParaRPr lang="tr-TR" sz="2400" b="1" dirty="0">
                <a:solidFill>
                  <a:srgbClr val="FF0000"/>
                </a:solidFill>
                <a:latin typeface="Trebuchet MS" pitchFamily="34" charset="0"/>
              </a:endParaRPr>
            </a:p>
          </p:txBody>
        </p:sp>
        <p:pic>
          <p:nvPicPr>
            <p:cNvPr id="10242" name="Picture 2"/>
            <p:cNvPicPr>
              <a:picLocks noChangeAspect="1" noChangeArrowheads="1"/>
            </p:cNvPicPr>
            <p:nvPr/>
          </p:nvPicPr>
          <p:blipFill>
            <a:blip r:embed="rId2" cstate="print">
              <a:lum bright="-3000" contrast="15000"/>
            </a:blip>
            <a:srcRect l="26284" t="60681" r="25014" b="14735"/>
            <a:stretch>
              <a:fillRect/>
            </a:stretch>
          </p:blipFill>
          <p:spPr bwMode="auto">
            <a:xfrm>
              <a:off x="218286" y="4337720"/>
              <a:ext cx="8530178" cy="2420888"/>
            </a:xfrm>
            <a:prstGeom prst="rect">
              <a:avLst/>
            </a:prstGeom>
            <a:noFill/>
            <a:ln w="9525">
              <a:noFill/>
              <a:miter lim="800000"/>
              <a:headEnd/>
              <a:tailEnd/>
            </a:ln>
          </p:spPr>
        </p:pic>
        <p:sp useBgFill="1">
          <p:nvSpPr>
            <p:cNvPr id="6" name="5 Metin kutusu"/>
            <p:cNvSpPr txBox="1"/>
            <p:nvPr/>
          </p:nvSpPr>
          <p:spPr>
            <a:xfrm>
              <a:off x="611560" y="6281184"/>
              <a:ext cx="1800200" cy="400110"/>
            </a:xfrm>
            <a:prstGeom prst="rect">
              <a:avLst/>
            </a:prstGeom>
          </p:spPr>
          <p:txBody>
            <a:bodyPr wrap="square" rtlCol="0">
              <a:spAutoFit/>
            </a:bodyPr>
            <a:lstStyle/>
            <a:p>
              <a:r>
                <a:rPr lang="tr-TR" sz="2000" b="1" i="1" dirty="0" smtClean="0">
                  <a:latin typeface="Trebuchet MS" pitchFamily="34" charset="0"/>
                </a:rPr>
                <a:t>Al atomları</a:t>
              </a:r>
              <a:endParaRPr lang="tr-TR" sz="2000" b="1" i="1" dirty="0">
                <a:latin typeface="Trebuchet MS" pitchFamily="34" charset="0"/>
              </a:endParaRPr>
            </a:p>
          </p:txBody>
        </p:sp>
        <p:sp useBgFill="1">
          <p:nvSpPr>
            <p:cNvPr id="7" name="6 Metin kutusu"/>
            <p:cNvSpPr txBox="1"/>
            <p:nvPr/>
          </p:nvSpPr>
          <p:spPr>
            <a:xfrm>
              <a:off x="2780176" y="6281184"/>
              <a:ext cx="2699792" cy="400110"/>
            </a:xfrm>
            <a:prstGeom prst="rect">
              <a:avLst/>
            </a:prstGeom>
          </p:spPr>
          <p:txBody>
            <a:bodyPr wrap="square" rtlCol="0">
              <a:spAutoFit/>
            </a:bodyPr>
            <a:lstStyle/>
            <a:p>
              <a:r>
                <a:rPr lang="tr-TR" sz="2000" b="1" i="1" dirty="0" smtClean="0">
                  <a:latin typeface="Trebuchet MS" pitchFamily="34" charset="0"/>
                </a:rPr>
                <a:t>Mg/Si atomları</a:t>
              </a:r>
              <a:endParaRPr lang="tr-TR" sz="2000" b="1" i="1" dirty="0">
                <a:latin typeface="Trebuchet MS" pitchFamily="34" charset="0"/>
              </a:endParaRPr>
            </a:p>
          </p:txBody>
        </p:sp>
      </p:grpSp>
    </p:spTree>
    <p:extLst>
      <p:ext uri="{BB962C8B-B14F-4D97-AF65-F5344CB8AC3E}">
        <p14:creationId xmlns:p14="http://schemas.microsoft.com/office/powerpoint/2010/main" val="825356974"/>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etin kutusu"/>
          <p:cNvSpPr txBox="1"/>
          <p:nvPr/>
        </p:nvSpPr>
        <p:spPr>
          <a:xfrm>
            <a:off x="251520" y="1484784"/>
            <a:ext cx="8604448" cy="4985980"/>
          </a:xfrm>
          <a:prstGeom prst="rect">
            <a:avLst/>
          </a:prstGeom>
          <a:noFill/>
        </p:spPr>
        <p:txBody>
          <a:bodyPr wrap="square" rtlCol="0">
            <a:spAutoFit/>
          </a:bodyPr>
          <a:lstStyle/>
          <a:p>
            <a:pPr marL="457200" indent="-457200">
              <a:spcAft>
                <a:spcPts val="600"/>
              </a:spcAft>
              <a:buClr>
                <a:schemeClr val="bg2">
                  <a:lumMod val="50000"/>
                </a:schemeClr>
              </a:buClr>
              <a:buFont typeface="Trebuchet MS" panose="020B0603020202020204" pitchFamily="34" charset="0"/>
              <a:buChar char="●"/>
            </a:pPr>
            <a:r>
              <a:rPr lang="tr-TR" sz="2800" dirty="0" smtClean="0">
                <a:latin typeface="Trebuchet MS" pitchFamily="34" charset="0"/>
              </a:rPr>
              <a:t>Alaşım denge diyagramında tek faz bölgesine ısıtılarak tüm ikincil fazlar çözeltiye geçinceye kadar bu sıcaklıkta bekletilir.</a:t>
            </a:r>
          </a:p>
          <a:p>
            <a:pPr marL="457200" indent="-457200">
              <a:spcAft>
                <a:spcPts val="600"/>
              </a:spcAft>
              <a:buClr>
                <a:schemeClr val="bg2">
                  <a:lumMod val="50000"/>
                </a:schemeClr>
              </a:buClr>
              <a:buFont typeface="Trebuchet MS" panose="020B0603020202020204" pitchFamily="34" charset="0"/>
              <a:buChar char="●"/>
            </a:pPr>
            <a:r>
              <a:rPr lang="tr-TR" sz="2800" dirty="0" smtClean="0">
                <a:latin typeface="Trebuchet MS" pitchFamily="34" charset="0"/>
              </a:rPr>
              <a:t>6XXX serisi alaşımlarda </a:t>
            </a:r>
            <a:r>
              <a:rPr lang="en-US" sz="2800" dirty="0" smtClean="0">
                <a:latin typeface="Trebuchet MS" pitchFamily="34" charset="0"/>
              </a:rPr>
              <a:t>Mg</a:t>
            </a:r>
            <a:r>
              <a:rPr lang="en-US" sz="2800" baseline="-25000" dirty="0" smtClean="0">
                <a:latin typeface="Trebuchet MS" pitchFamily="34" charset="0"/>
              </a:rPr>
              <a:t>2</a:t>
            </a:r>
            <a:r>
              <a:rPr lang="en-US" sz="2800" dirty="0" smtClean="0">
                <a:latin typeface="Trebuchet MS" pitchFamily="34" charset="0"/>
              </a:rPr>
              <a:t>Si </a:t>
            </a:r>
            <a:r>
              <a:rPr lang="tr-TR" sz="2800" dirty="0" smtClean="0">
                <a:latin typeface="Trebuchet MS" pitchFamily="34" charset="0"/>
              </a:rPr>
              <a:t>(ve 2XXX alaşımlarında </a:t>
            </a:r>
            <a:r>
              <a:rPr lang="en-US" sz="2800" dirty="0" smtClean="0">
                <a:latin typeface="Trebuchet MS" pitchFamily="34" charset="0"/>
              </a:rPr>
              <a:t>Al</a:t>
            </a:r>
            <a:r>
              <a:rPr lang="en-US" sz="2800" baseline="-25000" dirty="0" smtClean="0">
                <a:latin typeface="Trebuchet MS" pitchFamily="34" charset="0"/>
              </a:rPr>
              <a:t>2</a:t>
            </a:r>
            <a:r>
              <a:rPr lang="en-US" sz="2800" dirty="0" smtClean="0">
                <a:latin typeface="Trebuchet MS" pitchFamily="34" charset="0"/>
              </a:rPr>
              <a:t>Cu </a:t>
            </a:r>
            <a:r>
              <a:rPr lang="tr-TR" sz="2800" dirty="0" smtClean="0">
                <a:latin typeface="Trebuchet MS" pitchFamily="34" charset="0"/>
              </a:rPr>
              <a:t>çökeltileri) bu süre sonunda tamamen çözeltiye geçmiş, homojen bir katı eriyik fazı elde edilmiş olur.</a:t>
            </a:r>
          </a:p>
          <a:p>
            <a:pPr marL="457200" indent="-457200">
              <a:spcAft>
                <a:spcPts val="600"/>
              </a:spcAft>
              <a:buClr>
                <a:schemeClr val="bg2">
                  <a:lumMod val="50000"/>
                </a:schemeClr>
              </a:buClr>
              <a:buFont typeface="Trebuchet MS" panose="020B0603020202020204" pitchFamily="34" charset="0"/>
              <a:buChar char="●"/>
            </a:pPr>
            <a:r>
              <a:rPr lang="en-US" sz="2800" dirty="0" smtClean="0">
                <a:latin typeface="Trebuchet MS" pitchFamily="34" charset="0"/>
              </a:rPr>
              <a:t>6xxx </a:t>
            </a:r>
            <a:r>
              <a:rPr lang="en-US" sz="2800" dirty="0" err="1" smtClean="0">
                <a:latin typeface="Trebuchet MS" pitchFamily="34" charset="0"/>
              </a:rPr>
              <a:t>seri</a:t>
            </a:r>
            <a:r>
              <a:rPr lang="tr-TR" sz="2800" dirty="0" smtClean="0">
                <a:latin typeface="Trebuchet MS" pitchFamily="34" charset="0"/>
              </a:rPr>
              <a:t>si alaşımlar için çözeltiye alma tav sıcaklığı ergime noktasının altında ve </a:t>
            </a:r>
            <a:r>
              <a:rPr lang="tr-TR" sz="2800" dirty="0" err="1" smtClean="0">
                <a:latin typeface="Trebuchet MS" pitchFamily="34" charset="0"/>
              </a:rPr>
              <a:t>ötektik</a:t>
            </a:r>
            <a:r>
              <a:rPr lang="tr-TR" sz="2800" dirty="0" smtClean="0">
                <a:latin typeface="Trebuchet MS" pitchFamily="34" charset="0"/>
              </a:rPr>
              <a:t> sıcaklığı da önleyecek şekilde </a:t>
            </a:r>
            <a:r>
              <a:rPr lang="en-US" sz="2800" dirty="0" smtClean="0">
                <a:latin typeface="Trebuchet MS" pitchFamily="34" charset="0"/>
              </a:rPr>
              <a:t>500 – 550°C</a:t>
            </a:r>
            <a:r>
              <a:rPr lang="tr-TR" sz="2800" dirty="0" smtClean="0">
                <a:latin typeface="Trebuchet MS" pitchFamily="34" charset="0"/>
              </a:rPr>
              <a:t> aralığındadır.</a:t>
            </a:r>
          </a:p>
        </p:txBody>
      </p:sp>
      <p:sp>
        <p:nvSpPr>
          <p:cNvPr id="6" name="Başlık 3"/>
          <p:cNvSpPr>
            <a:spLocks noGrp="1"/>
          </p:cNvSpPr>
          <p:nvPr>
            <p:ph type="title"/>
          </p:nvPr>
        </p:nvSpPr>
        <p:spPr>
          <a:xfrm>
            <a:off x="323528" y="764704"/>
            <a:ext cx="8568952" cy="594320"/>
          </a:xfrm>
        </p:spPr>
        <p:txBody>
          <a:bodyPr>
            <a:noAutofit/>
          </a:bodyPr>
          <a:lstStyle/>
          <a:p>
            <a:r>
              <a:rPr lang="tr-TR" sz="4400" dirty="0" smtClean="0">
                <a:latin typeface="Trebuchet MS" pitchFamily="34" charset="0"/>
              </a:rPr>
              <a:t>Çözeltiye alma tavı</a:t>
            </a:r>
            <a:endParaRPr lang="tr-TR" sz="4400" dirty="0">
              <a:latin typeface="Trebuchet MS" pitchFamily="34" charset="0"/>
            </a:endParaRPr>
          </a:p>
        </p:txBody>
      </p:sp>
    </p:spTree>
    <p:extLst>
      <p:ext uri="{BB962C8B-B14F-4D97-AF65-F5344CB8AC3E}">
        <p14:creationId xmlns:p14="http://schemas.microsoft.com/office/powerpoint/2010/main" val="825356974"/>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etin kutusu"/>
          <p:cNvSpPr txBox="1"/>
          <p:nvPr/>
        </p:nvSpPr>
        <p:spPr>
          <a:xfrm>
            <a:off x="251520" y="1124744"/>
            <a:ext cx="8712968" cy="5601533"/>
          </a:xfrm>
          <a:prstGeom prst="rect">
            <a:avLst/>
          </a:prstGeom>
          <a:noFill/>
        </p:spPr>
        <p:txBody>
          <a:bodyPr wrap="square" rtlCol="0">
            <a:spAutoFit/>
          </a:bodyPr>
          <a:lstStyle/>
          <a:p>
            <a:pPr marL="457200" indent="-457200">
              <a:spcAft>
                <a:spcPts val="600"/>
              </a:spcAft>
              <a:buClr>
                <a:schemeClr val="bg2">
                  <a:lumMod val="50000"/>
                </a:schemeClr>
              </a:buClr>
              <a:buFont typeface="Trebuchet MS" panose="020B0603020202020204" pitchFamily="34" charset="0"/>
              <a:buChar char="●"/>
            </a:pPr>
            <a:r>
              <a:rPr lang="tr-TR" sz="2600" dirty="0" smtClean="0">
                <a:latin typeface="Trebuchet MS" pitchFamily="34" charset="0"/>
              </a:rPr>
              <a:t>Çözeltiye alma aşamasından sonra alaşım düşük sıcaklıklara yüksek hızlarda soğutularak çözeltideki alaşım elementlerinin çözeltide kalması sağlanır.</a:t>
            </a:r>
          </a:p>
          <a:p>
            <a:pPr marL="457200" indent="-457200">
              <a:spcAft>
                <a:spcPts val="600"/>
              </a:spcAft>
              <a:buClr>
                <a:schemeClr val="bg2">
                  <a:lumMod val="50000"/>
                </a:schemeClr>
              </a:buClr>
              <a:buFont typeface="Trebuchet MS" panose="020B0603020202020204" pitchFamily="34" charset="0"/>
              <a:buChar char="●"/>
            </a:pPr>
            <a:r>
              <a:rPr lang="tr-TR" sz="2600" dirty="0" smtClean="0">
                <a:latin typeface="Trebuchet MS" pitchFamily="34" charset="0"/>
              </a:rPr>
              <a:t>Böylece aşırı doymuş ve çökelme için sabırsızlanan bir matris yapısı elde edilmiş olur.</a:t>
            </a:r>
          </a:p>
          <a:p>
            <a:pPr marL="457200" indent="-457200">
              <a:spcAft>
                <a:spcPts val="600"/>
              </a:spcAft>
              <a:buClr>
                <a:schemeClr val="bg2">
                  <a:lumMod val="50000"/>
                </a:schemeClr>
              </a:buClr>
              <a:buFont typeface="Trebuchet MS" panose="020B0603020202020204" pitchFamily="34" charset="0"/>
              <a:buChar char="●"/>
            </a:pPr>
            <a:r>
              <a:rPr lang="tr-TR" sz="2600" dirty="0" smtClean="0">
                <a:latin typeface="Trebuchet MS" pitchFamily="34" charset="0"/>
              </a:rPr>
              <a:t>Su verme çözeltiye alma tavından sonra uygulanabileceği gibi, bir yüksek sıcaklık plastik şekil verme operasyonundan sonra da uygulanabilir. </a:t>
            </a:r>
          </a:p>
          <a:p>
            <a:pPr marL="457200" indent="-457200">
              <a:spcAft>
                <a:spcPts val="600"/>
              </a:spcAft>
              <a:buClr>
                <a:schemeClr val="bg2">
                  <a:lumMod val="50000"/>
                </a:schemeClr>
              </a:buClr>
              <a:buFont typeface="Trebuchet MS" panose="020B0603020202020204" pitchFamily="34" charset="0"/>
              <a:buChar char="●"/>
            </a:pPr>
            <a:r>
              <a:rPr lang="tr-TR" sz="2600" dirty="0" smtClean="0">
                <a:latin typeface="Trebuchet MS" pitchFamily="34" charset="0"/>
              </a:rPr>
              <a:t>Mesela </a:t>
            </a:r>
            <a:r>
              <a:rPr lang="tr-TR" sz="2600" dirty="0" err="1" smtClean="0">
                <a:latin typeface="Trebuchet MS" pitchFamily="34" charset="0"/>
              </a:rPr>
              <a:t>ekstrüzyon</a:t>
            </a:r>
            <a:r>
              <a:rPr lang="tr-TR" sz="2600" dirty="0" smtClean="0">
                <a:latin typeface="Trebuchet MS" pitchFamily="34" charset="0"/>
              </a:rPr>
              <a:t> sürecinde bu işlem sıcaklık çözeltiye geçme sınırının üstünde olacağından pres çıkışında yapılabilir. </a:t>
            </a:r>
          </a:p>
          <a:p>
            <a:pPr marL="457200" indent="-457200">
              <a:spcAft>
                <a:spcPts val="600"/>
              </a:spcAft>
              <a:buClr>
                <a:schemeClr val="bg2">
                  <a:lumMod val="50000"/>
                </a:schemeClr>
              </a:buClr>
              <a:buFont typeface="Trebuchet MS" panose="020B0603020202020204" pitchFamily="34" charset="0"/>
              <a:buChar char="●"/>
            </a:pPr>
            <a:r>
              <a:rPr lang="tr-TR" sz="2600" dirty="0" smtClean="0">
                <a:latin typeface="Trebuchet MS" pitchFamily="34" charset="0"/>
              </a:rPr>
              <a:t>Presten çıkan profil alaşıma göre suda veya fanlı havada soğutulur.</a:t>
            </a:r>
          </a:p>
        </p:txBody>
      </p:sp>
      <p:sp>
        <p:nvSpPr>
          <p:cNvPr id="6" name="Başlık 3"/>
          <p:cNvSpPr>
            <a:spLocks noGrp="1"/>
          </p:cNvSpPr>
          <p:nvPr>
            <p:ph type="title"/>
          </p:nvPr>
        </p:nvSpPr>
        <p:spPr>
          <a:xfrm>
            <a:off x="395536" y="548680"/>
            <a:ext cx="8568952" cy="594320"/>
          </a:xfrm>
        </p:spPr>
        <p:txBody>
          <a:bodyPr>
            <a:noAutofit/>
          </a:bodyPr>
          <a:lstStyle/>
          <a:p>
            <a:r>
              <a:rPr lang="tr-TR" sz="4400" dirty="0" smtClean="0">
                <a:latin typeface="Trebuchet MS" pitchFamily="34" charset="0"/>
              </a:rPr>
              <a:t>Soğutma-su verme</a:t>
            </a:r>
            <a:endParaRPr lang="tr-TR" sz="4400" dirty="0">
              <a:latin typeface="Trebuchet MS" pitchFamily="34" charset="0"/>
            </a:endParaRPr>
          </a:p>
        </p:txBody>
      </p:sp>
    </p:spTree>
    <p:extLst>
      <p:ext uri="{BB962C8B-B14F-4D97-AF65-F5344CB8AC3E}">
        <p14:creationId xmlns:p14="http://schemas.microsoft.com/office/powerpoint/2010/main" val="825356974"/>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395536" y="674440"/>
            <a:ext cx="8229600" cy="594320"/>
          </a:xfrm>
        </p:spPr>
        <p:txBody>
          <a:bodyPr>
            <a:normAutofit fontScale="90000"/>
          </a:bodyPr>
          <a:lstStyle/>
          <a:p>
            <a:r>
              <a:rPr lang="tr-TR" dirty="0" smtClean="0">
                <a:solidFill>
                  <a:schemeClr val="accent2">
                    <a:lumMod val="50000"/>
                  </a:schemeClr>
                </a:solidFill>
                <a:latin typeface="Trebuchet MS" pitchFamily="34" charset="0"/>
              </a:rPr>
              <a:t>Çökelme </a:t>
            </a:r>
            <a:endParaRPr lang="tr-TR" dirty="0">
              <a:solidFill>
                <a:schemeClr val="accent2">
                  <a:lumMod val="50000"/>
                </a:schemeClr>
              </a:solidFill>
              <a:latin typeface="Trebuchet MS" pitchFamily="34" charset="0"/>
            </a:endParaRPr>
          </a:p>
        </p:txBody>
      </p:sp>
      <p:sp>
        <p:nvSpPr>
          <p:cNvPr id="5" name="4 Metin kutusu"/>
          <p:cNvSpPr txBox="1"/>
          <p:nvPr/>
        </p:nvSpPr>
        <p:spPr>
          <a:xfrm>
            <a:off x="251520" y="1454001"/>
            <a:ext cx="8424936" cy="3847207"/>
          </a:xfrm>
          <a:prstGeom prst="rect">
            <a:avLst/>
          </a:prstGeom>
          <a:noFill/>
        </p:spPr>
        <p:txBody>
          <a:bodyPr wrap="square" rtlCol="0">
            <a:spAutoFit/>
          </a:bodyPr>
          <a:lstStyle/>
          <a:p>
            <a:pPr marL="457200" indent="-457200">
              <a:spcAft>
                <a:spcPts val="1200"/>
              </a:spcAft>
              <a:buClr>
                <a:schemeClr val="bg2">
                  <a:lumMod val="50000"/>
                </a:schemeClr>
              </a:buClr>
              <a:buFont typeface="Trebuchet MS" panose="020B0603020202020204" pitchFamily="34" charset="0"/>
              <a:buChar char="●"/>
            </a:pPr>
            <a:r>
              <a:rPr lang="tr-TR" sz="2800" dirty="0" smtClean="0">
                <a:latin typeface="Trebuchet MS" pitchFamily="34" charset="0"/>
              </a:rPr>
              <a:t>Yaşlandırmadan sonra yüksek sertlik için yapıda ince Mg</a:t>
            </a:r>
            <a:r>
              <a:rPr lang="tr-TR" sz="2800" baseline="-25000" dirty="0" smtClean="0">
                <a:latin typeface="Trebuchet MS" pitchFamily="34" charset="0"/>
              </a:rPr>
              <a:t>2</a:t>
            </a:r>
            <a:r>
              <a:rPr lang="tr-TR" sz="2800" dirty="0" smtClean="0">
                <a:latin typeface="Trebuchet MS" pitchFamily="34" charset="0"/>
              </a:rPr>
              <a:t>Si çökeltileri olmalı!</a:t>
            </a:r>
          </a:p>
          <a:p>
            <a:pPr marL="457200" indent="-457200">
              <a:spcAft>
                <a:spcPts val="1200"/>
              </a:spcAft>
              <a:buClr>
                <a:schemeClr val="bg2">
                  <a:lumMod val="50000"/>
                </a:schemeClr>
              </a:buClr>
              <a:buFont typeface="Trebuchet MS" panose="020B0603020202020204" pitchFamily="34" charset="0"/>
              <a:buChar char="●"/>
            </a:pPr>
            <a:r>
              <a:rPr lang="tr-TR" sz="2800" dirty="0" err="1" smtClean="0">
                <a:latin typeface="Trebuchet MS" pitchFamily="34" charset="0"/>
              </a:rPr>
              <a:t>Ekstrüzyondan</a:t>
            </a:r>
            <a:r>
              <a:rPr lang="tr-TR" sz="2800" dirty="0" smtClean="0">
                <a:latin typeface="Trebuchet MS" pitchFamily="34" charset="0"/>
              </a:rPr>
              <a:t> önce veya </a:t>
            </a:r>
            <a:r>
              <a:rPr lang="tr-TR" sz="2800" dirty="0" err="1" smtClean="0">
                <a:latin typeface="Trebuchet MS" pitchFamily="34" charset="0"/>
              </a:rPr>
              <a:t>ekstrüzyon</a:t>
            </a:r>
            <a:r>
              <a:rPr lang="tr-TR" sz="2800" dirty="0" smtClean="0">
                <a:latin typeface="Trebuchet MS" pitchFamily="34" charset="0"/>
              </a:rPr>
              <a:t> sırasında iri Mg</a:t>
            </a:r>
            <a:r>
              <a:rPr lang="tr-TR" sz="2800" baseline="-25000" dirty="0" smtClean="0">
                <a:latin typeface="Trebuchet MS" pitchFamily="34" charset="0"/>
              </a:rPr>
              <a:t>2</a:t>
            </a:r>
            <a:r>
              <a:rPr lang="tr-TR" sz="2800" dirty="0" smtClean="0">
                <a:latin typeface="Trebuchet MS" pitchFamily="34" charset="0"/>
              </a:rPr>
              <a:t>Si çökeltilerinin  oluşması yaşlandırma tavı sonrasında sertlikten kayba yol açar.</a:t>
            </a:r>
          </a:p>
          <a:p>
            <a:pPr marL="457200" indent="-457200">
              <a:spcAft>
                <a:spcPts val="1200"/>
              </a:spcAft>
              <a:buClr>
                <a:schemeClr val="bg2">
                  <a:lumMod val="50000"/>
                </a:schemeClr>
              </a:buClr>
              <a:buFont typeface="Trebuchet MS" panose="020B0603020202020204" pitchFamily="34" charset="0"/>
              <a:buChar char="●"/>
            </a:pPr>
            <a:r>
              <a:rPr lang="tr-TR" sz="2800" dirty="0" smtClean="0">
                <a:latin typeface="Trebuchet MS" pitchFamily="34" charset="0"/>
              </a:rPr>
              <a:t>Sertlik kaybına yol açan iri çökeltiler, Bilet ve/veya profil 230 </a:t>
            </a:r>
            <a:r>
              <a:rPr lang="tr-TR" sz="2800" dirty="0" smtClean="0">
                <a:latin typeface="Trebuchet MS" pitchFamily="34" charset="0"/>
                <a:sym typeface="Symbol"/>
              </a:rPr>
              <a:t></a:t>
            </a:r>
            <a:r>
              <a:rPr lang="tr-TR" sz="2800" dirty="0" smtClean="0">
                <a:latin typeface="Trebuchet MS" pitchFamily="34" charset="0"/>
              </a:rPr>
              <a:t>C ile </a:t>
            </a:r>
            <a:r>
              <a:rPr lang="tr-TR" sz="2800" dirty="0" err="1" smtClean="0">
                <a:latin typeface="Trebuchet MS" pitchFamily="34" charset="0"/>
              </a:rPr>
              <a:t>solvüs</a:t>
            </a:r>
            <a:r>
              <a:rPr lang="tr-TR" sz="2800" dirty="0" smtClean="0">
                <a:latin typeface="Trebuchet MS" pitchFamily="34" charset="0"/>
              </a:rPr>
              <a:t> sıcaklığı  </a:t>
            </a:r>
            <a:r>
              <a:rPr lang="tr-TR" sz="2800" dirty="0" smtClean="0">
                <a:latin typeface="Trebuchet MS" pitchFamily="34" charset="0"/>
                <a:sym typeface="Symbol"/>
              </a:rPr>
              <a:t>500 C aralığında bekletilirse kaçınılmazdır.</a:t>
            </a:r>
            <a:endParaRPr lang="tr-TR" sz="2800" dirty="0">
              <a:latin typeface="Trebuchet MS" pitchFamily="34" charset="0"/>
            </a:endParaRPr>
          </a:p>
        </p:txBody>
      </p:sp>
    </p:spTree>
    <p:extLst>
      <p:ext uri="{BB962C8B-B14F-4D97-AF65-F5344CB8AC3E}">
        <p14:creationId xmlns:p14="http://schemas.microsoft.com/office/powerpoint/2010/main" val="825356974"/>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etin kutusu"/>
          <p:cNvSpPr txBox="1"/>
          <p:nvPr/>
        </p:nvSpPr>
        <p:spPr>
          <a:xfrm>
            <a:off x="251520" y="1333212"/>
            <a:ext cx="8784976" cy="5262979"/>
          </a:xfrm>
          <a:prstGeom prst="rect">
            <a:avLst/>
          </a:prstGeom>
          <a:noFill/>
        </p:spPr>
        <p:txBody>
          <a:bodyPr wrap="square" rtlCol="0">
            <a:spAutoFit/>
          </a:bodyPr>
          <a:lstStyle/>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Su verilmiş malzeme kararlı bir durumda değildir ve çökelmeye </a:t>
            </a:r>
            <a:r>
              <a:rPr lang="tr-TR" sz="2800" dirty="0" err="1" smtClean="0">
                <a:latin typeface="Trebuchet MS" pitchFamily="34" charset="0"/>
              </a:rPr>
              <a:t>meğillidir</a:t>
            </a:r>
            <a:r>
              <a:rPr lang="tr-TR" sz="2800" dirty="0" smtClean="0">
                <a:latin typeface="Trebuchet MS" pitchFamily="34" charset="0"/>
              </a:rPr>
              <a:t>. </a:t>
            </a:r>
          </a:p>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yaşlandırma ile çözeltideki alaşım elementlerinin en küçük ve sertliğe en fazla katkıyı yapacak yapılarda çökelmesi sağlanır. </a:t>
            </a:r>
          </a:p>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Oda sıcaklığında doğal yaşlanma: çözeltiye alma tavından sonra oda sıcaklığında bekleme sırasında</a:t>
            </a:r>
            <a:r>
              <a:rPr lang="en-US" sz="2800" dirty="0" smtClean="0">
                <a:latin typeface="Trebuchet MS" pitchFamily="34" charset="0"/>
              </a:rPr>
              <a:t> </a:t>
            </a:r>
            <a:r>
              <a:rPr lang="tr-TR" sz="2800" dirty="0" smtClean="0">
                <a:latin typeface="Trebuchet MS" pitchFamily="34" charset="0"/>
              </a:rPr>
              <a:t>ilk birkaç saat içinde ciddi (fakat suni yaşlandırma ile mümkün olandan daha düşük!) bir sertlik artışı yaşanır ve bu durum yaşlandırma tavı ile ulaşılabilecek en yüksek sertlik değerinden kayba yol açar.</a:t>
            </a:r>
          </a:p>
        </p:txBody>
      </p:sp>
      <p:sp>
        <p:nvSpPr>
          <p:cNvPr id="6" name="Başlık 3"/>
          <p:cNvSpPr>
            <a:spLocks noGrp="1"/>
          </p:cNvSpPr>
          <p:nvPr>
            <p:ph type="title"/>
          </p:nvPr>
        </p:nvSpPr>
        <p:spPr>
          <a:xfrm>
            <a:off x="395536" y="620688"/>
            <a:ext cx="8568952" cy="594320"/>
          </a:xfrm>
        </p:spPr>
        <p:txBody>
          <a:bodyPr>
            <a:noAutofit/>
          </a:bodyPr>
          <a:lstStyle/>
          <a:p>
            <a:r>
              <a:rPr lang="tr-TR" sz="4400" dirty="0" smtClean="0">
                <a:latin typeface="Trebuchet MS" pitchFamily="34" charset="0"/>
              </a:rPr>
              <a:t>Suni yaşlandırma</a:t>
            </a:r>
            <a:endParaRPr lang="tr-TR" sz="4400" dirty="0">
              <a:latin typeface="Trebuchet MS" pitchFamily="34" charset="0"/>
            </a:endParaRPr>
          </a:p>
        </p:txBody>
      </p:sp>
    </p:spTree>
    <p:extLst>
      <p:ext uri="{BB962C8B-B14F-4D97-AF65-F5344CB8AC3E}">
        <p14:creationId xmlns:p14="http://schemas.microsoft.com/office/powerpoint/2010/main" val="825356974"/>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etin kutusu"/>
          <p:cNvSpPr txBox="1"/>
          <p:nvPr/>
        </p:nvSpPr>
        <p:spPr>
          <a:xfrm>
            <a:off x="179512" y="1454001"/>
            <a:ext cx="8748464" cy="3847207"/>
          </a:xfrm>
          <a:prstGeom prst="rect">
            <a:avLst/>
          </a:prstGeom>
          <a:noFill/>
        </p:spPr>
        <p:txBody>
          <a:bodyPr wrap="square" rtlCol="0">
            <a:spAutoFit/>
          </a:bodyPr>
          <a:lstStyle/>
          <a:p>
            <a:pPr marL="457200" indent="-457200">
              <a:spcAft>
                <a:spcPts val="1200"/>
              </a:spcAft>
              <a:buClr>
                <a:schemeClr val="bg2">
                  <a:lumMod val="50000"/>
                </a:schemeClr>
              </a:buClr>
              <a:buFont typeface="Trebuchet MS" panose="020B0603020202020204" pitchFamily="34" charset="0"/>
              <a:buChar char="●"/>
            </a:pPr>
            <a:r>
              <a:rPr lang="tr-TR" sz="2800" dirty="0" smtClean="0">
                <a:latin typeface="Trebuchet MS" pitchFamily="34" charset="0"/>
              </a:rPr>
              <a:t>Çözeltiye alma işleminden soğutulan malzeme oda sıcaklığında bekletildiğinde çökelme-yaşlanma gerçekleşir. </a:t>
            </a:r>
          </a:p>
          <a:p>
            <a:pPr marL="457200" indent="-457200">
              <a:spcAft>
                <a:spcPts val="1200"/>
              </a:spcAft>
              <a:buClr>
                <a:schemeClr val="bg2">
                  <a:lumMod val="50000"/>
                </a:schemeClr>
              </a:buClr>
              <a:buFont typeface="Trebuchet MS" panose="020B0603020202020204" pitchFamily="34" charset="0"/>
              <a:buChar char="●"/>
            </a:pPr>
            <a:r>
              <a:rPr lang="tr-TR" sz="2800" dirty="0" smtClean="0">
                <a:latin typeface="Trebuchet MS" pitchFamily="34" charset="0"/>
              </a:rPr>
              <a:t>Bu durumda çökelme sertleşmesi ilk birkaç saat içinde belirgin olmakla birlikte zamanla yavaşlar ve tamamen durur.</a:t>
            </a:r>
          </a:p>
          <a:p>
            <a:pPr marL="457200" indent="-457200">
              <a:spcAft>
                <a:spcPts val="1200"/>
              </a:spcAft>
              <a:buClr>
                <a:schemeClr val="bg2">
                  <a:lumMod val="50000"/>
                </a:schemeClr>
              </a:buClr>
              <a:buFont typeface="Trebuchet MS" panose="020B0603020202020204" pitchFamily="34" charset="0"/>
              <a:buChar char="●"/>
            </a:pPr>
            <a:r>
              <a:rPr lang="tr-TR" sz="2800" dirty="0" smtClean="0">
                <a:latin typeface="Trebuchet MS" pitchFamily="34" charset="0"/>
              </a:rPr>
              <a:t>Bu şekilde sağlanan sertlik artışı suni yaşlandırma tavı ile mümkün olandan daha düşüktür.</a:t>
            </a:r>
          </a:p>
        </p:txBody>
      </p:sp>
      <p:sp>
        <p:nvSpPr>
          <p:cNvPr id="6" name="Başlık 3"/>
          <p:cNvSpPr>
            <a:spLocks noGrp="1"/>
          </p:cNvSpPr>
          <p:nvPr>
            <p:ph type="title"/>
          </p:nvPr>
        </p:nvSpPr>
        <p:spPr>
          <a:xfrm>
            <a:off x="395536" y="620688"/>
            <a:ext cx="8568952" cy="594320"/>
          </a:xfrm>
        </p:spPr>
        <p:txBody>
          <a:bodyPr>
            <a:noAutofit/>
          </a:bodyPr>
          <a:lstStyle/>
          <a:p>
            <a:r>
              <a:rPr lang="tr-TR" sz="4400" dirty="0" smtClean="0">
                <a:latin typeface="Trebuchet MS" pitchFamily="34" charset="0"/>
              </a:rPr>
              <a:t>doğal yaşlanma</a:t>
            </a:r>
            <a:endParaRPr lang="tr-TR" sz="4400" dirty="0">
              <a:latin typeface="Trebuchet MS" pitchFamily="34" charset="0"/>
            </a:endParaRPr>
          </a:p>
        </p:txBody>
      </p:sp>
    </p:spTree>
    <p:extLst>
      <p:ext uri="{BB962C8B-B14F-4D97-AF65-F5344CB8AC3E}">
        <p14:creationId xmlns:p14="http://schemas.microsoft.com/office/powerpoint/2010/main" val="825356974"/>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etin kutusu"/>
          <p:cNvSpPr txBox="1"/>
          <p:nvPr/>
        </p:nvSpPr>
        <p:spPr>
          <a:xfrm>
            <a:off x="323528" y="1405220"/>
            <a:ext cx="8568952" cy="5139869"/>
          </a:xfrm>
          <a:prstGeom prst="rect">
            <a:avLst/>
          </a:prstGeom>
          <a:noFill/>
        </p:spPr>
        <p:txBody>
          <a:bodyPr wrap="square" rtlCol="0">
            <a:spAutoFit/>
          </a:bodyPr>
          <a:lstStyle/>
          <a:p>
            <a:pPr marL="457200" indent="-457200">
              <a:spcAft>
                <a:spcPts val="600"/>
              </a:spcAft>
              <a:buClr>
                <a:schemeClr val="bg2">
                  <a:lumMod val="50000"/>
                </a:schemeClr>
              </a:buClr>
              <a:buFont typeface="Trebuchet MS" panose="020B0603020202020204" pitchFamily="34" charset="0"/>
              <a:buChar char="●"/>
            </a:pPr>
            <a:r>
              <a:rPr lang="tr-TR" sz="2800" dirty="0" smtClean="0">
                <a:latin typeface="Trebuchet MS" pitchFamily="34" charset="0"/>
              </a:rPr>
              <a:t>Yaşlanma sürecinde oluşan çökeltiler önce matrisle </a:t>
            </a:r>
            <a:r>
              <a:rPr lang="tr-TR" sz="2800" dirty="0" err="1" smtClean="0">
                <a:latin typeface="Trebuchet MS" pitchFamily="34" charset="0"/>
              </a:rPr>
              <a:t>koheran</a:t>
            </a:r>
            <a:r>
              <a:rPr lang="tr-TR" sz="2800" dirty="0" smtClean="0">
                <a:latin typeface="Trebuchet MS" pitchFamily="34" charset="0"/>
              </a:rPr>
              <a:t>-uyumludur. </a:t>
            </a:r>
          </a:p>
          <a:p>
            <a:pPr marL="457200" indent="-457200">
              <a:spcAft>
                <a:spcPts val="600"/>
              </a:spcAft>
              <a:buClr>
                <a:schemeClr val="bg2">
                  <a:lumMod val="50000"/>
                </a:schemeClr>
              </a:buClr>
              <a:buFont typeface="Trebuchet MS" panose="020B0603020202020204" pitchFamily="34" charset="0"/>
              <a:buChar char="●"/>
            </a:pPr>
            <a:r>
              <a:rPr lang="tr-TR" sz="2800" dirty="0" smtClean="0">
                <a:latin typeface="Trebuchet MS" pitchFamily="34" charset="0"/>
              </a:rPr>
              <a:t>Yani çökeltilerin kristal yapısı matrisinki ile aynıdır. </a:t>
            </a:r>
          </a:p>
          <a:p>
            <a:pPr marL="457200" indent="-457200">
              <a:spcAft>
                <a:spcPts val="600"/>
              </a:spcAft>
              <a:buClr>
                <a:schemeClr val="bg2">
                  <a:lumMod val="50000"/>
                </a:schemeClr>
              </a:buClr>
              <a:buFont typeface="Trebuchet MS" panose="020B0603020202020204" pitchFamily="34" charset="0"/>
              <a:buChar char="●"/>
            </a:pPr>
            <a:r>
              <a:rPr lang="tr-TR" sz="2800" dirty="0" smtClean="0">
                <a:latin typeface="Trebuchet MS" pitchFamily="34" charset="0"/>
              </a:rPr>
              <a:t>Bu uyum matrisle çökelti </a:t>
            </a:r>
            <a:r>
              <a:rPr lang="tr-TR" sz="2800" dirty="0" err="1" smtClean="0">
                <a:latin typeface="Trebuchet MS" pitchFamily="34" charset="0"/>
              </a:rPr>
              <a:t>arayüzeyinde</a:t>
            </a:r>
            <a:r>
              <a:rPr lang="tr-TR" sz="2800" dirty="0" smtClean="0">
                <a:latin typeface="Trebuchet MS" pitchFamily="34" charset="0"/>
              </a:rPr>
              <a:t> </a:t>
            </a:r>
            <a:r>
              <a:rPr lang="tr-TR" sz="2800" dirty="0" err="1" smtClean="0">
                <a:latin typeface="Trebuchet MS" pitchFamily="34" charset="0"/>
              </a:rPr>
              <a:t>koherans</a:t>
            </a:r>
            <a:r>
              <a:rPr lang="tr-TR" sz="2800" dirty="0" smtClean="0">
                <a:latin typeface="Trebuchet MS" pitchFamily="34" charset="0"/>
              </a:rPr>
              <a:t> gerilmelerine yol açarak </a:t>
            </a:r>
            <a:r>
              <a:rPr lang="tr-TR" sz="2800" dirty="0" err="1" smtClean="0">
                <a:latin typeface="Trebuchet MS" pitchFamily="34" charset="0"/>
              </a:rPr>
              <a:t>dislokasyon</a:t>
            </a:r>
            <a:r>
              <a:rPr lang="tr-TR" sz="2800" dirty="0" smtClean="0">
                <a:latin typeface="Trebuchet MS" pitchFamily="34" charset="0"/>
              </a:rPr>
              <a:t> hareketliliğini sınırlar ve sertleşme sağlarlar.</a:t>
            </a:r>
          </a:p>
          <a:p>
            <a:pPr marL="457200" indent="-457200">
              <a:spcAft>
                <a:spcPts val="600"/>
              </a:spcAft>
              <a:buClr>
                <a:schemeClr val="bg2">
                  <a:lumMod val="50000"/>
                </a:schemeClr>
              </a:buClr>
              <a:buFont typeface="Trebuchet MS" panose="020B0603020202020204" pitchFamily="34" charset="0"/>
              <a:buChar char="●"/>
            </a:pPr>
            <a:r>
              <a:rPr lang="tr-TR" sz="2800" dirty="0" smtClean="0">
                <a:latin typeface="Trebuchet MS" pitchFamily="34" charset="0"/>
              </a:rPr>
              <a:t>Çökeltiler büyüdükçe matrisle aralarındaki </a:t>
            </a:r>
            <a:r>
              <a:rPr lang="tr-TR" sz="2800" dirty="0" err="1" smtClean="0">
                <a:latin typeface="Trebuchet MS" pitchFamily="34" charset="0"/>
              </a:rPr>
              <a:t>kristallografik</a:t>
            </a:r>
            <a:r>
              <a:rPr lang="tr-TR" sz="2800" dirty="0" smtClean="0">
                <a:latin typeface="Trebuchet MS" pitchFamily="34" charset="0"/>
              </a:rPr>
              <a:t> uyum kaybolur ve ayrı bir faz yapısı oluştururlar. </a:t>
            </a:r>
          </a:p>
          <a:p>
            <a:pPr marL="457200" indent="-457200">
              <a:spcAft>
                <a:spcPts val="600"/>
              </a:spcAft>
              <a:buClr>
                <a:schemeClr val="bg2">
                  <a:lumMod val="50000"/>
                </a:schemeClr>
              </a:buClr>
              <a:buFont typeface="Trebuchet MS" panose="020B0603020202020204" pitchFamily="34" charset="0"/>
              <a:buChar char="●"/>
            </a:pPr>
            <a:r>
              <a:rPr lang="tr-TR" sz="2800" dirty="0" smtClean="0">
                <a:latin typeface="Trebuchet MS" pitchFamily="34" charset="0"/>
              </a:rPr>
              <a:t>Gerilmeler azalır ve matris yumuşamaya başlar.</a:t>
            </a:r>
          </a:p>
        </p:txBody>
      </p:sp>
      <p:sp>
        <p:nvSpPr>
          <p:cNvPr id="6" name="Başlık 3"/>
          <p:cNvSpPr>
            <a:spLocks noGrp="1"/>
          </p:cNvSpPr>
          <p:nvPr>
            <p:ph type="title"/>
          </p:nvPr>
        </p:nvSpPr>
        <p:spPr>
          <a:xfrm>
            <a:off x="395536" y="620688"/>
            <a:ext cx="8568952" cy="594320"/>
          </a:xfrm>
        </p:spPr>
        <p:txBody>
          <a:bodyPr>
            <a:noAutofit/>
          </a:bodyPr>
          <a:lstStyle/>
          <a:p>
            <a:r>
              <a:rPr lang="tr-TR" sz="4400" dirty="0" smtClean="0">
                <a:latin typeface="Trebuchet MS" pitchFamily="34" charset="0"/>
              </a:rPr>
              <a:t>Suni yaşlandırma</a:t>
            </a:r>
            <a:endParaRPr lang="tr-TR" sz="4400" dirty="0">
              <a:latin typeface="Trebuchet MS" pitchFamily="34" charset="0"/>
            </a:endParaRPr>
          </a:p>
        </p:txBody>
      </p:sp>
    </p:spTree>
    <p:extLst>
      <p:ext uri="{BB962C8B-B14F-4D97-AF65-F5344CB8AC3E}">
        <p14:creationId xmlns:p14="http://schemas.microsoft.com/office/powerpoint/2010/main" val="825356974"/>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9 Grup"/>
          <p:cNvGrpSpPr/>
          <p:nvPr/>
        </p:nvGrpSpPr>
        <p:grpSpPr>
          <a:xfrm>
            <a:off x="395536" y="1772816"/>
            <a:ext cx="8640960" cy="4844281"/>
            <a:chOff x="251520" y="1268760"/>
            <a:chExt cx="8640960" cy="4844281"/>
          </a:xfrm>
        </p:grpSpPr>
        <p:pic>
          <p:nvPicPr>
            <p:cNvPr id="1027" name="Picture 3"/>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bright="-1000"/>
                      </a14:imgEffect>
                    </a14:imgLayer>
                  </a14:imgProps>
                </a:ext>
                <a:ext uri="{28A0092B-C50C-407E-A947-70E740481C1C}">
                  <a14:useLocalDpi xmlns:a14="http://schemas.microsoft.com/office/drawing/2010/main" val="0"/>
                </a:ext>
              </a:extLst>
            </a:blip>
            <a:srcRect l="40493" t="58114" r="29792" b="11135"/>
            <a:stretch/>
          </p:blipFill>
          <p:spPr bwMode="auto">
            <a:xfrm>
              <a:off x="1942655" y="1268760"/>
              <a:ext cx="6948857" cy="40448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bright="-1000"/>
                      </a14:imgEffect>
                    </a14:imgLayer>
                  </a14:imgProps>
                </a:ext>
                <a:ext uri="{28A0092B-C50C-407E-A947-70E740481C1C}">
                  <a14:useLocalDpi xmlns:a14="http://schemas.microsoft.com/office/drawing/2010/main" val="0"/>
                </a:ext>
              </a:extLst>
            </a:blip>
            <a:srcRect l="32953" t="77826" r="59964" b="14289"/>
            <a:stretch/>
          </p:blipFill>
          <p:spPr bwMode="auto">
            <a:xfrm>
              <a:off x="251520" y="3861604"/>
              <a:ext cx="1656184" cy="10371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5 Metin kutusu"/>
            <p:cNvSpPr txBox="1"/>
            <p:nvPr/>
          </p:nvSpPr>
          <p:spPr>
            <a:xfrm>
              <a:off x="683568" y="5097378"/>
              <a:ext cx="3960440" cy="1015663"/>
            </a:xfrm>
            <a:prstGeom prst="rect">
              <a:avLst/>
            </a:prstGeom>
            <a:noFill/>
          </p:spPr>
          <p:txBody>
            <a:bodyPr wrap="square" rtlCol="0">
              <a:spAutoFit/>
            </a:bodyPr>
            <a:lstStyle/>
            <a:p>
              <a:r>
                <a:rPr lang="tr-TR" sz="2000" dirty="0" smtClean="0">
                  <a:latin typeface="Trebuchet MS" pitchFamily="34" charset="0"/>
                </a:rPr>
                <a:t>Denge yapısı: </a:t>
              </a:r>
              <a:r>
                <a:rPr lang="tr-TR" sz="2000" dirty="0" smtClean="0">
                  <a:latin typeface="Trebuchet MS" pitchFamily="34" charset="0"/>
                  <a:sym typeface="Symbol"/>
                </a:rPr>
                <a:t> tane </a:t>
              </a:r>
            </a:p>
            <a:p>
              <a:r>
                <a:rPr lang="tr-TR" sz="2000" dirty="0" smtClean="0">
                  <a:latin typeface="Trebuchet MS" pitchFamily="34" charset="0"/>
                  <a:sym typeface="Symbol"/>
                </a:rPr>
                <a:t>sınırlarında iri </a:t>
              </a:r>
            </a:p>
            <a:p>
              <a:r>
                <a:rPr lang="tr-TR" sz="2000" dirty="0" smtClean="0">
                  <a:latin typeface="Trebuchet MS" pitchFamily="34" charset="0"/>
                  <a:sym typeface="Symbol"/>
                </a:rPr>
                <a:t>-Mg</a:t>
              </a:r>
              <a:r>
                <a:rPr lang="tr-TR" sz="2000" baseline="-25000" dirty="0" smtClean="0">
                  <a:latin typeface="Trebuchet MS" pitchFamily="34" charset="0"/>
                  <a:sym typeface="Symbol"/>
                </a:rPr>
                <a:t>2</a:t>
              </a:r>
              <a:r>
                <a:rPr lang="tr-TR" sz="2000" dirty="0" smtClean="0">
                  <a:latin typeface="Trebuchet MS" pitchFamily="34" charset="0"/>
                  <a:sym typeface="Symbol"/>
                </a:rPr>
                <a:t>Si çökeltileri</a:t>
              </a:r>
              <a:endParaRPr lang="tr-TR" sz="2000" dirty="0">
                <a:latin typeface="Trebuchet MS" pitchFamily="34" charset="0"/>
              </a:endParaRPr>
            </a:p>
          </p:txBody>
        </p:sp>
        <p:sp>
          <p:nvSpPr>
            <p:cNvPr id="8" name="7 Metin kutusu"/>
            <p:cNvSpPr txBox="1"/>
            <p:nvPr/>
          </p:nvSpPr>
          <p:spPr>
            <a:xfrm>
              <a:off x="1641738" y="2420888"/>
              <a:ext cx="553998" cy="1368152"/>
            </a:xfrm>
            <a:prstGeom prst="rect">
              <a:avLst/>
            </a:prstGeom>
            <a:noFill/>
          </p:spPr>
          <p:txBody>
            <a:bodyPr vert="vert270" wrap="square" rtlCol="0">
              <a:spAutoFit/>
            </a:bodyPr>
            <a:lstStyle/>
            <a:p>
              <a:r>
                <a:rPr lang="tr-TR" sz="2400" dirty="0" smtClean="0">
                  <a:latin typeface="Trebuchet MS" pitchFamily="34" charset="0"/>
                </a:rPr>
                <a:t>sıcaklık</a:t>
              </a:r>
              <a:endParaRPr lang="tr-TR" sz="2400" dirty="0">
                <a:latin typeface="Trebuchet MS" pitchFamily="34" charset="0"/>
              </a:endParaRPr>
            </a:p>
          </p:txBody>
        </p:sp>
        <p:sp useBgFill="1">
          <p:nvSpPr>
            <p:cNvPr id="9" name="8 Metin kutusu"/>
            <p:cNvSpPr txBox="1"/>
            <p:nvPr/>
          </p:nvSpPr>
          <p:spPr>
            <a:xfrm>
              <a:off x="3563888" y="5085184"/>
              <a:ext cx="1008112" cy="461665"/>
            </a:xfrm>
            <a:prstGeom prst="rect">
              <a:avLst/>
            </a:prstGeom>
          </p:spPr>
          <p:txBody>
            <a:bodyPr vert="horz" wrap="square" rtlCol="0">
              <a:spAutoFit/>
            </a:bodyPr>
            <a:lstStyle/>
            <a:p>
              <a:r>
                <a:rPr lang="tr-TR" sz="2400" dirty="0" smtClean="0">
                  <a:latin typeface="Trebuchet MS" pitchFamily="34" charset="0"/>
                </a:rPr>
                <a:t>süre</a:t>
              </a:r>
              <a:endParaRPr lang="tr-TR" sz="2400" dirty="0">
                <a:latin typeface="Trebuchet MS" pitchFamily="34" charset="0"/>
              </a:endParaRPr>
            </a:p>
          </p:txBody>
        </p:sp>
        <p:sp useBgFill="1">
          <p:nvSpPr>
            <p:cNvPr id="10" name="9 Metin kutusu"/>
            <p:cNvSpPr txBox="1"/>
            <p:nvPr/>
          </p:nvSpPr>
          <p:spPr>
            <a:xfrm>
              <a:off x="2652584" y="1698934"/>
              <a:ext cx="1340016" cy="707886"/>
            </a:xfrm>
            <a:prstGeom prst="rect">
              <a:avLst/>
            </a:prstGeom>
          </p:spPr>
          <p:txBody>
            <a:bodyPr vert="horz" wrap="square" rtlCol="0">
              <a:spAutoFit/>
            </a:bodyPr>
            <a:lstStyle/>
            <a:p>
              <a:r>
                <a:rPr lang="tr-TR" sz="2000" dirty="0" smtClean="0">
                  <a:latin typeface="Trebuchet MS" pitchFamily="34" charset="0"/>
                </a:rPr>
                <a:t>Çözeltiye alma tavı</a:t>
              </a:r>
              <a:endParaRPr lang="tr-TR" sz="2000" dirty="0">
                <a:latin typeface="Trebuchet MS" pitchFamily="34" charset="0"/>
              </a:endParaRPr>
            </a:p>
          </p:txBody>
        </p:sp>
        <p:sp useBgFill="1">
          <p:nvSpPr>
            <p:cNvPr id="11" name="10 Metin kutusu"/>
            <p:cNvSpPr txBox="1"/>
            <p:nvPr/>
          </p:nvSpPr>
          <p:spPr>
            <a:xfrm>
              <a:off x="5796136" y="1412776"/>
              <a:ext cx="2736304" cy="1015663"/>
            </a:xfrm>
            <a:prstGeom prst="rect">
              <a:avLst/>
            </a:prstGeom>
          </p:spPr>
          <p:txBody>
            <a:bodyPr vert="horz" wrap="square" rtlCol="0">
              <a:spAutoFit/>
            </a:bodyPr>
            <a:lstStyle/>
            <a:p>
              <a:r>
                <a:rPr lang="tr-TR" sz="2000" dirty="0" smtClean="0">
                  <a:latin typeface="Trebuchet MS" pitchFamily="34" charset="0"/>
                </a:rPr>
                <a:t>%100 </a:t>
              </a:r>
              <a:r>
                <a:rPr lang="tr-TR" sz="2000" dirty="0" smtClean="0">
                  <a:latin typeface="Trebuchet MS" pitchFamily="34" charset="0"/>
                  <a:sym typeface="Symbol"/>
                </a:rPr>
                <a:t> katı eriyiği</a:t>
              </a:r>
            </a:p>
            <a:p>
              <a:r>
                <a:rPr lang="tr-TR" sz="2000" dirty="0" smtClean="0">
                  <a:latin typeface="Trebuchet MS" pitchFamily="34" charset="0"/>
                  <a:sym typeface="Symbol"/>
                </a:rPr>
                <a:t>Hızlı soğutma ile oda sıcaklığında korunmuş</a:t>
              </a:r>
              <a:endParaRPr lang="tr-TR" sz="2000" dirty="0">
                <a:latin typeface="Trebuchet MS" pitchFamily="34" charset="0"/>
              </a:endParaRPr>
            </a:p>
          </p:txBody>
        </p:sp>
        <p:sp useBgFill="1">
          <p:nvSpPr>
            <p:cNvPr id="12" name="11 Metin kutusu"/>
            <p:cNvSpPr txBox="1"/>
            <p:nvPr/>
          </p:nvSpPr>
          <p:spPr>
            <a:xfrm>
              <a:off x="5796136" y="2681413"/>
              <a:ext cx="3096344" cy="833663"/>
            </a:xfrm>
            <a:prstGeom prst="rect">
              <a:avLst/>
            </a:prstGeom>
          </p:spPr>
          <p:txBody>
            <a:bodyPr vert="horz" wrap="square" tIns="216000" bIns="0" rtlCol="0">
              <a:spAutoFit/>
            </a:bodyPr>
            <a:lstStyle/>
            <a:p>
              <a:pPr algn="ctr"/>
              <a:r>
                <a:rPr lang="tr-TR" sz="2000" dirty="0" smtClean="0">
                  <a:latin typeface="Trebuchet MS" pitchFamily="34" charset="0"/>
                  <a:sym typeface="Symbol"/>
                </a:rPr>
                <a:t>Tane içlerinde </a:t>
              </a:r>
            </a:p>
            <a:p>
              <a:pPr algn="ctr"/>
              <a:r>
                <a:rPr lang="tr-TR" sz="2000" dirty="0" smtClean="0">
                  <a:latin typeface="Trebuchet MS" pitchFamily="34" charset="0"/>
                  <a:sym typeface="Symbol"/>
                </a:rPr>
                <a:t>küçük çökeltiler</a:t>
              </a:r>
            </a:p>
          </p:txBody>
        </p:sp>
        <p:sp useBgFill="1">
          <p:nvSpPr>
            <p:cNvPr id="13" name="12 Metin kutusu"/>
            <p:cNvSpPr txBox="1"/>
            <p:nvPr/>
          </p:nvSpPr>
          <p:spPr>
            <a:xfrm>
              <a:off x="3967061" y="2899686"/>
              <a:ext cx="2016224" cy="1049106"/>
            </a:xfrm>
            <a:prstGeom prst="rect">
              <a:avLst/>
            </a:prstGeom>
          </p:spPr>
          <p:txBody>
            <a:bodyPr vert="horz" wrap="square" tIns="216000" bIns="0" rtlCol="0">
              <a:spAutoFit/>
            </a:bodyPr>
            <a:lstStyle/>
            <a:p>
              <a:pPr algn="ctr"/>
              <a:r>
                <a:rPr lang="tr-TR" dirty="0" smtClean="0">
                  <a:latin typeface="Trebuchet MS" pitchFamily="34" charset="0"/>
                  <a:sym typeface="Symbol"/>
                </a:rPr>
                <a:t>Yaşlandırma tavı: çökeltileri oluşturmak için</a:t>
              </a:r>
            </a:p>
          </p:txBody>
        </p:sp>
        <p:cxnSp>
          <p:nvCxnSpPr>
            <p:cNvPr id="15" name="14 Düz Ok Bağlayıcısı"/>
            <p:cNvCxnSpPr/>
            <p:nvPr/>
          </p:nvCxnSpPr>
          <p:spPr>
            <a:xfrm flipH="1">
              <a:off x="3923928" y="1988840"/>
              <a:ext cx="518124" cy="2736304"/>
            </a:xfrm>
            <a:prstGeom prst="straightConnector1">
              <a:avLst/>
            </a:prstGeom>
            <a:ln w="254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9" name="18 Düz Ok Bağlayıcısı"/>
            <p:cNvCxnSpPr/>
            <p:nvPr/>
          </p:nvCxnSpPr>
          <p:spPr>
            <a:xfrm rot="-120000" flipH="1">
              <a:off x="3953732" y="1916832"/>
              <a:ext cx="504056" cy="504056"/>
            </a:xfrm>
            <a:prstGeom prst="straightConnector1">
              <a:avLst/>
            </a:prstGeom>
            <a:ln w="254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grpSp>
      <p:sp>
        <p:nvSpPr>
          <p:cNvPr id="21" name="Başlık 3"/>
          <p:cNvSpPr>
            <a:spLocks noGrp="1"/>
          </p:cNvSpPr>
          <p:nvPr>
            <p:ph type="title"/>
          </p:nvPr>
        </p:nvSpPr>
        <p:spPr>
          <a:xfrm>
            <a:off x="288032" y="746448"/>
            <a:ext cx="8820472" cy="594320"/>
          </a:xfrm>
        </p:spPr>
        <p:txBody>
          <a:bodyPr>
            <a:normAutofit fontScale="90000"/>
          </a:bodyPr>
          <a:lstStyle/>
          <a:p>
            <a:r>
              <a:rPr lang="tr-TR" dirty="0" smtClean="0">
                <a:solidFill>
                  <a:schemeClr val="accent2">
                    <a:lumMod val="50000"/>
                  </a:schemeClr>
                </a:solidFill>
                <a:latin typeface="Trebuchet MS" pitchFamily="34" charset="0"/>
              </a:rPr>
              <a:t>Al-Mg-Si sisteminde çökelme</a:t>
            </a:r>
            <a:endParaRPr lang="tr-TR" dirty="0">
              <a:solidFill>
                <a:schemeClr val="accent2">
                  <a:lumMod val="50000"/>
                </a:schemeClr>
              </a:solidFill>
              <a:latin typeface="Trebuchet MS" pitchFamily="34" charset="0"/>
            </a:endParaRPr>
          </a:p>
        </p:txBody>
      </p:sp>
      <p:sp useBgFill="1">
        <p:nvSpPr>
          <p:cNvPr id="3" name="Metin kutusu 2"/>
          <p:cNvSpPr txBox="1"/>
          <p:nvPr/>
        </p:nvSpPr>
        <p:spPr>
          <a:xfrm>
            <a:off x="323528" y="4725144"/>
            <a:ext cx="324036" cy="461665"/>
          </a:xfrm>
          <a:prstGeom prst="rect">
            <a:avLst/>
          </a:prstGeom>
        </p:spPr>
        <p:txBody>
          <a:bodyPr wrap="square" rtlCol="0">
            <a:spAutoFit/>
          </a:bodyPr>
          <a:lstStyle/>
          <a:p>
            <a:r>
              <a:rPr lang="tr-TR" sz="2400" b="1" dirty="0" smtClean="0">
                <a:sym typeface="Symbol"/>
              </a:rPr>
              <a:t></a:t>
            </a:r>
            <a:endParaRPr lang="tr-TR" sz="2400" b="1" dirty="0"/>
          </a:p>
        </p:txBody>
      </p:sp>
    </p:spTree>
    <p:extLst>
      <p:ext uri="{BB962C8B-B14F-4D97-AF65-F5344CB8AC3E}">
        <p14:creationId xmlns:p14="http://schemas.microsoft.com/office/powerpoint/2010/main" val="1978491572"/>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9 Grup"/>
          <p:cNvGrpSpPr/>
          <p:nvPr/>
        </p:nvGrpSpPr>
        <p:grpSpPr>
          <a:xfrm>
            <a:off x="395536" y="1772816"/>
            <a:ext cx="8640960" cy="4536504"/>
            <a:chOff x="251520" y="1268760"/>
            <a:chExt cx="8640960" cy="4536504"/>
          </a:xfrm>
        </p:grpSpPr>
        <p:pic>
          <p:nvPicPr>
            <p:cNvPr id="1027" name="Picture 3"/>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bright="-1000"/>
                      </a14:imgEffect>
                    </a14:imgLayer>
                  </a14:imgProps>
                </a:ext>
                <a:ext uri="{28A0092B-C50C-407E-A947-70E740481C1C}">
                  <a14:useLocalDpi xmlns:a14="http://schemas.microsoft.com/office/drawing/2010/main" val="0"/>
                </a:ext>
              </a:extLst>
            </a:blip>
            <a:srcRect l="40493" t="58114" r="29792" b="11135"/>
            <a:stretch/>
          </p:blipFill>
          <p:spPr bwMode="auto">
            <a:xfrm>
              <a:off x="1942655" y="1268760"/>
              <a:ext cx="6948857" cy="40448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bright="-1000"/>
                      </a14:imgEffect>
                    </a14:imgLayer>
                  </a14:imgProps>
                </a:ext>
                <a:ext uri="{28A0092B-C50C-407E-A947-70E740481C1C}">
                  <a14:useLocalDpi xmlns:a14="http://schemas.microsoft.com/office/drawing/2010/main" val="0"/>
                </a:ext>
              </a:extLst>
            </a:blip>
            <a:srcRect l="32953" t="77826" r="59964" b="14289"/>
            <a:stretch/>
          </p:blipFill>
          <p:spPr bwMode="auto">
            <a:xfrm>
              <a:off x="251520" y="3861604"/>
              <a:ext cx="1656184" cy="10371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5 Metin kutusu"/>
            <p:cNvSpPr txBox="1"/>
            <p:nvPr/>
          </p:nvSpPr>
          <p:spPr>
            <a:xfrm>
              <a:off x="683568" y="5097378"/>
              <a:ext cx="3744416" cy="707886"/>
            </a:xfrm>
            <a:prstGeom prst="rect">
              <a:avLst/>
            </a:prstGeom>
            <a:noFill/>
          </p:spPr>
          <p:txBody>
            <a:bodyPr wrap="square" rtlCol="0">
              <a:spAutoFit/>
            </a:bodyPr>
            <a:lstStyle/>
            <a:p>
              <a:r>
                <a:rPr lang="tr-TR" sz="2000" dirty="0" smtClean="0">
                  <a:latin typeface="Trebuchet MS" pitchFamily="34" charset="0"/>
                </a:rPr>
                <a:t>Denge yapısı: </a:t>
              </a:r>
              <a:r>
                <a:rPr lang="tr-TR" sz="2000" dirty="0" smtClean="0">
                  <a:latin typeface="Trebuchet MS" pitchFamily="34" charset="0"/>
                  <a:sym typeface="Symbol"/>
                </a:rPr>
                <a:t> tane sınırlarında iri  çökeltileri</a:t>
              </a:r>
              <a:endParaRPr lang="tr-TR" sz="2000" dirty="0">
                <a:latin typeface="Trebuchet MS" pitchFamily="34" charset="0"/>
              </a:endParaRPr>
            </a:p>
          </p:txBody>
        </p:sp>
        <p:sp>
          <p:nvSpPr>
            <p:cNvPr id="8" name="7 Metin kutusu"/>
            <p:cNvSpPr txBox="1"/>
            <p:nvPr/>
          </p:nvSpPr>
          <p:spPr>
            <a:xfrm>
              <a:off x="1641738" y="2420888"/>
              <a:ext cx="553998" cy="1368152"/>
            </a:xfrm>
            <a:prstGeom prst="rect">
              <a:avLst/>
            </a:prstGeom>
            <a:noFill/>
          </p:spPr>
          <p:txBody>
            <a:bodyPr vert="vert270" wrap="square" rtlCol="0">
              <a:spAutoFit/>
            </a:bodyPr>
            <a:lstStyle/>
            <a:p>
              <a:r>
                <a:rPr lang="tr-TR" sz="2400" dirty="0" smtClean="0">
                  <a:latin typeface="Trebuchet MS" pitchFamily="34" charset="0"/>
                </a:rPr>
                <a:t>sıcaklık</a:t>
              </a:r>
              <a:endParaRPr lang="tr-TR" sz="2400" dirty="0">
                <a:latin typeface="Trebuchet MS" pitchFamily="34" charset="0"/>
              </a:endParaRPr>
            </a:p>
          </p:txBody>
        </p:sp>
        <p:sp useBgFill="1">
          <p:nvSpPr>
            <p:cNvPr id="9" name="8 Metin kutusu"/>
            <p:cNvSpPr txBox="1"/>
            <p:nvPr/>
          </p:nvSpPr>
          <p:spPr>
            <a:xfrm>
              <a:off x="3635896" y="5085184"/>
              <a:ext cx="1008112" cy="461665"/>
            </a:xfrm>
            <a:prstGeom prst="rect">
              <a:avLst/>
            </a:prstGeom>
          </p:spPr>
          <p:txBody>
            <a:bodyPr vert="horz" wrap="square" rtlCol="0">
              <a:spAutoFit/>
            </a:bodyPr>
            <a:lstStyle/>
            <a:p>
              <a:r>
                <a:rPr lang="tr-TR" sz="2400" dirty="0" smtClean="0">
                  <a:latin typeface="Trebuchet MS" pitchFamily="34" charset="0"/>
                </a:rPr>
                <a:t>süre</a:t>
              </a:r>
              <a:endParaRPr lang="tr-TR" sz="2400" dirty="0">
                <a:latin typeface="Trebuchet MS" pitchFamily="34" charset="0"/>
              </a:endParaRPr>
            </a:p>
          </p:txBody>
        </p:sp>
        <p:sp useBgFill="1">
          <p:nvSpPr>
            <p:cNvPr id="10" name="9 Metin kutusu"/>
            <p:cNvSpPr txBox="1"/>
            <p:nvPr/>
          </p:nvSpPr>
          <p:spPr>
            <a:xfrm>
              <a:off x="2652584" y="1698934"/>
              <a:ext cx="1340016" cy="707886"/>
            </a:xfrm>
            <a:prstGeom prst="rect">
              <a:avLst/>
            </a:prstGeom>
          </p:spPr>
          <p:txBody>
            <a:bodyPr vert="horz" wrap="square" rtlCol="0">
              <a:spAutoFit/>
            </a:bodyPr>
            <a:lstStyle/>
            <a:p>
              <a:r>
                <a:rPr lang="tr-TR" sz="2000" dirty="0" smtClean="0">
                  <a:latin typeface="Trebuchet MS" pitchFamily="34" charset="0"/>
                </a:rPr>
                <a:t>Çözeltiye alma tavı</a:t>
              </a:r>
              <a:endParaRPr lang="tr-TR" sz="2000" dirty="0">
                <a:latin typeface="Trebuchet MS" pitchFamily="34" charset="0"/>
              </a:endParaRPr>
            </a:p>
          </p:txBody>
        </p:sp>
        <p:sp useBgFill="1">
          <p:nvSpPr>
            <p:cNvPr id="11" name="10 Metin kutusu"/>
            <p:cNvSpPr txBox="1"/>
            <p:nvPr/>
          </p:nvSpPr>
          <p:spPr>
            <a:xfrm>
              <a:off x="5796136" y="1412776"/>
              <a:ext cx="2736304" cy="1015663"/>
            </a:xfrm>
            <a:prstGeom prst="rect">
              <a:avLst/>
            </a:prstGeom>
          </p:spPr>
          <p:txBody>
            <a:bodyPr vert="horz" wrap="square" rtlCol="0">
              <a:spAutoFit/>
            </a:bodyPr>
            <a:lstStyle/>
            <a:p>
              <a:r>
                <a:rPr lang="tr-TR" sz="2000" dirty="0" smtClean="0">
                  <a:latin typeface="Trebuchet MS" pitchFamily="34" charset="0"/>
                </a:rPr>
                <a:t>%100 </a:t>
              </a:r>
              <a:r>
                <a:rPr lang="tr-TR" sz="2000" dirty="0" smtClean="0">
                  <a:latin typeface="Trebuchet MS" pitchFamily="34" charset="0"/>
                  <a:sym typeface="Symbol"/>
                </a:rPr>
                <a:t> katı eriyiği</a:t>
              </a:r>
            </a:p>
            <a:p>
              <a:r>
                <a:rPr lang="tr-TR" sz="2000" dirty="0" smtClean="0">
                  <a:latin typeface="Trebuchet MS" pitchFamily="34" charset="0"/>
                  <a:sym typeface="Symbol"/>
                </a:rPr>
                <a:t>Hızlı soğutma ile oda sıcaklığında korunmuş</a:t>
              </a:r>
              <a:endParaRPr lang="tr-TR" sz="2000" dirty="0">
                <a:latin typeface="Trebuchet MS" pitchFamily="34" charset="0"/>
              </a:endParaRPr>
            </a:p>
          </p:txBody>
        </p:sp>
        <p:sp useBgFill="1">
          <p:nvSpPr>
            <p:cNvPr id="12" name="11 Metin kutusu"/>
            <p:cNvSpPr txBox="1"/>
            <p:nvPr/>
          </p:nvSpPr>
          <p:spPr>
            <a:xfrm>
              <a:off x="5796136" y="2681413"/>
              <a:ext cx="3096344" cy="833663"/>
            </a:xfrm>
            <a:prstGeom prst="rect">
              <a:avLst/>
            </a:prstGeom>
          </p:spPr>
          <p:txBody>
            <a:bodyPr vert="horz" wrap="square" tIns="216000" bIns="0" rtlCol="0">
              <a:spAutoFit/>
            </a:bodyPr>
            <a:lstStyle/>
            <a:p>
              <a:pPr algn="ctr"/>
              <a:r>
                <a:rPr lang="tr-TR" sz="2000" dirty="0" smtClean="0">
                  <a:latin typeface="Trebuchet MS" pitchFamily="34" charset="0"/>
                  <a:sym typeface="Symbol"/>
                </a:rPr>
                <a:t>Tane içlerinde </a:t>
              </a:r>
            </a:p>
            <a:p>
              <a:pPr algn="ctr"/>
              <a:r>
                <a:rPr lang="tr-TR" sz="2000" dirty="0" smtClean="0">
                  <a:latin typeface="Trebuchet MS" pitchFamily="34" charset="0"/>
                  <a:sym typeface="Symbol"/>
                </a:rPr>
                <a:t>küçük çökeltiler</a:t>
              </a:r>
            </a:p>
          </p:txBody>
        </p:sp>
        <p:sp useBgFill="1">
          <p:nvSpPr>
            <p:cNvPr id="13" name="12 Metin kutusu"/>
            <p:cNvSpPr txBox="1"/>
            <p:nvPr/>
          </p:nvSpPr>
          <p:spPr>
            <a:xfrm>
              <a:off x="3953732" y="2899686"/>
              <a:ext cx="1944216" cy="1049106"/>
            </a:xfrm>
            <a:prstGeom prst="rect">
              <a:avLst/>
            </a:prstGeom>
          </p:spPr>
          <p:txBody>
            <a:bodyPr vert="horz" wrap="square" tIns="216000" bIns="0" rtlCol="0">
              <a:spAutoFit/>
            </a:bodyPr>
            <a:lstStyle/>
            <a:p>
              <a:pPr algn="ctr"/>
              <a:r>
                <a:rPr lang="tr-TR" dirty="0" smtClean="0">
                  <a:latin typeface="Trebuchet MS" pitchFamily="34" charset="0"/>
                  <a:sym typeface="Symbol"/>
                </a:rPr>
                <a:t>Yaşlandırma tavı: çökeltileri oluşturmak için</a:t>
              </a:r>
            </a:p>
          </p:txBody>
        </p:sp>
        <p:cxnSp>
          <p:nvCxnSpPr>
            <p:cNvPr id="15" name="14 Düz Ok Bağlayıcısı"/>
            <p:cNvCxnSpPr/>
            <p:nvPr/>
          </p:nvCxnSpPr>
          <p:spPr>
            <a:xfrm flipH="1">
              <a:off x="3923928" y="1988840"/>
              <a:ext cx="518124" cy="2736304"/>
            </a:xfrm>
            <a:prstGeom prst="straightConnector1">
              <a:avLst/>
            </a:prstGeom>
            <a:ln w="254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9" name="18 Düz Ok Bağlayıcısı"/>
            <p:cNvCxnSpPr/>
            <p:nvPr/>
          </p:nvCxnSpPr>
          <p:spPr>
            <a:xfrm rot="-120000" flipH="1">
              <a:off x="3953732" y="1916832"/>
              <a:ext cx="504056" cy="504056"/>
            </a:xfrm>
            <a:prstGeom prst="straightConnector1">
              <a:avLst/>
            </a:prstGeom>
            <a:ln w="254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grpSp>
      <p:sp>
        <p:nvSpPr>
          <p:cNvPr id="21" name="Başlık 3"/>
          <p:cNvSpPr>
            <a:spLocks noGrp="1"/>
          </p:cNvSpPr>
          <p:nvPr>
            <p:ph type="title"/>
          </p:nvPr>
        </p:nvSpPr>
        <p:spPr>
          <a:xfrm>
            <a:off x="288032" y="746448"/>
            <a:ext cx="8820472" cy="594320"/>
          </a:xfrm>
        </p:spPr>
        <p:txBody>
          <a:bodyPr>
            <a:normAutofit fontScale="90000"/>
          </a:bodyPr>
          <a:lstStyle/>
          <a:p>
            <a:r>
              <a:rPr lang="tr-TR" dirty="0" smtClean="0">
                <a:solidFill>
                  <a:schemeClr val="accent2">
                    <a:lumMod val="50000"/>
                  </a:schemeClr>
                </a:solidFill>
                <a:latin typeface="Trebuchet MS" pitchFamily="34" charset="0"/>
              </a:rPr>
              <a:t>Al-</a:t>
            </a:r>
            <a:r>
              <a:rPr lang="tr-TR" dirty="0" err="1" smtClean="0">
                <a:solidFill>
                  <a:schemeClr val="accent2">
                    <a:lumMod val="50000"/>
                  </a:schemeClr>
                </a:solidFill>
                <a:latin typeface="Trebuchet MS" pitchFamily="34" charset="0"/>
              </a:rPr>
              <a:t>Cu</a:t>
            </a:r>
            <a:r>
              <a:rPr lang="tr-TR" dirty="0" smtClean="0">
                <a:solidFill>
                  <a:schemeClr val="accent2">
                    <a:lumMod val="50000"/>
                  </a:schemeClr>
                </a:solidFill>
                <a:latin typeface="Trebuchet MS" pitchFamily="34" charset="0"/>
              </a:rPr>
              <a:t> sisteminde çökelme</a:t>
            </a:r>
            <a:endParaRPr lang="tr-TR" dirty="0">
              <a:solidFill>
                <a:schemeClr val="accent2">
                  <a:lumMod val="50000"/>
                </a:schemeClr>
              </a:solidFill>
              <a:latin typeface="Trebuchet MS" pitchFamily="34" charset="0"/>
            </a:endParaRPr>
          </a:p>
        </p:txBody>
      </p:sp>
    </p:spTree>
    <p:extLst>
      <p:ext uri="{BB962C8B-B14F-4D97-AF65-F5344CB8AC3E}">
        <p14:creationId xmlns:p14="http://schemas.microsoft.com/office/powerpoint/2010/main" val="929068784"/>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şlık 3"/>
          <p:cNvSpPr>
            <a:spLocks noGrp="1"/>
          </p:cNvSpPr>
          <p:nvPr>
            <p:ph type="title"/>
          </p:nvPr>
        </p:nvSpPr>
        <p:spPr>
          <a:xfrm>
            <a:off x="251520" y="692696"/>
            <a:ext cx="8820472" cy="594320"/>
          </a:xfrm>
        </p:spPr>
        <p:txBody>
          <a:bodyPr>
            <a:noAutofit/>
          </a:bodyPr>
          <a:lstStyle/>
          <a:p>
            <a:r>
              <a:rPr lang="tr-TR" sz="4400" dirty="0" smtClean="0">
                <a:solidFill>
                  <a:schemeClr val="accent2">
                    <a:lumMod val="50000"/>
                  </a:schemeClr>
                </a:solidFill>
                <a:latin typeface="Trebuchet MS" pitchFamily="34" charset="0"/>
              </a:rPr>
              <a:t>Al-Mg-Si/Al-Cu sisteminde çökelme</a:t>
            </a:r>
            <a:endParaRPr lang="tr-TR" sz="4400" dirty="0">
              <a:solidFill>
                <a:schemeClr val="accent2">
                  <a:lumMod val="50000"/>
                </a:schemeClr>
              </a:solidFill>
              <a:latin typeface="Trebuchet MS" pitchFamily="34" charset="0"/>
            </a:endParaRPr>
          </a:p>
        </p:txBody>
      </p:sp>
      <p:grpSp>
        <p:nvGrpSpPr>
          <p:cNvPr id="2" name="15 Grup"/>
          <p:cNvGrpSpPr/>
          <p:nvPr/>
        </p:nvGrpSpPr>
        <p:grpSpPr>
          <a:xfrm>
            <a:off x="910625" y="1457323"/>
            <a:ext cx="7045751" cy="5212037"/>
            <a:chOff x="910625" y="1457323"/>
            <a:chExt cx="7045751" cy="5212037"/>
          </a:xfrm>
        </p:grpSpPr>
        <p:pic>
          <p:nvPicPr>
            <p:cNvPr id="1027" name="Picture 3"/>
            <p:cNvPicPr>
              <a:picLocks noChangeAspect="1" noChangeArrowheads="1"/>
            </p:cNvPicPr>
            <p:nvPr/>
          </p:nvPicPr>
          <p:blipFill rotWithShape="1">
            <a:blip r:embed="rId2" cstate="print">
              <a:lum bright="-8000" contrast="16000"/>
              <a:extLst>
                <a:ext uri="{BEBA8EAE-BF5A-486C-A8C5-ECC9F3942E4B}">
                  <a14:imgProps xmlns:a14="http://schemas.microsoft.com/office/drawing/2010/main">
                    <a14:imgLayer r:embed="rId3">
                      <a14:imgEffect>
                        <a14:brightnessContrast bright="-1000"/>
                      </a14:imgEffect>
                    </a14:imgLayer>
                  </a14:imgProps>
                </a:ext>
                <a:ext uri="{28A0092B-C50C-407E-A947-70E740481C1C}">
                  <a14:useLocalDpi xmlns:a14="http://schemas.microsoft.com/office/drawing/2010/main" val="0"/>
                </a:ext>
              </a:extLst>
            </a:blip>
            <a:srcRect l="12796" t="25988" r="60890" b="39103"/>
            <a:stretch/>
          </p:blipFill>
          <p:spPr bwMode="auto">
            <a:xfrm>
              <a:off x="971600" y="1457323"/>
              <a:ext cx="6984776" cy="52120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useBgFill="1">
          <p:nvSpPr>
            <p:cNvPr id="9" name="8 Metin kutusu"/>
            <p:cNvSpPr txBox="1"/>
            <p:nvPr/>
          </p:nvSpPr>
          <p:spPr>
            <a:xfrm>
              <a:off x="1677612" y="3356992"/>
              <a:ext cx="1540304" cy="646331"/>
            </a:xfrm>
            <a:prstGeom prst="rect">
              <a:avLst/>
            </a:prstGeom>
          </p:spPr>
          <p:txBody>
            <a:bodyPr wrap="square" rtlCol="0">
              <a:spAutoFit/>
            </a:bodyPr>
            <a:lstStyle/>
            <a:p>
              <a:r>
                <a:rPr lang="tr-TR" dirty="0" smtClean="0">
                  <a:latin typeface="Trebuchet MS" pitchFamily="34" charset="0"/>
                </a:rPr>
                <a:t>Aşırı doymuş   katı eriyik</a:t>
              </a:r>
              <a:endParaRPr lang="tr-TR" dirty="0">
                <a:latin typeface="Trebuchet MS" pitchFamily="34" charset="0"/>
              </a:endParaRPr>
            </a:p>
          </p:txBody>
        </p:sp>
        <p:sp useBgFill="1">
          <p:nvSpPr>
            <p:cNvPr id="10" name="9 Metin kutusu"/>
            <p:cNvSpPr txBox="1"/>
            <p:nvPr/>
          </p:nvSpPr>
          <p:spPr>
            <a:xfrm>
              <a:off x="3275856" y="2708920"/>
              <a:ext cx="2736304" cy="553998"/>
            </a:xfrm>
            <a:prstGeom prst="rect">
              <a:avLst/>
            </a:prstGeom>
          </p:spPr>
          <p:txBody>
            <a:bodyPr wrap="square" lIns="0" tIns="0" rIns="0" bIns="0" rtlCol="0">
              <a:spAutoFit/>
            </a:bodyPr>
            <a:lstStyle/>
            <a:p>
              <a:pPr algn="ctr"/>
              <a:r>
                <a:rPr lang="tr-TR" dirty="0" smtClean="0">
                  <a:latin typeface="Trebuchet MS" pitchFamily="34" charset="0"/>
                </a:rPr>
                <a:t>Pik sertlik/optimum çökelti boyut ve dağılımı</a:t>
              </a:r>
              <a:endParaRPr lang="tr-TR" dirty="0">
                <a:latin typeface="Trebuchet MS" pitchFamily="34" charset="0"/>
              </a:endParaRPr>
            </a:p>
          </p:txBody>
        </p:sp>
        <p:sp useBgFill="1">
          <p:nvSpPr>
            <p:cNvPr id="11" name="10 Metin kutusu"/>
            <p:cNvSpPr txBox="1"/>
            <p:nvPr/>
          </p:nvSpPr>
          <p:spPr>
            <a:xfrm>
              <a:off x="5768000" y="4293096"/>
              <a:ext cx="2188376" cy="553998"/>
            </a:xfrm>
            <a:prstGeom prst="rect">
              <a:avLst/>
            </a:prstGeom>
          </p:spPr>
          <p:txBody>
            <a:bodyPr wrap="square" lIns="0" tIns="0" rIns="0" bIns="0" rtlCol="0">
              <a:spAutoFit/>
            </a:bodyPr>
            <a:lstStyle/>
            <a:p>
              <a:pPr algn="ctr"/>
              <a:r>
                <a:rPr lang="tr-TR" dirty="0" smtClean="0">
                  <a:latin typeface="Trebuchet MS" pitchFamily="34" charset="0"/>
                </a:rPr>
                <a:t>Aşırı yaşlanmış/</a:t>
              </a:r>
            </a:p>
            <a:p>
              <a:pPr algn="ctr"/>
              <a:r>
                <a:rPr lang="tr-TR" dirty="0" smtClean="0">
                  <a:latin typeface="Trebuchet MS" pitchFamily="34" charset="0"/>
                </a:rPr>
                <a:t>çökeltiler iri</a:t>
              </a:r>
              <a:endParaRPr lang="tr-TR" dirty="0">
                <a:latin typeface="Trebuchet MS" pitchFamily="34" charset="0"/>
              </a:endParaRPr>
            </a:p>
          </p:txBody>
        </p:sp>
        <p:sp useBgFill="1">
          <p:nvSpPr>
            <p:cNvPr id="12" name="11 Metin kutusu"/>
            <p:cNvSpPr txBox="1"/>
            <p:nvPr/>
          </p:nvSpPr>
          <p:spPr>
            <a:xfrm>
              <a:off x="2555776" y="4631330"/>
              <a:ext cx="3096344" cy="553998"/>
            </a:xfrm>
            <a:prstGeom prst="rect">
              <a:avLst/>
            </a:prstGeom>
          </p:spPr>
          <p:txBody>
            <a:bodyPr wrap="square" lIns="0" tIns="0" rIns="0" bIns="0" rtlCol="0">
              <a:spAutoFit/>
            </a:bodyPr>
            <a:lstStyle/>
            <a:p>
              <a:pPr algn="ctr"/>
              <a:r>
                <a:rPr lang="tr-TR" dirty="0" smtClean="0">
                  <a:latin typeface="Trebuchet MS" pitchFamily="34" charset="0"/>
                </a:rPr>
                <a:t>eksik yaşlanmış/</a:t>
              </a:r>
            </a:p>
            <a:p>
              <a:pPr algn="ctr"/>
              <a:r>
                <a:rPr lang="tr-TR" dirty="0" smtClean="0">
                  <a:latin typeface="Trebuchet MS" pitchFamily="34" charset="0"/>
                </a:rPr>
                <a:t>Küçük, gelişmemiş çökeltiler</a:t>
              </a:r>
              <a:endParaRPr lang="tr-TR" dirty="0">
                <a:latin typeface="Trebuchet MS" pitchFamily="34" charset="0"/>
              </a:endParaRPr>
            </a:p>
          </p:txBody>
        </p:sp>
        <p:sp useBgFill="1">
          <p:nvSpPr>
            <p:cNvPr id="13" name="12 Metin kutusu"/>
            <p:cNvSpPr txBox="1"/>
            <p:nvPr/>
          </p:nvSpPr>
          <p:spPr>
            <a:xfrm>
              <a:off x="1951576" y="6176337"/>
              <a:ext cx="2880320" cy="307777"/>
            </a:xfrm>
            <a:prstGeom prst="rect">
              <a:avLst/>
            </a:prstGeom>
          </p:spPr>
          <p:txBody>
            <a:bodyPr wrap="square" lIns="0" tIns="0" rIns="0" bIns="0" rtlCol="0">
              <a:spAutoFit/>
            </a:bodyPr>
            <a:lstStyle/>
            <a:p>
              <a:pPr algn="r"/>
              <a:r>
                <a:rPr lang="tr-TR" sz="2000" dirty="0" smtClean="0">
                  <a:latin typeface="Trebuchet MS" pitchFamily="34" charset="0"/>
                </a:rPr>
                <a:t>Yaşlandırma tav süresi</a:t>
              </a:r>
            </a:p>
          </p:txBody>
        </p:sp>
        <p:sp useBgFill="1">
          <p:nvSpPr>
            <p:cNvPr id="14" name="13 Metin kutusu"/>
            <p:cNvSpPr txBox="1"/>
            <p:nvPr/>
          </p:nvSpPr>
          <p:spPr>
            <a:xfrm>
              <a:off x="910625" y="2924944"/>
              <a:ext cx="307777" cy="2351163"/>
            </a:xfrm>
            <a:prstGeom prst="rect">
              <a:avLst/>
            </a:prstGeom>
          </p:spPr>
          <p:txBody>
            <a:bodyPr vert="vert270" wrap="square" lIns="0" tIns="0" rIns="0" bIns="0" rtlCol="0">
              <a:spAutoFit/>
            </a:bodyPr>
            <a:lstStyle/>
            <a:p>
              <a:pPr algn="ctr"/>
              <a:r>
                <a:rPr lang="tr-TR" sz="2000" dirty="0" smtClean="0">
                  <a:latin typeface="Trebuchet MS" pitchFamily="34" charset="0"/>
                </a:rPr>
                <a:t>Sertlik/mukavemet</a:t>
              </a:r>
            </a:p>
          </p:txBody>
        </p:sp>
      </p:grpSp>
    </p:spTree>
    <p:extLst>
      <p:ext uri="{BB962C8B-B14F-4D97-AF65-F5344CB8AC3E}">
        <p14:creationId xmlns:p14="http://schemas.microsoft.com/office/powerpoint/2010/main" val="92906878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etin kutusu"/>
          <p:cNvSpPr txBox="1"/>
          <p:nvPr/>
        </p:nvSpPr>
        <p:spPr>
          <a:xfrm>
            <a:off x="288032" y="1261204"/>
            <a:ext cx="8532440" cy="4832092"/>
          </a:xfrm>
          <a:prstGeom prst="rect">
            <a:avLst/>
          </a:prstGeom>
          <a:noFill/>
        </p:spPr>
        <p:txBody>
          <a:bodyPr wrap="square" rtlCol="0">
            <a:spAutoFit/>
          </a:bodyPr>
          <a:lstStyle/>
          <a:p>
            <a:pPr>
              <a:buClr>
                <a:schemeClr val="bg2">
                  <a:lumMod val="50000"/>
                </a:schemeClr>
              </a:buClr>
            </a:pPr>
            <a:r>
              <a:rPr lang="en-US" sz="2800" b="1" dirty="0" err="1" smtClean="0">
                <a:latin typeface="Trebuchet MS" pitchFamily="34" charset="0"/>
              </a:rPr>
              <a:t>Zir</a:t>
            </a:r>
            <a:r>
              <a:rPr lang="tr-TR" sz="2800" b="1" dirty="0" smtClean="0">
                <a:latin typeface="Trebuchet MS" pitchFamily="34" charset="0"/>
              </a:rPr>
              <a:t>k</a:t>
            </a:r>
            <a:r>
              <a:rPr lang="en-US" sz="2800" b="1" dirty="0" smtClean="0">
                <a:latin typeface="Trebuchet MS" pitchFamily="34" charset="0"/>
              </a:rPr>
              <a:t>on</a:t>
            </a:r>
            <a:r>
              <a:rPr lang="tr-TR" sz="2800" b="1" dirty="0" smtClean="0">
                <a:latin typeface="Trebuchet MS" pitchFamily="34" charset="0"/>
              </a:rPr>
              <a:t>y</a:t>
            </a:r>
            <a:r>
              <a:rPr lang="en-US" sz="2800" b="1" dirty="0" smtClean="0">
                <a:latin typeface="Trebuchet MS" pitchFamily="34" charset="0"/>
              </a:rPr>
              <a:t>um</a:t>
            </a:r>
            <a:r>
              <a:rPr lang="en-US" sz="2800" dirty="0" smtClean="0">
                <a:latin typeface="Trebuchet MS" pitchFamily="34" charset="0"/>
              </a:rPr>
              <a:t> </a:t>
            </a:r>
            <a:endParaRPr lang="tr-TR" sz="2800" dirty="0" smtClean="0">
              <a:latin typeface="Trebuchet MS" pitchFamily="34" charset="0"/>
            </a:endParaRPr>
          </a:p>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Özellikle 7XXX serisi alaşımlara </a:t>
            </a:r>
            <a:r>
              <a:rPr lang="en-US" sz="2800" dirty="0" smtClean="0">
                <a:latin typeface="Trebuchet MS" pitchFamily="34" charset="0"/>
              </a:rPr>
              <a:t>0.1-0.3 % </a:t>
            </a:r>
            <a:r>
              <a:rPr lang="tr-TR" sz="2800" dirty="0" smtClean="0">
                <a:latin typeface="Trebuchet MS" pitchFamily="34" charset="0"/>
              </a:rPr>
              <a:t>kadar </a:t>
            </a:r>
            <a:r>
              <a:rPr lang="tr-TR" sz="2800" dirty="0" err="1" smtClean="0">
                <a:latin typeface="Trebuchet MS" pitchFamily="34" charset="0"/>
              </a:rPr>
              <a:t>Zr</a:t>
            </a:r>
            <a:r>
              <a:rPr lang="tr-TR" sz="2800" dirty="0" smtClean="0">
                <a:latin typeface="Trebuchet MS" pitchFamily="34" charset="0"/>
              </a:rPr>
              <a:t> küçük çökeltiler oluşturduğundan toparlanma ve yeniden kristalleşme reaksiyonlarını kontrol amacı ile ilave edilir.</a:t>
            </a:r>
          </a:p>
          <a:p>
            <a:pPr marL="457200" indent="-457200">
              <a:buClr>
                <a:schemeClr val="bg2">
                  <a:lumMod val="50000"/>
                </a:schemeClr>
              </a:buClr>
              <a:buFont typeface="Trebuchet MS" panose="020B0603020202020204" pitchFamily="34" charset="0"/>
              <a:buChar char="●"/>
            </a:pPr>
            <a:endParaRPr lang="tr-TR" sz="2800" dirty="0" smtClean="0">
              <a:latin typeface="Trebuchet MS" pitchFamily="34" charset="0"/>
            </a:endParaRPr>
          </a:p>
          <a:p>
            <a:pPr>
              <a:buClr>
                <a:schemeClr val="bg2">
                  <a:lumMod val="50000"/>
                </a:schemeClr>
              </a:buClr>
            </a:pPr>
            <a:r>
              <a:rPr lang="tr-TR" sz="2800" b="1" dirty="0" smtClean="0">
                <a:latin typeface="Trebuchet MS" pitchFamily="34" charset="0"/>
              </a:rPr>
              <a:t>Kalay</a:t>
            </a:r>
          </a:p>
          <a:p>
            <a:pPr marL="457200" indent="-457200">
              <a:buClr>
                <a:schemeClr val="bg2">
                  <a:lumMod val="50000"/>
                </a:schemeClr>
              </a:buClr>
              <a:buFont typeface="Trebuchet MS" panose="020B0603020202020204" pitchFamily="34" charset="0"/>
              <a:buChar char="●"/>
            </a:pPr>
            <a:r>
              <a:rPr lang="en-US" sz="2800" dirty="0" smtClean="0">
                <a:latin typeface="Trebuchet MS" pitchFamily="34" charset="0"/>
              </a:rPr>
              <a:t>0.01% </a:t>
            </a:r>
            <a:r>
              <a:rPr lang="tr-TR" sz="2800" dirty="0" smtClean="0">
                <a:latin typeface="Trebuchet MS" pitchFamily="34" charset="0"/>
              </a:rPr>
              <a:t>kadar kalay tav sonrası alüminyum yüzeyinde kararmaya yol açar.</a:t>
            </a:r>
          </a:p>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Yüzeye </a:t>
            </a:r>
            <a:r>
              <a:rPr lang="tr-TR" sz="2800" dirty="0" err="1" smtClean="0">
                <a:latin typeface="Trebuchet MS" pitchFamily="34" charset="0"/>
              </a:rPr>
              <a:t>segrege</a:t>
            </a:r>
            <a:r>
              <a:rPr lang="tr-TR" sz="2800" dirty="0" smtClean="0">
                <a:latin typeface="Trebuchet MS" pitchFamily="34" charset="0"/>
              </a:rPr>
              <a:t> olduğundan korozyon hassasiyetini de olumsuz etkiler.</a:t>
            </a:r>
          </a:p>
        </p:txBody>
      </p:sp>
      <p:sp>
        <p:nvSpPr>
          <p:cNvPr id="6" name="Başlık 3"/>
          <p:cNvSpPr>
            <a:spLocks noGrp="1"/>
          </p:cNvSpPr>
          <p:nvPr>
            <p:ph type="title"/>
          </p:nvPr>
        </p:nvSpPr>
        <p:spPr>
          <a:xfrm>
            <a:off x="251520" y="602432"/>
            <a:ext cx="8568952" cy="594320"/>
          </a:xfrm>
        </p:spPr>
        <p:txBody>
          <a:bodyPr>
            <a:noAutofit/>
          </a:bodyPr>
          <a:lstStyle/>
          <a:p>
            <a:r>
              <a:rPr lang="tr-TR" sz="4400" dirty="0" smtClean="0">
                <a:latin typeface="Trebuchet MS" pitchFamily="34" charset="0"/>
              </a:rPr>
              <a:t>elementlerin etkisi</a:t>
            </a:r>
            <a:endParaRPr lang="tr-TR" sz="4400" dirty="0">
              <a:latin typeface="Trebuchet MS" pitchFamily="34" charset="0"/>
            </a:endParaRPr>
          </a:p>
        </p:txBody>
      </p:sp>
    </p:spTree>
    <p:extLst>
      <p:ext uri="{BB962C8B-B14F-4D97-AF65-F5344CB8AC3E}">
        <p14:creationId xmlns:p14="http://schemas.microsoft.com/office/powerpoint/2010/main" val="669331517"/>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288032" y="746448"/>
            <a:ext cx="8820472" cy="594320"/>
          </a:xfrm>
        </p:spPr>
        <p:txBody>
          <a:bodyPr>
            <a:normAutofit fontScale="90000"/>
          </a:bodyPr>
          <a:lstStyle/>
          <a:p>
            <a:r>
              <a:rPr lang="tr-TR" dirty="0" smtClean="0">
                <a:solidFill>
                  <a:schemeClr val="accent2">
                    <a:lumMod val="50000"/>
                  </a:schemeClr>
                </a:solidFill>
                <a:latin typeface="Trebuchet MS" pitchFamily="34" charset="0"/>
              </a:rPr>
              <a:t>Al-</a:t>
            </a:r>
            <a:r>
              <a:rPr lang="tr-TR" dirty="0" err="1" smtClean="0">
                <a:solidFill>
                  <a:schemeClr val="accent2">
                    <a:lumMod val="50000"/>
                  </a:schemeClr>
                </a:solidFill>
                <a:latin typeface="Trebuchet MS" pitchFamily="34" charset="0"/>
              </a:rPr>
              <a:t>Cu</a:t>
            </a:r>
            <a:r>
              <a:rPr lang="tr-TR" dirty="0" smtClean="0">
                <a:solidFill>
                  <a:schemeClr val="accent2">
                    <a:lumMod val="50000"/>
                  </a:schemeClr>
                </a:solidFill>
                <a:latin typeface="Trebuchet MS" pitchFamily="34" charset="0"/>
              </a:rPr>
              <a:t> sisteminde çökelme</a:t>
            </a:r>
            <a:endParaRPr lang="tr-TR" dirty="0">
              <a:solidFill>
                <a:schemeClr val="accent2">
                  <a:lumMod val="50000"/>
                </a:schemeClr>
              </a:solidFill>
              <a:latin typeface="Trebuchet MS" pitchFamily="34" charset="0"/>
            </a:endParaRPr>
          </a:p>
        </p:txBody>
      </p:sp>
      <p:grpSp>
        <p:nvGrpSpPr>
          <p:cNvPr id="2" name="12 Grup"/>
          <p:cNvGrpSpPr/>
          <p:nvPr/>
        </p:nvGrpSpPr>
        <p:grpSpPr>
          <a:xfrm>
            <a:off x="143000" y="3105094"/>
            <a:ext cx="8856000" cy="3542200"/>
            <a:chOff x="143000" y="3105094"/>
            <a:chExt cx="8856000" cy="3542200"/>
          </a:xfrm>
        </p:grpSpPr>
        <p:pic>
          <p:nvPicPr>
            <p:cNvPr id="2050" name="Picture 2"/>
            <p:cNvPicPr>
              <a:picLocks noChangeAspect="1" noChangeArrowheads="1"/>
            </p:cNvPicPr>
            <p:nvPr/>
          </p:nvPicPr>
          <p:blipFill rotWithShape="1">
            <a:blip r:embed="rId2" cstate="print">
              <a:lum bright="-7000" contrast="25000"/>
              <a:extLst>
                <a:ext uri="{28A0092B-C50C-407E-A947-70E740481C1C}">
                  <a14:useLocalDpi xmlns:a14="http://schemas.microsoft.com/office/drawing/2010/main" val="0"/>
                </a:ext>
              </a:extLst>
            </a:blip>
            <a:srcRect l="12849" t="49805" r="29439" b="14469"/>
            <a:stretch/>
          </p:blipFill>
          <p:spPr bwMode="auto">
            <a:xfrm>
              <a:off x="143000" y="3356992"/>
              <a:ext cx="8856000" cy="30837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useBgFill="1">
          <p:nvSpPr>
            <p:cNvPr id="5" name="4 Metin kutusu"/>
            <p:cNvSpPr txBox="1"/>
            <p:nvPr/>
          </p:nvSpPr>
          <p:spPr>
            <a:xfrm>
              <a:off x="523816" y="3177102"/>
              <a:ext cx="1008112" cy="553998"/>
            </a:xfrm>
            <a:prstGeom prst="rect">
              <a:avLst/>
            </a:prstGeom>
          </p:spPr>
          <p:txBody>
            <a:bodyPr wrap="square" lIns="0" tIns="0" rIns="0" bIns="0" rtlCol="0">
              <a:spAutoFit/>
            </a:bodyPr>
            <a:lstStyle/>
            <a:p>
              <a:r>
                <a:rPr lang="tr-TR" dirty="0" smtClean="0">
                  <a:latin typeface="Trebuchet MS" pitchFamily="34" charset="0"/>
                </a:rPr>
                <a:t>Al matris </a:t>
              </a:r>
            </a:p>
            <a:p>
              <a:r>
                <a:rPr lang="tr-TR" dirty="0" smtClean="0">
                  <a:latin typeface="Trebuchet MS" pitchFamily="34" charset="0"/>
                </a:rPr>
                <a:t>atomu</a:t>
              </a:r>
              <a:endParaRPr lang="tr-TR" dirty="0">
                <a:latin typeface="Trebuchet MS" pitchFamily="34" charset="0"/>
              </a:endParaRPr>
            </a:p>
          </p:txBody>
        </p:sp>
        <p:sp useBgFill="1">
          <p:nvSpPr>
            <p:cNvPr id="6" name="5 Metin kutusu"/>
            <p:cNvSpPr txBox="1"/>
            <p:nvPr/>
          </p:nvSpPr>
          <p:spPr>
            <a:xfrm>
              <a:off x="2195736" y="3155337"/>
              <a:ext cx="1008112" cy="553998"/>
            </a:xfrm>
            <a:prstGeom prst="rect">
              <a:avLst/>
            </a:prstGeom>
          </p:spPr>
          <p:txBody>
            <a:bodyPr wrap="square" lIns="0" tIns="0" rIns="0" bIns="0" rtlCol="0">
              <a:spAutoFit/>
            </a:bodyPr>
            <a:lstStyle/>
            <a:p>
              <a:r>
                <a:rPr lang="tr-TR" dirty="0" err="1" smtClean="0">
                  <a:latin typeface="Trebuchet MS" pitchFamily="34" charset="0"/>
                </a:rPr>
                <a:t>Cu</a:t>
              </a:r>
              <a:r>
                <a:rPr lang="tr-TR" dirty="0" smtClean="0">
                  <a:latin typeface="Trebuchet MS" pitchFamily="34" charset="0"/>
                </a:rPr>
                <a:t> </a:t>
              </a:r>
            </a:p>
            <a:p>
              <a:r>
                <a:rPr lang="tr-TR" dirty="0" smtClean="0">
                  <a:latin typeface="Trebuchet MS" pitchFamily="34" charset="0"/>
                </a:rPr>
                <a:t>atomu</a:t>
              </a:r>
            </a:p>
          </p:txBody>
        </p:sp>
        <p:sp useBgFill="1">
          <p:nvSpPr>
            <p:cNvPr id="7" name="6 Metin kutusu"/>
            <p:cNvSpPr txBox="1"/>
            <p:nvPr/>
          </p:nvSpPr>
          <p:spPr>
            <a:xfrm>
              <a:off x="3203848" y="3284984"/>
              <a:ext cx="1152128" cy="276999"/>
            </a:xfrm>
            <a:prstGeom prst="rect">
              <a:avLst/>
            </a:prstGeom>
          </p:spPr>
          <p:txBody>
            <a:bodyPr wrap="square" lIns="0" tIns="0" rIns="0" bIns="0" rtlCol="0">
              <a:spAutoFit/>
            </a:bodyPr>
            <a:lstStyle/>
            <a:p>
              <a:pPr algn="r"/>
              <a:r>
                <a:rPr lang="tr-TR" dirty="0" smtClean="0">
                  <a:latin typeface="Trebuchet MS" pitchFamily="34" charset="0"/>
                  <a:sym typeface="Symbol"/>
                </a:rPr>
                <a:t> çökeltisi</a:t>
              </a:r>
              <a:endParaRPr lang="tr-TR" dirty="0" smtClean="0">
                <a:latin typeface="Trebuchet MS" pitchFamily="34" charset="0"/>
              </a:endParaRPr>
            </a:p>
          </p:txBody>
        </p:sp>
        <p:sp useBgFill="1">
          <p:nvSpPr>
            <p:cNvPr id="8" name="7 Metin kutusu"/>
            <p:cNvSpPr txBox="1"/>
            <p:nvPr/>
          </p:nvSpPr>
          <p:spPr>
            <a:xfrm>
              <a:off x="5378156" y="3105094"/>
              <a:ext cx="1080120" cy="553998"/>
            </a:xfrm>
            <a:prstGeom prst="rect">
              <a:avLst/>
            </a:prstGeom>
          </p:spPr>
          <p:txBody>
            <a:bodyPr wrap="square" lIns="0" tIns="0" rIns="0" bIns="0" rtlCol="0">
              <a:spAutoFit/>
            </a:bodyPr>
            <a:lstStyle/>
            <a:p>
              <a:pPr algn="ctr"/>
              <a:r>
                <a:rPr lang="tr-TR" dirty="0" smtClean="0">
                  <a:latin typeface="Trebuchet MS" pitchFamily="34" charset="0"/>
                  <a:sym typeface="Symbol"/>
                </a:rPr>
                <a:t> Matris fazı</a:t>
              </a:r>
              <a:endParaRPr lang="tr-TR" dirty="0" smtClean="0">
                <a:latin typeface="Trebuchet MS" pitchFamily="34" charset="0"/>
              </a:endParaRPr>
            </a:p>
          </p:txBody>
        </p:sp>
        <p:sp useBgFill="1">
          <p:nvSpPr>
            <p:cNvPr id="9" name="8 Metin kutusu"/>
            <p:cNvSpPr txBox="1"/>
            <p:nvPr/>
          </p:nvSpPr>
          <p:spPr>
            <a:xfrm>
              <a:off x="7308304" y="3148966"/>
              <a:ext cx="1152128" cy="553998"/>
            </a:xfrm>
            <a:prstGeom prst="rect">
              <a:avLst/>
            </a:prstGeom>
          </p:spPr>
          <p:txBody>
            <a:bodyPr wrap="square" lIns="0" tIns="0" rIns="0" bIns="0" rtlCol="0">
              <a:spAutoFit/>
            </a:bodyPr>
            <a:lstStyle/>
            <a:p>
              <a:r>
                <a:rPr lang="tr-TR" dirty="0" smtClean="0">
                  <a:latin typeface="Trebuchet MS" pitchFamily="34" charset="0"/>
                  <a:sym typeface="Symbol"/>
                </a:rPr>
                <a:t> Fazı partikülü</a:t>
              </a:r>
              <a:endParaRPr lang="tr-TR" dirty="0" smtClean="0">
                <a:latin typeface="Trebuchet MS" pitchFamily="34" charset="0"/>
              </a:endParaRPr>
            </a:p>
          </p:txBody>
        </p:sp>
        <p:sp useBgFill="1">
          <p:nvSpPr>
            <p:cNvPr id="10" name="9 Metin kutusu"/>
            <p:cNvSpPr txBox="1"/>
            <p:nvPr/>
          </p:nvSpPr>
          <p:spPr>
            <a:xfrm>
              <a:off x="3288256" y="6109032"/>
              <a:ext cx="2448272" cy="276999"/>
            </a:xfrm>
            <a:prstGeom prst="rect">
              <a:avLst/>
            </a:prstGeom>
          </p:spPr>
          <p:txBody>
            <a:bodyPr wrap="square" lIns="0" tIns="0" rIns="0" bIns="0" rtlCol="0">
              <a:spAutoFit/>
            </a:bodyPr>
            <a:lstStyle/>
            <a:p>
              <a:pPr algn="ctr"/>
              <a:r>
                <a:rPr lang="tr-TR" dirty="0" smtClean="0">
                  <a:latin typeface="Trebuchet MS" pitchFamily="34" charset="0"/>
                  <a:sym typeface="Symbol"/>
                </a:rPr>
                <a:t>Geçiş/ çökeltisi</a:t>
              </a:r>
              <a:endParaRPr lang="tr-TR" dirty="0" smtClean="0">
                <a:latin typeface="Trebuchet MS" pitchFamily="34" charset="0"/>
              </a:endParaRPr>
            </a:p>
          </p:txBody>
        </p:sp>
        <p:sp useBgFill="1">
          <p:nvSpPr>
            <p:cNvPr id="11" name="10 Metin kutusu"/>
            <p:cNvSpPr txBox="1"/>
            <p:nvPr/>
          </p:nvSpPr>
          <p:spPr>
            <a:xfrm>
              <a:off x="539552" y="6079228"/>
              <a:ext cx="2736304" cy="276999"/>
            </a:xfrm>
            <a:prstGeom prst="rect">
              <a:avLst/>
            </a:prstGeom>
          </p:spPr>
          <p:txBody>
            <a:bodyPr wrap="square" lIns="0" tIns="0" rIns="0" bIns="0" rtlCol="0">
              <a:spAutoFit/>
            </a:bodyPr>
            <a:lstStyle/>
            <a:p>
              <a:pPr algn="ctr"/>
              <a:r>
                <a:rPr lang="tr-TR" dirty="0" smtClean="0">
                  <a:latin typeface="Trebuchet MS" pitchFamily="34" charset="0"/>
                  <a:sym typeface="Symbol"/>
                </a:rPr>
                <a:t>Aşırı doymuş  katı eriyiği</a:t>
              </a:r>
              <a:endParaRPr lang="tr-TR" dirty="0" smtClean="0">
                <a:latin typeface="Trebuchet MS" pitchFamily="34" charset="0"/>
              </a:endParaRPr>
            </a:p>
          </p:txBody>
        </p:sp>
        <p:sp useBgFill="1">
          <p:nvSpPr>
            <p:cNvPr id="12" name="11 Metin kutusu"/>
            <p:cNvSpPr txBox="1"/>
            <p:nvPr/>
          </p:nvSpPr>
          <p:spPr>
            <a:xfrm>
              <a:off x="5796136" y="6093296"/>
              <a:ext cx="2736304" cy="553998"/>
            </a:xfrm>
            <a:prstGeom prst="rect">
              <a:avLst/>
            </a:prstGeom>
          </p:spPr>
          <p:txBody>
            <a:bodyPr wrap="square" lIns="0" tIns="0" rIns="0" bIns="0" rtlCol="0">
              <a:spAutoFit/>
            </a:bodyPr>
            <a:lstStyle/>
            <a:p>
              <a:pPr algn="ctr"/>
              <a:r>
                <a:rPr lang="tr-TR" dirty="0" smtClean="0">
                  <a:latin typeface="Trebuchet MS" pitchFamily="34" charset="0"/>
                  <a:sym typeface="Symbol"/>
                </a:rPr>
                <a:t> Matris içinde denge  partikülü</a:t>
              </a:r>
              <a:endParaRPr lang="tr-TR" dirty="0" smtClean="0">
                <a:latin typeface="Trebuchet MS" pitchFamily="34" charset="0"/>
              </a:endParaRPr>
            </a:p>
          </p:txBody>
        </p:sp>
      </p:grpSp>
      <p:sp>
        <p:nvSpPr>
          <p:cNvPr id="15" name="14 Metin kutusu"/>
          <p:cNvSpPr txBox="1"/>
          <p:nvPr/>
        </p:nvSpPr>
        <p:spPr>
          <a:xfrm>
            <a:off x="323528" y="1365736"/>
            <a:ext cx="8820472" cy="1631216"/>
          </a:xfrm>
          <a:prstGeom prst="rect">
            <a:avLst/>
          </a:prstGeom>
          <a:noFill/>
        </p:spPr>
        <p:txBody>
          <a:bodyPr wrap="square" rtlCol="0">
            <a:spAutoFit/>
          </a:bodyPr>
          <a:lstStyle/>
          <a:p>
            <a:r>
              <a:rPr lang="tr-TR" sz="2000" dirty="0" smtClean="0">
                <a:latin typeface="Trebuchet MS" pitchFamily="34" charset="0"/>
              </a:rPr>
              <a:t>Aşırı doymuş </a:t>
            </a:r>
            <a:r>
              <a:rPr lang="tr-TR" sz="2000" dirty="0" smtClean="0">
                <a:latin typeface="Trebuchet MS" pitchFamily="34" charset="0"/>
                <a:sym typeface="Symbol"/>
              </a:rPr>
              <a:t> katı eriyik matris fazı</a:t>
            </a:r>
          </a:p>
          <a:p>
            <a:r>
              <a:rPr lang="tr-TR" sz="2000" dirty="0" smtClean="0">
                <a:latin typeface="Trebuchet MS" pitchFamily="34" charset="0"/>
                <a:sym typeface="Symbol"/>
              </a:rPr>
              <a:t>GP1 </a:t>
            </a:r>
            <a:r>
              <a:rPr lang="tr-TR" sz="2000" dirty="0" err="1" smtClean="0">
                <a:latin typeface="Trebuchet MS" pitchFamily="34" charset="0"/>
                <a:sym typeface="Symbol"/>
              </a:rPr>
              <a:t>zonları</a:t>
            </a:r>
            <a:r>
              <a:rPr lang="tr-TR" sz="2000" dirty="0" smtClean="0">
                <a:latin typeface="Trebuchet MS" pitchFamily="34" charset="0"/>
                <a:sym typeface="Symbol"/>
              </a:rPr>
              <a:t>  </a:t>
            </a:r>
            <a:r>
              <a:rPr lang="tr-TR" sz="2000" dirty="0" err="1" smtClean="0">
                <a:latin typeface="Trebuchet MS" pitchFamily="34" charset="0"/>
                <a:sym typeface="Symbol"/>
              </a:rPr>
              <a:t>Cu’ca</a:t>
            </a:r>
            <a:r>
              <a:rPr lang="tr-TR" sz="2000" dirty="0" smtClean="0">
                <a:latin typeface="Trebuchet MS" pitchFamily="34" charset="0"/>
                <a:sym typeface="Symbol"/>
              </a:rPr>
              <a:t> zengin </a:t>
            </a:r>
            <a:r>
              <a:rPr lang="tr-TR" sz="2000" dirty="0" err="1" smtClean="0">
                <a:latin typeface="Trebuchet MS" pitchFamily="34" charset="0"/>
                <a:sym typeface="Symbol"/>
              </a:rPr>
              <a:t>zonlar</a:t>
            </a:r>
            <a:endParaRPr lang="tr-TR" sz="2000" dirty="0" smtClean="0">
              <a:latin typeface="Trebuchet MS" pitchFamily="34" charset="0"/>
              <a:sym typeface="Symbol"/>
            </a:endParaRPr>
          </a:p>
          <a:p>
            <a:r>
              <a:rPr lang="tr-TR" sz="2000" dirty="0" smtClean="0">
                <a:latin typeface="Trebuchet MS" pitchFamily="34" charset="0"/>
                <a:sym typeface="Symbol"/>
              </a:rPr>
              <a:t>GP2 ( çökeltileri) </a:t>
            </a:r>
            <a:r>
              <a:rPr lang="tr-TR" sz="2000" dirty="0" err="1" smtClean="0">
                <a:latin typeface="Trebuchet MS" pitchFamily="34" charset="0"/>
                <a:sym typeface="Symbol"/>
              </a:rPr>
              <a:t>zonları</a:t>
            </a:r>
            <a:r>
              <a:rPr lang="tr-TR" sz="2000" dirty="0" smtClean="0">
                <a:latin typeface="Trebuchet MS" pitchFamily="34" charset="0"/>
                <a:sym typeface="Symbol"/>
              </a:rPr>
              <a:t>: GP1 </a:t>
            </a:r>
            <a:r>
              <a:rPr lang="tr-TR" sz="2000" dirty="0" err="1" smtClean="0">
                <a:latin typeface="Trebuchet MS" pitchFamily="34" charset="0"/>
                <a:sym typeface="Symbol"/>
              </a:rPr>
              <a:t>zonlarından</a:t>
            </a:r>
            <a:r>
              <a:rPr lang="tr-TR" sz="2000" dirty="0" smtClean="0">
                <a:latin typeface="Trebuchet MS" pitchFamily="34" charset="0"/>
                <a:sym typeface="Symbol"/>
              </a:rPr>
              <a:t> daha büyük</a:t>
            </a:r>
          </a:p>
          <a:p>
            <a:r>
              <a:rPr lang="tr-TR" sz="2000" dirty="0" smtClean="0">
                <a:latin typeface="Trebuchet MS" pitchFamily="34" charset="0"/>
                <a:sym typeface="Symbol"/>
              </a:rPr>
              <a:t> fazı: </a:t>
            </a:r>
            <a:r>
              <a:rPr lang="tr-TR" sz="2000" dirty="0" err="1" smtClean="0">
                <a:latin typeface="Trebuchet MS" pitchFamily="34" charset="0"/>
                <a:sym typeface="Symbol"/>
              </a:rPr>
              <a:t>tetragonal</a:t>
            </a:r>
            <a:r>
              <a:rPr lang="tr-TR" sz="2000" dirty="0" smtClean="0">
                <a:latin typeface="Trebuchet MS" pitchFamily="34" charset="0"/>
                <a:sym typeface="Symbol"/>
              </a:rPr>
              <a:t> kafes yapılı </a:t>
            </a:r>
            <a:r>
              <a:rPr lang="tr-TR" sz="2000" dirty="0" err="1" smtClean="0">
                <a:latin typeface="Trebuchet MS" pitchFamily="34" charset="0"/>
                <a:sym typeface="Symbol"/>
              </a:rPr>
              <a:t>koheran</a:t>
            </a:r>
            <a:r>
              <a:rPr lang="tr-TR" sz="2000" dirty="0" smtClean="0">
                <a:latin typeface="Trebuchet MS" pitchFamily="34" charset="0"/>
                <a:sym typeface="Symbol"/>
              </a:rPr>
              <a:t> olmayan çökeltiler</a:t>
            </a:r>
          </a:p>
          <a:p>
            <a:r>
              <a:rPr lang="tr-TR" sz="2000" dirty="0" smtClean="0">
                <a:latin typeface="Trebuchet MS" pitchFamily="34" charset="0"/>
                <a:sym typeface="Symbol"/>
              </a:rPr>
              <a:t> (CuAl</a:t>
            </a:r>
            <a:r>
              <a:rPr lang="tr-TR" sz="2000" baseline="-25000" dirty="0" smtClean="0">
                <a:latin typeface="Trebuchet MS" pitchFamily="34" charset="0"/>
                <a:sym typeface="Symbol"/>
              </a:rPr>
              <a:t>2</a:t>
            </a:r>
            <a:r>
              <a:rPr lang="tr-TR" sz="2000" dirty="0" smtClean="0">
                <a:latin typeface="Trebuchet MS" pitchFamily="34" charset="0"/>
                <a:sym typeface="Symbol"/>
              </a:rPr>
              <a:t>) fazı: denge fazı; HMT kafes yapılı </a:t>
            </a:r>
            <a:r>
              <a:rPr lang="tr-TR" sz="2000" dirty="0" err="1" smtClean="0">
                <a:latin typeface="Trebuchet MS" pitchFamily="34" charset="0"/>
                <a:sym typeface="Symbol"/>
              </a:rPr>
              <a:t>koheran</a:t>
            </a:r>
            <a:r>
              <a:rPr lang="tr-TR" sz="2000" dirty="0" smtClean="0">
                <a:latin typeface="Trebuchet MS" pitchFamily="34" charset="0"/>
                <a:sym typeface="Symbol"/>
              </a:rPr>
              <a:t> olmayan çökeltiler</a:t>
            </a:r>
            <a:endParaRPr lang="tr-TR" sz="2000" dirty="0">
              <a:latin typeface="Trebuchet MS" pitchFamily="34" charset="0"/>
            </a:endParaRPr>
          </a:p>
        </p:txBody>
      </p:sp>
    </p:spTree>
    <p:extLst>
      <p:ext uri="{BB962C8B-B14F-4D97-AF65-F5344CB8AC3E}">
        <p14:creationId xmlns:p14="http://schemas.microsoft.com/office/powerpoint/2010/main" val="258590887"/>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5 Grup"/>
          <p:cNvGrpSpPr/>
          <p:nvPr/>
        </p:nvGrpSpPr>
        <p:grpSpPr>
          <a:xfrm>
            <a:off x="251520" y="2259449"/>
            <a:ext cx="6408712" cy="3761839"/>
            <a:chOff x="179512" y="1640994"/>
            <a:chExt cx="6408712" cy="3761839"/>
          </a:xfrm>
        </p:grpSpPr>
        <p:pic>
          <p:nvPicPr>
            <p:cNvPr id="3074" name="Picture 2"/>
            <p:cNvPicPr>
              <a:picLocks noChangeAspect="1" noChangeArrowheads="1"/>
            </p:cNvPicPr>
            <p:nvPr/>
          </p:nvPicPr>
          <p:blipFill rotWithShape="1">
            <a:blip r:embed="rId2" cstate="print">
              <a:lum bright="-8000" contrast="11000"/>
              <a:extLst>
                <a:ext uri="{28A0092B-C50C-407E-A947-70E740481C1C}">
                  <a14:useLocalDpi xmlns:a14="http://schemas.microsoft.com/office/drawing/2010/main" val="0"/>
                </a:ext>
              </a:extLst>
            </a:blip>
            <a:srcRect l="14875" t="29839" r="53933" b="32037"/>
            <a:stretch/>
          </p:blipFill>
          <p:spPr bwMode="auto">
            <a:xfrm>
              <a:off x="785380" y="1671004"/>
              <a:ext cx="4608512" cy="31683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6" name="5 Düz Bağlayıcı"/>
            <p:cNvCxnSpPr/>
            <p:nvPr/>
          </p:nvCxnSpPr>
          <p:spPr>
            <a:xfrm>
              <a:off x="755576" y="1700808"/>
              <a:ext cx="0" cy="316835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7 Düz Bağlayıcı"/>
            <p:cNvCxnSpPr/>
            <p:nvPr/>
          </p:nvCxnSpPr>
          <p:spPr>
            <a:xfrm>
              <a:off x="755576" y="4869160"/>
              <a:ext cx="460851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8 Metin kutusu"/>
            <p:cNvSpPr txBox="1"/>
            <p:nvPr/>
          </p:nvSpPr>
          <p:spPr>
            <a:xfrm>
              <a:off x="1187624" y="4941168"/>
              <a:ext cx="3888432" cy="461665"/>
            </a:xfrm>
            <a:prstGeom prst="rect">
              <a:avLst/>
            </a:prstGeom>
            <a:noFill/>
          </p:spPr>
          <p:txBody>
            <a:bodyPr wrap="square" rtlCol="0">
              <a:spAutoFit/>
            </a:bodyPr>
            <a:lstStyle/>
            <a:p>
              <a:r>
                <a:rPr lang="tr-TR" sz="2400" dirty="0" err="1" smtClean="0">
                  <a:latin typeface="Trebuchet MS" pitchFamily="34" charset="0"/>
                </a:rPr>
                <a:t>Log</a:t>
              </a:r>
              <a:r>
                <a:rPr lang="tr-TR" sz="2400" dirty="0" smtClean="0">
                  <a:latin typeface="Trebuchet MS" pitchFamily="34" charset="0"/>
                </a:rPr>
                <a:t> (yaşlanma tavı süresi)</a:t>
              </a:r>
              <a:endParaRPr lang="tr-TR" sz="2400" dirty="0">
                <a:latin typeface="Trebuchet MS" pitchFamily="34" charset="0"/>
              </a:endParaRPr>
            </a:p>
          </p:txBody>
        </p:sp>
        <p:sp>
          <p:nvSpPr>
            <p:cNvPr id="10" name="9 Metin kutusu"/>
            <p:cNvSpPr txBox="1"/>
            <p:nvPr/>
          </p:nvSpPr>
          <p:spPr>
            <a:xfrm>
              <a:off x="179512" y="2391271"/>
              <a:ext cx="553998" cy="1469777"/>
            </a:xfrm>
            <a:prstGeom prst="rect">
              <a:avLst/>
            </a:prstGeom>
            <a:noFill/>
          </p:spPr>
          <p:txBody>
            <a:bodyPr vert="vert270" wrap="square" rtlCol="0">
              <a:spAutoFit/>
            </a:bodyPr>
            <a:lstStyle/>
            <a:p>
              <a:r>
                <a:rPr lang="tr-TR" sz="2400" dirty="0" smtClean="0">
                  <a:latin typeface="Trebuchet MS" pitchFamily="34" charset="0"/>
                </a:rPr>
                <a:t>sertlik</a:t>
              </a:r>
              <a:endParaRPr lang="tr-TR" sz="2400" dirty="0">
                <a:latin typeface="Trebuchet MS" pitchFamily="34" charset="0"/>
              </a:endParaRPr>
            </a:p>
          </p:txBody>
        </p:sp>
        <p:sp useBgFill="1">
          <p:nvSpPr>
            <p:cNvPr id="11" name="10 Metin kutusu"/>
            <p:cNvSpPr txBox="1"/>
            <p:nvPr/>
          </p:nvSpPr>
          <p:spPr>
            <a:xfrm>
              <a:off x="1268016" y="1640994"/>
              <a:ext cx="5320208" cy="707886"/>
            </a:xfrm>
            <a:prstGeom prst="rect">
              <a:avLst/>
            </a:prstGeom>
          </p:spPr>
          <p:txBody>
            <a:bodyPr wrap="square" rtlCol="0">
              <a:spAutoFit/>
            </a:bodyPr>
            <a:lstStyle/>
            <a:p>
              <a:r>
                <a:rPr lang="tr-TR" sz="2000" dirty="0" smtClean="0">
                  <a:latin typeface="Trebuchet MS" pitchFamily="34" charset="0"/>
                </a:rPr>
                <a:t>eksik               pik                   aşırı </a:t>
              </a:r>
            </a:p>
            <a:p>
              <a:r>
                <a:rPr lang="tr-TR" sz="2000" dirty="0" smtClean="0">
                  <a:latin typeface="Trebuchet MS" pitchFamily="34" charset="0"/>
                </a:rPr>
                <a:t>yaşlanma   mukavemet    yaşlanma</a:t>
              </a:r>
              <a:endParaRPr lang="tr-TR" sz="2000" dirty="0">
                <a:latin typeface="Trebuchet MS" pitchFamily="34" charset="0"/>
              </a:endParaRPr>
            </a:p>
          </p:txBody>
        </p:sp>
        <p:sp useBgFill="1">
          <p:nvSpPr>
            <p:cNvPr id="12" name="11 Metin kutusu"/>
            <p:cNvSpPr txBox="1"/>
            <p:nvPr/>
          </p:nvSpPr>
          <p:spPr>
            <a:xfrm>
              <a:off x="1605604" y="3587084"/>
              <a:ext cx="1008112" cy="707886"/>
            </a:xfrm>
            <a:prstGeom prst="rect">
              <a:avLst/>
            </a:prstGeom>
          </p:spPr>
          <p:txBody>
            <a:bodyPr wrap="square" rtlCol="0">
              <a:spAutoFit/>
            </a:bodyPr>
            <a:lstStyle/>
            <a:p>
              <a:r>
                <a:rPr lang="tr-TR" sz="2000" dirty="0" smtClean="0">
                  <a:latin typeface="Trebuchet MS" pitchFamily="34" charset="0"/>
                </a:rPr>
                <a:t>GP </a:t>
              </a:r>
              <a:r>
                <a:rPr lang="tr-TR" sz="2000" dirty="0" err="1" smtClean="0">
                  <a:latin typeface="Trebuchet MS" pitchFamily="34" charset="0"/>
                </a:rPr>
                <a:t>zonları</a:t>
              </a:r>
              <a:endParaRPr lang="tr-TR" sz="2000" dirty="0">
                <a:latin typeface="Trebuchet MS" pitchFamily="34" charset="0"/>
              </a:endParaRPr>
            </a:p>
          </p:txBody>
        </p:sp>
        <p:sp useBgFill="1">
          <p:nvSpPr>
            <p:cNvPr id="13" name="12 Metin kutusu"/>
            <p:cNvSpPr txBox="1"/>
            <p:nvPr/>
          </p:nvSpPr>
          <p:spPr>
            <a:xfrm>
              <a:off x="2267744" y="2521032"/>
              <a:ext cx="964240" cy="369332"/>
            </a:xfrm>
            <a:prstGeom prst="rect">
              <a:avLst/>
            </a:prstGeom>
          </p:spPr>
          <p:txBody>
            <a:bodyPr wrap="square" lIns="0" tIns="0" rIns="0" bIns="0" rtlCol="0">
              <a:spAutoFit/>
            </a:bodyPr>
            <a:lstStyle/>
            <a:p>
              <a:pPr algn="r"/>
              <a:r>
                <a:rPr lang="tr-TR" sz="2400" dirty="0" smtClean="0">
                  <a:latin typeface="Trebuchet MS" pitchFamily="34" charset="0"/>
                  <a:sym typeface="Symbol"/>
                </a:rPr>
                <a:t>/</a:t>
              </a:r>
              <a:endParaRPr lang="tr-TR" sz="2400" dirty="0">
                <a:latin typeface="Trebuchet MS" pitchFamily="34" charset="0"/>
              </a:endParaRPr>
            </a:p>
          </p:txBody>
        </p:sp>
        <p:sp useBgFill="1">
          <p:nvSpPr>
            <p:cNvPr id="14" name="13 Metin kutusu"/>
            <p:cNvSpPr txBox="1"/>
            <p:nvPr/>
          </p:nvSpPr>
          <p:spPr>
            <a:xfrm>
              <a:off x="3948048" y="2491228"/>
              <a:ext cx="708020" cy="442035"/>
            </a:xfrm>
            <a:prstGeom prst="rect">
              <a:avLst/>
            </a:prstGeom>
          </p:spPr>
          <p:txBody>
            <a:bodyPr wrap="square" lIns="0" tIns="0" rIns="0" bIns="72000" rtlCol="0">
              <a:spAutoFit/>
            </a:bodyPr>
            <a:lstStyle/>
            <a:p>
              <a:r>
                <a:rPr lang="tr-TR" sz="2400" dirty="0" smtClean="0">
                  <a:latin typeface="Trebuchet MS" pitchFamily="34" charset="0"/>
                  <a:sym typeface="Symbol"/>
                </a:rPr>
                <a:t>/</a:t>
              </a:r>
              <a:endParaRPr lang="tr-TR" sz="2400" dirty="0">
                <a:latin typeface="Trebuchet MS" pitchFamily="34" charset="0"/>
              </a:endParaRPr>
            </a:p>
          </p:txBody>
        </p:sp>
        <p:sp useBgFill="1">
          <p:nvSpPr>
            <p:cNvPr id="15" name="14 Metin kutusu"/>
            <p:cNvSpPr txBox="1"/>
            <p:nvPr/>
          </p:nvSpPr>
          <p:spPr>
            <a:xfrm>
              <a:off x="4480240" y="3203684"/>
              <a:ext cx="739832" cy="369332"/>
            </a:xfrm>
            <a:prstGeom prst="rect">
              <a:avLst/>
            </a:prstGeom>
          </p:spPr>
          <p:txBody>
            <a:bodyPr wrap="square" lIns="0" tIns="0" rIns="0" bIns="0" rtlCol="0">
              <a:spAutoFit/>
            </a:bodyPr>
            <a:lstStyle/>
            <a:p>
              <a:r>
                <a:rPr lang="tr-TR" sz="2400" dirty="0" smtClean="0">
                  <a:latin typeface="Trebuchet MS" pitchFamily="34" charset="0"/>
                  <a:sym typeface="Symbol"/>
                </a:rPr>
                <a:t>/</a:t>
              </a:r>
              <a:endParaRPr lang="tr-TR" sz="2400" dirty="0">
                <a:latin typeface="Trebuchet MS" pitchFamily="34" charset="0"/>
              </a:endParaRPr>
            </a:p>
          </p:txBody>
        </p:sp>
      </p:grpSp>
      <p:sp>
        <p:nvSpPr>
          <p:cNvPr id="17" name="16 Metin kutusu"/>
          <p:cNvSpPr txBox="1"/>
          <p:nvPr/>
        </p:nvSpPr>
        <p:spPr>
          <a:xfrm>
            <a:off x="5508104" y="3404607"/>
            <a:ext cx="3384376" cy="1938992"/>
          </a:xfrm>
          <a:prstGeom prst="rect">
            <a:avLst/>
          </a:prstGeom>
          <a:noFill/>
        </p:spPr>
        <p:txBody>
          <a:bodyPr wrap="square" rtlCol="0">
            <a:spAutoFit/>
          </a:bodyPr>
          <a:lstStyle/>
          <a:p>
            <a:pPr algn="r"/>
            <a:r>
              <a:rPr lang="tr-TR" sz="2400" dirty="0" smtClean="0">
                <a:latin typeface="Trebuchet MS" pitchFamily="34" charset="0"/>
              </a:rPr>
              <a:t>Alaşım çökeltiler matrisle </a:t>
            </a:r>
            <a:r>
              <a:rPr lang="tr-TR" sz="2400" dirty="0" err="1" smtClean="0">
                <a:latin typeface="Trebuchet MS" pitchFamily="34" charset="0"/>
              </a:rPr>
              <a:t>kristallografik</a:t>
            </a:r>
            <a:r>
              <a:rPr lang="tr-TR" sz="2400" dirty="0" smtClean="0">
                <a:latin typeface="Trebuchet MS" pitchFamily="34" charset="0"/>
              </a:rPr>
              <a:t> uyumlu iken maksimum sertliğe erişir.</a:t>
            </a:r>
            <a:endParaRPr lang="tr-TR" sz="2400" dirty="0">
              <a:latin typeface="Trebuchet MS" pitchFamily="34" charset="0"/>
            </a:endParaRPr>
          </a:p>
        </p:txBody>
      </p:sp>
      <p:sp>
        <p:nvSpPr>
          <p:cNvPr id="19" name="Başlık 3"/>
          <p:cNvSpPr>
            <a:spLocks noGrp="1"/>
          </p:cNvSpPr>
          <p:nvPr>
            <p:ph type="title"/>
          </p:nvPr>
        </p:nvSpPr>
        <p:spPr>
          <a:xfrm>
            <a:off x="446856" y="746448"/>
            <a:ext cx="8229600" cy="594320"/>
          </a:xfrm>
        </p:spPr>
        <p:txBody>
          <a:bodyPr>
            <a:normAutofit fontScale="90000"/>
          </a:bodyPr>
          <a:lstStyle/>
          <a:p>
            <a:r>
              <a:rPr lang="tr-TR" dirty="0" smtClean="0">
                <a:solidFill>
                  <a:schemeClr val="accent2">
                    <a:lumMod val="50000"/>
                  </a:schemeClr>
                </a:solidFill>
                <a:latin typeface="Trebuchet MS" pitchFamily="34" charset="0"/>
              </a:rPr>
              <a:t>Yaşlanma-çökelme sertleşmesi</a:t>
            </a:r>
            <a:endParaRPr lang="tr-TR" dirty="0">
              <a:solidFill>
                <a:schemeClr val="accent2">
                  <a:lumMod val="50000"/>
                </a:schemeClr>
              </a:solidFill>
              <a:latin typeface="Trebuchet MS" pitchFamily="34" charset="0"/>
            </a:endParaRPr>
          </a:p>
        </p:txBody>
      </p:sp>
    </p:spTree>
    <p:extLst>
      <p:ext uri="{BB962C8B-B14F-4D97-AF65-F5344CB8AC3E}">
        <p14:creationId xmlns:p14="http://schemas.microsoft.com/office/powerpoint/2010/main" val="2827118097"/>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395536" y="746448"/>
            <a:ext cx="8229600" cy="594320"/>
          </a:xfrm>
        </p:spPr>
        <p:txBody>
          <a:bodyPr>
            <a:normAutofit fontScale="90000"/>
          </a:bodyPr>
          <a:lstStyle/>
          <a:p>
            <a:r>
              <a:rPr lang="tr-TR" dirty="0" smtClean="0"/>
              <a:t>Çökelme sertleşmeli alaşımlar</a:t>
            </a:r>
            <a:endParaRPr lang="tr-TR" dirty="0"/>
          </a:p>
        </p:txBody>
      </p:sp>
      <p:pic>
        <p:nvPicPr>
          <p:cNvPr id="4098"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5625" t="46082" r="32229" b="10884"/>
          <a:stretch/>
        </p:blipFill>
        <p:spPr bwMode="auto">
          <a:xfrm>
            <a:off x="2339752" y="1484784"/>
            <a:ext cx="4608512" cy="50372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29052551"/>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etin kutusu"/>
          <p:cNvSpPr txBox="1"/>
          <p:nvPr/>
        </p:nvSpPr>
        <p:spPr>
          <a:xfrm>
            <a:off x="611560" y="476672"/>
            <a:ext cx="6840760" cy="769441"/>
          </a:xfrm>
          <a:prstGeom prst="rect">
            <a:avLst/>
          </a:prstGeom>
          <a:noFill/>
        </p:spPr>
        <p:txBody>
          <a:bodyPr wrap="square" rtlCol="0">
            <a:spAutoFit/>
          </a:bodyPr>
          <a:lstStyle/>
          <a:p>
            <a:r>
              <a:rPr lang="tr-TR" sz="4400" dirty="0" smtClean="0">
                <a:solidFill>
                  <a:schemeClr val="accent2">
                    <a:lumMod val="50000"/>
                  </a:schemeClr>
                </a:solidFill>
                <a:latin typeface="Trebuchet MS" pitchFamily="34" charset="0"/>
              </a:rPr>
              <a:t>Çökelme sertleşmesi Al-Cu</a:t>
            </a:r>
            <a:endParaRPr lang="tr-TR" sz="4400" dirty="0">
              <a:solidFill>
                <a:schemeClr val="accent2">
                  <a:lumMod val="50000"/>
                </a:schemeClr>
              </a:solidFill>
              <a:latin typeface="Trebuchet MS" pitchFamily="34" charset="0"/>
            </a:endParaRPr>
          </a:p>
        </p:txBody>
      </p:sp>
      <p:pic>
        <p:nvPicPr>
          <p:cNvPr id="390146" name="Picture 2"/>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bright="-1000"/>
                    </a14:imgEffect>
                  </a14:imgLayer>
                </a14:imgProps>
              </a:ext>
            </a:extLst>
          </a:blip>
          <a:srcRect l="35056" t="30141" r="17820" b="19041"/>
          <a:stretch/>
        </p:blipFill>
        <p:spPr bwMode="auto">
          <a:xfrm>
            <a:off x="199108" y="1246112"/>
            <a:ext cx="8826106" cy="5351239"/>
          </a:xfrm>
          <a:prstGeom prst="rect">
            <a:avLst/>
          </a:prstGeom>
          <a:noFill/>
          <a:ln w="9525">
            <a:noFill/>
            <a:miter lim="800000"/>
            <a:headEnd/>
            <a:tailEnd/>
          </a:ln>
        </p:spPr>
      </p:pic>
    </p:spTree>
    <p:extLst>
      <p:ext uri="{BB962C8B-B14F-4D97-AF65-F5344CB8AC3E}">
        <p14:creationId xmlns:p14="http://schemas.microsoft.com/office/powerpoint/2010/main" val="1975997569"/>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etin kutusu"/>
          <p:cNvSpPr txBox="1"/>
          <p:nvPr/>
        </p:nvSpPr>
        <p:spPr>
          <a:xfrm>
            <a:off x="395536" y="476672"/>
            <a:ext cx="8748464" cy="646331"/>
          </a:xfrm>
          <a:prstGeom prst="rect">
            <a:avLst/>
          </a:prstGeom>
          <a:noFill/>
        </p:spPr>
        <p:txBody>
          <a:bodyPr wrap="square" rtlCol="0">
            <a:spAutoFit/>
          </a:bodyPr>
          <a:lstStyle/>
          <a:p>
            <a:r>
              <a:rPr lang="tr-TR" sz="3600" dirty="0" smtClean="0">
                <a:solidFill>
                  <a:schemeClr val="accent2">
                    <a:lumMod val="50000"/>
                  </a:schemeClr>
                </a:solidFill>
                <a:latin typeface="Trebuchet MS" pitchFamily="34" charset="0"/>
              </a:rPr>
              <a:t>Çökelme / Al-</a:t>
            </a:r>
            <a:r>
              <a:rPr lang="tr-TR" sz="3600" dirty="0" err="1" smtClean="0">
                <a:solidFill>
                  <a:schemeClr val="accent2">
                    <a:lumMod val="50000"/>
                  </a:schemeClr>
                </a:solidFill>
                <a:latin typeface="Trebuchet MS" pitchFamily="34" charset="0"/>
              </a:rPr>
              <a:t>Cu</a:t>
            </a:r>
            <a:r>
              <a:rPr lang="tr-TR" sz="3600" dirty="0" smtClean="0">
                <a:solidFill>
                  <a:schemeClr val="accent2">
                    <a:lumMod val="50000"/>
                  </a:schemeClr>
                </a:solidFill>
                <a:latin typeface="Trebuchet MS" pitchFamily="34" charset="0"/>
              </a:rPr>
              <a:t> faz diyagramının Al ucu</a:t>
            </a:r>
            <a:endParaRPr lang="tr-TR" sz="3600" dirty="0">
              <a:solidFill>
                <a:schemeClr val="accent2">
                  <a:lumMod val="50000"/>
                </a:schemeClr>
              </a:solidFill>
              <a:latin typeface="Trebuchet MS" pitchFamily="34" charset="0"/>
            </a:endParaRPr>
          </a:p>
        </p:txBody>
      </p:sp>
      <p:pic>
        <p:nvPicPr>
          <p:cNvPr id="380930" name="Picture 2"/>
          <p:cNvPicPr>
            <a:picLocks noChangeAspect="1" noChangeArrowheads="1"/>
          </p:cNvPicPr>
          <p:nvPr/>
        </p:nvPicPr>
        <p:blipFill>
          <a:blip r:embed="rId2" cstate="print">
            <a:lum bright="-2000"/>
          </a:blip>
          <a:srcRect l="1754" t="3951" r="3509" b="13071"/>
          <a:stretch>
            <a:fillRect/>
          </a:stretch>
        </p:blipFill>
        <p:spPr bwMode="auto">
          <a:xfrm>
            <a:off x="374962" y="1340768"/>
            <a:ext cx="8517518" cy="4968552"/>
          </a:xfrm>
          <a:prstGeom prst="rect">
            <a:avLst/>
          </a:prstGeom>
          <a:noFill/>
          <a:ln w="9525">
            <a:noFill/>
            <a:miter lim="800000"/>
            <a:headEnd/>
            <a:tailEnd/>
          </a:ln>
        </p:spPr>
      </p:pic>
    </p:spTree>
    <p:extLst>
      <p:ext uri="{BB962C8B-B14F-4D97-AF65-F5344CB8AC3E}">
        <p14:creationId xmlns:p14="http://schemas.microsoft.com/office/powerpoint/2010/main" val="1975997569"/>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etin kutusu"/>
          <p:cNvSpPr txBox="1"/>
          <p:nvPr/>
        </p:nvSpPr>
        <p:spPr>
          <a:xfrm>
            <a:off x="611560" y="476672"/>
            <a:ext cx="6840760" cy="769441"/>
          </a:xfrm>
          <a:prstGeom prst="rect">
            <a:avLst/>
          </a:prstGeom>
          <a:noFill/>
        </p:spPr>
        <p:txBody>
          <a:bodyPr wrap="square" rtlCol="0">
            <a:spAutoFit/>
          </a:bodyPr>
          <a:lstStyle/>
          <a:p>
            <a:r>
              <a:rPr lang="tr-TR" sz="4400" dirty="0" smtClean="0">
                <a:solidFill>
                  <a:schemeClr val="accent2">
                    <a:lumMod val="50000"/>
                  </a:schemeClr>
                </a:solidFill>
                <a:latin typeface="Trebuchet MS" pitchFamily="34" charset="0"/>
              </a:rPr>
              <a:t>çökelme</a:t>
            </a:r>
            <a:endParaRPr lang="tr-TR" sz="4400" dirty="0">
              <a:solidFill>
                <a:schemeClr val="accent2">
                  <a:lumMod val="50000"/>
                </a:schemeClr>
              </a:solidFill>
              <a:latin typeface="Trebuchet MS" pitchFamily="34" charset="0"/>
            </a:endParaRPr>
          </a:p>
        </p:txBody>
      </p:sp>
      <p:pic>
        <p:nvPicPr>
          <p:cNvPr id="381954" name="Picture 2"/>
          <p:cNvPicPr>
            <a:picLocks noChangeAspect="1" noChangeArrowheads="1"/>
          </p:cNvPicPr>
          <p:nvPr/>
        </p:nvPicPr>
        <p:blipFill>
          <a:blip r:embed="rId2" cstate="print"/>
          <a:srcRect l="1754" t="2662" r="2632" b="12150"/>
          <a:stretch>
            <a:fillRect/>
          </a:stretch>
        </p:blipFill>
        <p:spPr bwMode="auto">
          <a:xfrm>
            <a:off x="251519" y="1340768"/>
            <a:ext cx="8640961" cy="5073592"/>
          </a:xfrm>
          <a:prstGeom prst="rect">
            <a:avLst/>
          </a:prstGeom>
          <a:noFill/>
          <a:ln w="9525">
            <a:noFill/>
            <a:miter lim="800000"/>
            <a:headEnd/>
            <a:tailEnd/>
          </a:ln>
        </p:spPr>
      </p:pic>
    </p:spTree>
    <p:extLst>
      <p:ext uri="{BB962C8B-B14F-4D97-AF65-F5344CB8AC3E}">
        <p14:creationId xmlns:p14="http://schemas.microsoft.com/office/powerpoint/2010/main" val="1975997569"/>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etin kutusu"/>
          <p:cNvSpPr txBox="1"/>
          <p:nvPr/>
        </p:nvSpPr>
        <p:spPr>
          <a:xfrm>
            <a:off x="611560" y="476672"/>
            <a:ext cx="6840760" cy="769441"/>
          </a:xfrm>
          <a:prstGeom prst="rect">
            <a:avLst/>
          </a:prstGeom>
          <a:noFill/>
        </p:spPr>
        <p:txBody>
          <a:bodyPr wrap="square" rtlCol="0">
            <a:spAutoFit/>
          </a:bodyPr>
          <a:lstStyle/>
          <a:p>
            <a:r>
              <a:rPr lang="tr-TR" sz="4400" dirty="0" smtClean="0">
                <a:solidFill>
                  <a:schemeClr val="accent2">
                    <a:lumMod val="50000"/>
                  </a:schemeClr>
                </a:solidFill>
                <a:latin typeface="Trebuchet MS" pitchFamily="34" charset="0"/>
              </a:rPr>
              <a:t>çökelme</a:t>
            </a:r>
            <a:endParaRPr lang="tr-TR" sz="4400" dirty="0">
              <a:solidFill>
                <a:schemeClr val="accent2">
                  <a:lumMod val="50000"/>
                </a:schemeClr>
              </a:solidFill>
              <a:latin typeface="Trebuchet MS" pitchFamily="34" charset="0"/>
            </a:endParaRPr>
          </a:p>
        </p:txBody>
      </p:sp>
      <p:pic>
        <p:nvPicPr>
          <p:cNvPr id="382978" name="Picture 2"/>
          <p:cNvPicPr>
            <a:picLocks noChangeAspect="1" noChangeArrowheads="1"/>
          </p:cNvPicPr>
          <p:nvPr/>
        </p:nvPicPr>
        <p:blipFill>
          <a:blip r:embed="rId2" cstate="print"/>
          <a:srcRect l="3985" t="3003" r="3376" b="15909"/>
          <a:stretch>
            <a:fillRect/>
          </a:stretch>
        </p:blipFill>
        <p:spPr bwMode="auto">
          <a:xfrm>
            <a:off x="395536" y="1340768"/>
            <a:ext cx="8308923" cy="4824536"/>
          </a:xfrm>
          <a:prstGeom prst="rect">
            <a:avLst/>
          </a:prstGeom>
          <a:noFill/>
          <a:ln w="9525">
            <a:noFill/>
            <a:miter lim="800000"/>
            <a:headEnd/>
            <a:tailEnd/>
          </a:ln>
        </p:spPr>
      </p:pic>
    </p:spTree>
    <p:extLst>
      <p:ext uri="{BB962C8B-B14F-4D97-AF65-F5344CB8AC3E}">
        <p14:creationId xmlns:p14="http://schemas.microsoft.com/office/powerpoint/2010/main" val="1975997569"/>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7 Grup"/>
          <p:cNvGrpSpPr/>
          <p:nvPr/>
        </p:nvGrpSpPr>
        <p:grpSpPr>
          <a:xfrm>
            <a:off x="1051984" y="1484784"/>
            <a:ext cx="6790180" cy="4771879"/>
            <a:chOff x="1051984" y="1340768"/>
            <a:chExt cx="6790180" cy="4771879"/>
          </a:xfrm>
        </p:grpSpPr>
        <p:pic>
          <p:nvPicPr>
            <p:cNvPr id="391170" name="Picture 2"/>
            <p:cNvPicPr>
              <a:picLocks noChangeAspect="1" noChangeArrowheads="1"/>
            </p:cNvPicPr>
            <p:nvPr/>
          </p:nvPicPr>
          <p:blipFill>
            <a:blip r:embed="rId2" cstate="print"/>
            <a:srcRect l="45559" t="31515" r="25880" b="27949"/>
            <a:stretch>
              <a:fillRect/>
            </a:stretch>
          </p:blipFill>
          <p:spPr bwMode="auto">
            <a:xfrm>
              <a:off x="2195736" y="1412776"/>
              <a:ext cx="5616624" cy="4248472"/>
            </a:xfrm>
            <a:prstGeom prst="rect">
              <a:avLst/>
            </a:prstGeom>
            <a:noFill/>
            <a:ln w="9525">
              <a:noFill/>
              <a:miter lim="800000"/>
              <a:headEnd/>
              <a:tailEnd/>
            </a:ln>
          </p:spPr>
        </p:pic>
        <p:sp>
          <p:nvSpPr>
            <p:cNvPr id="5" name="4 Dikdörtgen"/>
            <p:cNvSpPr/>
            <p:nvPr/>
          </p:nvSpPr>
          <p:spPr>
            <a:xfrm>
              <a:off x="2190164" y="1370572"/>
              <a:ext cx="5652000" cy="4212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useBgFill="1">
          <p:nvSpPr>
            <p:cNvPr id="6" name="5 Metin kutusu"/>
            <p:cNvSpPr txBox="1"/>
            <p:nvPr/>
          </p:nvSpPr>
          <p:spPr>
            <a:xfrm>
              <a:off x="1051984" y="1340768"/>
              <a:ext cx="1115616" cy="4413516"/>
            </a:xfrm>
            <a:prstGeom prst="rect">
              <a:avLst/>
            </a:prstGeom>
          </p:spPr>
          <p:txBody>
            <a:bodyPr wrap="square" rtlCol="0">
              <a:spAutoFit/>
            </a:bodyPr>
            <a:lstStyle/>
            <a:p>
              <a:pPr algn="r">
                <a:lnSpc>
                  <a:spcPct val="90000"/>
                </a:lnSpc>
              </a:pPr>
              <a:r>
                <a:rPr lang="tr-TR" sz="2400" dirty="0" smtClean="0">
                  <a:latin typeface="Trebuchet MS" pitchFamily="34" charset="0"/>
                </a:rPr>
                <a:t>325</a:t>
              </a:r>
            </a:p>
            <a:p>
              <a:pPr algn="r">
                <a:lnSpc>
                  <a:spcPct val="90000"/>
                </a:lnSpc>
              </a:pPr>
              <a:endParaRPr lang="tr-TR" sz="2400" dirty="0" smtClean="0">
                <a:latin typeface="Trebuchet MS" pitchFamily="34" charset="0"/>
              </a:endParaRPr>
            </a:p>
            <a:p>
              <a:pPr algn="r">
                <a:lnSpc>
                  <a:spcPct val="90000"/>
                </a:lnSpc>
              </a:pPr>
              <a:endParaRPr lang="tr-TR" sz="2400" dirty="0" smtClean="0">
                <a:latin typeface="Trebuchet MS" pitchFamily="34" charset="0"/>
              </a:endParaRPr>
            </a:p>
            <a:p>
              <a:pPr algn="r">
                <a:lnSpc>
                  <a:spcPct val="90000"/>
                </a:lnSpc>
              </a:pPr>
              <a:r>
                <a:rPr lang="tr-TR" sz="2400" dirty="0" smtClean="0">
                  <a:latin typeface="Trebuchet MS" pitchFamily="34" charset="0"/>
                </a:rPr>
                <a:t>300</a:t>
              </a:r>
            </a:p>
            <a:p>
              <a:pPr algn="r">
                <a:lnSpc>
                  <a:spcPct val="90000"/>
                </a:lnSpc>
              </a:pPr>
              <a:endParaRPr lang="tr-TR" sz="2400" dirty="0" smtClean="0">
                <a:latin typeface="Trebuchet MS" pitchFamily="34" charset="0"/>
              </a:endParaRPr>
            </a:p>
            <a:p>
              <a:pPr algn="r">
                <a:lnSpc>
                  <a:spcPct val="90000"/>
                </a:lnSpc>
              </a:pPr>
              <a:endParaRPr lang="tr-TR" sz="2400" dirty="0" smtClean="0">
                <a:latin typeface="Trebuchet MS" pitchFamily="34" charset="0"/>
              </a:endParaRPr>
            </a:p>
            <a:p>
              <a:pPr algn="r">
                <a:lnSpc>
                  <a:spcPct val="90000"/>
                </a:lnSpc>
              </a:pPr>
              <a:r>
                <a:rPr lang="tr-TR" sz="2400" dirty="0" smtClean="0">
                  <a:latin typeface="Trebuchet MS" pitchFamily="34" charset="0"/>
                </a:rPr>
                <a:t>275</a:t>
              </a:r>
            </a:p>
            <a:p>
              <a:pPr algn="r">
                <a:lnSpc>
                  <a:spcPct val="90000"/>
                </a:lnSpc>
              </a:pPr>
              <a:endParaRPr lang="tr-TR" sz="2400" dirty="0" smtClean="0">
                <a:latin typeface="Trebuchet MS" pitchFamily="34" charset="0"/>
              </a:endParaRPr>
            </a:p>
            <a:p>
              <a:pPr algn="r">
                <a:lnSpc>
                  <a:spcPct val="90000"/>
                </a:lnSpc>
              </a:pPr>
              <a:endParaRPr lang="tr-TR" sz="2400" dirty="0" smtClean="0">
                <a:latin typeface="Trebuchet MS" pitchFamily="34" charset="0"/>
              </a:endParaRPr>
            </a:p>
            <a:p>
              <a:pPr algn="r">
                <a:lnSpc>
                  <a:spcPct val="90000"/>
                </a:lnSpc>
              </a:pPr>
              <a:r>
                <a:rPr lang="tr-TR" sz="2400" dirty="0" smtClean="0">
                  <a:latin typeface="Trebuchet MS" pitchFamily="34" charset="0"/>
                </a:rPr>
                <a:t>250</a:t>
              </a:r>
            </a:p>
            <a:p>
              <a:pPr algn="r">
                <a:lnSpc>
                  <a:spcPct val="90000"/>
                </a:lnSpc>
              </a:pPr>
              <a:endParaRPr lang="tr-TR" sz="2400" dirty="0" smtClean="0">
                <a:latin typeface="Trebuchet MS" pitchFamily="34" charset="0"/>
              </a:endParaRPr>
            </a:p>
            <a:p>
              <a:pPr algn="r">
                <a:lnSpc>
                  <a:spcPct val="90000"/>
                </a:lnSpc>
              </a:pPr>
              <a:endParaRPr lang="tr-TR" sz="2400" dirty="0" smtClean="0">
                <a:latin typeface="Trebuchet MS" pitchFamily="34" charset="0"/>
              </a:endParaRPr>
            </a:p>
            <a:p>
              <a:pPr algn="r">
                <a:lnSpc>
                  <a:spcPct val="90000"/>
                </a:lnSpc>
              </a:pPr>
              <a:r>
                <a:rPr lang="tr-TR" sz="2400" dirty="0" smtClean="0">
                  <a:latin typeface="Trebuchet MS" pitchFamily="34" charset="0"/>
                </a:rPr>
                <a:t>225</a:t>
              </a:r>
              <a:endParaRPr lang="tr-TR" sz="2400" dirty="0">
                <a:latin typeface="Trebuchet MS" pitchFamily="34" charset="0"/>
              </a:endParaRPr>
            </a:p>
          </p:txBody>
        </p:sp>
        <p:sp useBgFill="1">
          <p:nvSpPr>
            <p:cNvPr id="7" name="6 Metin kutusu"/>
            <p:cNvSpPr txBox="1"/>
            <p:nvPr/>
          </p:nvSpPr>
          <p:spPr>
            <a:xfrm>
              <a:off x="2051720" y="5650982"/>
              <a:ext cx="5760640" cy="461665"/>
            </a:xfrm>
            <a:prstGeom prst="rect">
              <a:avLst/>
            </a:prstGeom>
          </p:spPr>
          <p:txBody>
            <a:bodyPr wrap="square" rtlCol="0">
              <a:spAutoFit/>
            </a:bodyPr>
            <a:lstStyle/>
            <a:p>
              <a:r>
                <a:rPr lang="tr-TR" sz="2400" dirty="0" smtClean="0">
                  <a:latin typeface="Trebuchet MS" pitchFamily="34" charset="0"/>
                </a:rPr>
                <a:t>0     1       2      3      4      5      6      7</a:t>
              </a:r>
              <a:endParaRPr lang="tr-TR" sz="2400" dirty="0">
                <a:latin typeface="Trebuchet MS" pitchFamily="34" charset="0"/>
              </a:endParaRPr>
            </a:p>
          </p:txBody>
        </p:sp>
      </p:grpSp>
      <p:sp>
        <p:nvSpPr>
          <p:cNvPr id="8" name="Başlık 3"/>
          <p:cNvSpPr>
            <a:spLocks noGrp="1"/>
          </p:cNvSpPr>
          <p:nvPr>
            <p:ph type="title"/>
          </p:nvPr>
        </p:nvSpPr>
        <p:spPr>
          <a:xfrm>
            <a:off x="395536" y="620688"/>
            <a:ext cx="8568952" cy="594320"/>
          </a:xfrm>
        </p:spPr>
        <p:txBody>
          <a:bodyPr>
            <a:noAutofit/>
          </a:bodyPr>
          <a:lstStyle/>
          <a:p>
            <a:r>
              <a:rPr lang="tr-TR" sz="4400" dirty="0" smtClean="0">
                <a:latin typeface="Trebuchet MS" pitchFamily="34" charset="0"/>
              </a:rPr>
              <a:t>Yaşlandırma tavı</a:t>
            </a:r>
            <a:endParaRPr lang="tr-TR" sz="4400" dirty="0">
              <a:latin typeface="Trebuchet MS" pitchFamily="34" charset="0"/>
            </a:endParaRPr>
          </a:p>
        </p:txBody>
      </p:sp>
      <p:sp>
        <p:nvSpPr>
          <p:cNvPr id="3" name="Metin kutusu 2"/>
          <p:cNvSpPr txBox="1"/>
          <p:nvPr/>
        </p:nvSpPr>
        <p:spPr>
          <a:xfrm>
            <a:off x="3563888" y="6093296"/>
            <a:ext cx="2664296" cy="523220"/>
          </a:xfrm>
          <a:prstGeom prst="rect">
            <a:avLst/>
          </a:prstGeom>
          <a:noFill/>
        </p:spPr>
        <p:txBody>
          <a:bodyPr wrap="square" rtlCol="0">
            <a:spAutoFit/>
          </a:bodyPr>
          <a:lstStyle/>
          <a:p>
            <a:r>
              <a:rPr lang="tr-TR" sz="2800" dirty="0" smtClean="0">
                <a:latin typeface="Trebuchet MS" panose="020B0603020202020204" pitchFamily="34" charset="0"/>
              </a:rPr>
              <a:t>Tav süresi, </a:t>
            </a:r>
            <a:r>
              <a:rPr lang="tr-TR" sz="2800" dirty="0" err="1" smtClean="0">
                <a:latin typeface="Trebuchet MS" panose="020B0603020202020204" pitchFamily="34" charset="0"/>
              </a:rPr>
              <a:t>st</a:t>
            </a:r>
            <a:endParaRPr lang="tr-TR" sz="2800" dirty="0">
              <a:latin typeface="Trebuchet MS" panose="020B0603020202020204" pitchFamily="34" charset="0"/>
            </a:endParaRPr>
          </a:p>
        </p:txBody>
      </p:sp>
      <p:sp>
        <p:nvSpPr>
          <p:cNvPr id="9" name="Metin kutusu 8"/>
          <p:cNvSpPr txBox="1"/>
          <p:nvPr/>
        </p:nvSpPr>
        <p:spPr>
          <a:xfrm>
            <a:off x="775320" y="1916832"/>
            <a:ext cx="677108" cy="3096344"/>
          </a:xfrm>
          <a:prstGeom prst="rect">
            <a:avLst/>
          </a:prstGeom>
          <a:noFill/>
        </p:spPr>
        <p:txBody>
          <a:bodyPr vert="vert270" wrap="square" rtlCol="0">
            <a:spAutoFit/>
          </a:bodyPr>
          <a:lstStyle/>
          <a:p>
            <a:r>
              <a:rPr lang="tr-TR" sz="3200" dirty="0" smtClean="0">
                <a:latin typeface="Trebuchet MS" panose="020B0603020202020204" pitchFamily="34" charset="0"/>
              </a:rPr>
              <a:t>Tav sıcaklığı, </a:t>
            </a:r>
            <a:r>
              <a:rPr lang="tr-TR" sz="3200" dirty="0" smtClean="0">
                <a:latin typeface="Trebuchet MS" panose="020B0603020202020204" pitchFamily="34" charset="0"/>
                <a:sym typeface="Symbol"/>
              </a:rPr>
              <a:t>C</a:t>
            </a:r>
            <a:endParaRPr lang="tr-TR" sz="3200" dirty="0">
              <a:latin typeface="Trebuchet MS" panose="020B0603020202020204" pitchFamily="34" charset="0"/>
            </a:endParaRPr>
          </a:p>
        </p:txBody>
      </p:sp>
    </p:spTree>
    <p:extLst>
      <p:ext uri="{BB962C8B-B14F-4D97-AF65-F5344CB8AC3E}">
        <p14:creationId xmlns:p14="http://schemas.microsoft.com/office/powerpoint/2010/main" val="2727631747"/>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467544" y="1412776"/>
            <a:ext cx="8229600" cy="594320"/>
          </a:xfrm>
        </p:spPr>
        <p:txBody>
          <a:bodyPr>
            <a:normAutofit fontScale="90000"/>
          </a:bodyPr>
          <a:lstStyle/>
          <a:p>
            <a:r>
              <a:rPr lang="tr-TR" dirty="0" err="1" smtClean="0">
                <a:solidFill>
                  <a:schemeClr val="accent2">
                    <a:lumMod val="50000"/>
                  </a:schemeClr>
                </a:solidFill>
                <a:latin typeface="Trebuchet MS" pitchFamily="34" charset="0"/>
              </a:rPr>
              <a:t>Extrüzyon</a:t>
            </a:r>
            <a:r>
              <a:rPr lang="tr-TR" dirty="0" smtClean="0">
                <a:solidFill>
                  <a:schemeClr val="accent2">
                    <a:lumMod val="50000"/>
                  </a:schemeClr>
                </a:solidFill>
                <a:latin typeface="Trebuchet MS" pitchFamily="34" charset="0"/>
              </a:rPr>
              <a:t> profillerin uygulama alanları</a:t>
            </a:r>
            <a:endParaRPr lang="tr-TR" dirty="0">
              <a:solidFill>
                <a:schemeClr val="accent2">
                  <a:lumMod val="50000"/>
                </a:schemeClr>
              </a:solidFill>
              <a:latin typeface="Trebuchet MS" pitchFamily="34" charset="0"/>
            </a:endParaRPr>
          </a:p>
        </p:txBody>
      </p:sp>
      <p:grpSp>
        <p:nvGrpSpPr>
          <p:cNvPr id="9" name="8 Grup"/>
          <p:cNvGrpSpPr/>
          <p:nvPr/>
        </p:nvGrpSpPr>
        <p:grpSpPr>
          <a:xfrm>
            <a:off x="395536" y="2132856"/>
            <a:ext cx="8352928" cy="4104456"/>
            <a:chOff x="395536" y="2132856"/>
            <a:chExt cx="8352928" cy="4104456"/>
          </a:xfrm>
        </p:grpSpPr>
        <p:pic>
          <p:nvPicPr>
            <p:cNvPr id="7171" name="Picture 3"/>
            <p:cNvPicPr>
              <a:picLocks noChangeAspect="1" noChangeArrowheads="1"/>
            </p:cNvPicPr>
            <p:nvPr/>
          </p:nvPicPr>
          <p:blipFill>
            <a:blip r:embed="rId2" cstate="print">
              <a:lum bright="-1000"/>
            </a:blip>
            <a:srcRect l="30158" t="24235" r="31655" b="38359"/>
            <a:stretch>
              <a:fillRect/>
            </a:stretch>
          </p:blipFill>
          <p:spPr bwMode="auto">
            <a:xfrm>
              <a:off x="755576" y="2132856"/>
              <a:ext cx="7452827" cy="4104456"/>
            </a:xfrm>
            <a:prstGeom prst="rect">
              <a:avLst/>
            </a:prstGeom>
            <a:noFill/>
            <a:ln w="9525">
              <a:noFill/>
              <a:miter lim="800000"/>
              <a:headEnd/>
              <a:tailEnd/>
            </a:ln>
          </p:spPr>
        </p:pic>
        <p:sp useBgFill="1">
          <p:nvSpPr>
            <p:cNvPr id="5" name="4 Metin kutusu"/>
            <p:cNvSpPr txBox="1"/>
            <p:nvPr/>
          </p:nvSpPr>
          <p:spPr>
            <a:xfrm>
              <a:off x="6660232" y="2780928"/>
              <a:ext cx="2088232" cy="684015"/>
            </a:xfrm>
            <a:prstGeom prst="rect">
              <a:avLst/>
            </a:prstGeom>
          </p:spPr>
          <p:txBody>
            <a:bodyPr wrap="square" bIns="144000" rtlCol="0">
              <a:spAutoFit/>
            </a:bodyPr>
            <a:lstStyle/>
            <a:p>
              <a:r>
                <a:rPr lang="tr-TR" sz="3200" dirty="0" smtClean="0">
                  <a:latin typeface="Trebuchet MS" pitchFamily="34" charset="0"/>
                </a:rPr>
                <a:t>%51 İnşaat</a:t>
              </a:r>
              <a:endParaRPr lang="tr-TR" sz="3200" dirty="0">
                <a:latin typeface="Trebuchet MS" pitchFamily="34" charset="0"/>
              </a:endParaRPr>
            </a:p>
          </p:txBody>
        </p:sp>
        <p:sp useBgFill="1">
          <p:nvSpPr>
            <p:cNvPr id="6" name="5 Metin kutusu"/>
            <p:cNvSpPr txBox="1"/>
            <p:nvPr/>
          </p:nvSpPr>
          <p:spPr>
            <a:xfrm>
              <a:off x="395536" y="3717032"/>
              <a:ext cx="2448272" cy="1176458"/>
            </a:xfrm>
            <a:prstGeom prst="rect">
              <a:avLst/>
            </a:prstGeom>
          </p:spPr>
          <p:txBody>
            <a:bodyPr wrap="square" bIns="144000" rtlCol="0">
              <a:spAutoFit/>
            </a:bodyPr>
            <a:lstStyle/>
            <a:p>
              <a:r>
                <a:rPr lang="tr-TR" sz="3200" dirty="0" smtClean="0">
                  <a:latin typeface="Trebuchet MS" pitchFamily="34" charset="0"/>
                </a:rPr>
                <a:t>%18 mühendislik </a:t>
              </a:r>
              <a:endParaRPr lang="tr-TR" sz="3200" dirty="0">
                <a:latin typeface="Trebuchet MS" pitchFamily="34" charset="0"/>
              </a:endParaRPr>
            </a:p>
          </p:txBody>
        </p:sp>
        <p:sp useBgFill="1">
          <p:nvSpPr>
            <p:cNvPr id="7" name="6 Metin kutusu"/>
            <p:cNvSpPr txBox="1"/>
            <p:nvPr/>
          </p:nvSpPr>
          <p:spPr>
            <a:xfrm>
              <a:off x="1403648" y="5517232"/>
              <a:ext cx="2448272" cy="684015"/>
            </a:xfrm>
            <a:prstGeom prst="rect">
              <a:avLst/>
            </a:prstGeom>
          </p:spPr>
          <p:txBody>
            <a:bodyPr wrap="square" bIns="144000" rtlCol="0">
              <a:spAutoFit/>
            </a:bodyPr>
            <a:lstStyle/>
            <a:p>
              <a:r>
                <a:rPr lang="tr-TR" sz="3200" dirty="0" smtClean="0">
                  <a:latin typeface="Trebuchet MS" pitchFamily="34" charset="0"/>
                </a:rPr>
                <a:t>%16 taşınma </a:t>
              </a:r>
              <a:endParaRPr lang="tr-TR" sz="3200" dirty="0">
                <a:latin typeface="Trebuchet MS" pitchFamily="34" charset="0"/>
              </a:endParaRPr>
            </a:p>
          </p:txBody>
        </p:sp>
        <p:sp useBgFill="1">
          <p:nvSpPr>
            <p:cNvPr id="8" name="7 Metin kutusu"/>
            <p:cNvSpPr txBox="1"/>
            <p:nvPr/>
          </p:nvSpPr>
          <p:spPr>
            <a:xfrm>
              <a:off x="1979712" y="2204864"/>
              <a:ext cx="2448272" cy="684015"/>
            </a:xfrm>
            <a:prstGeom prst="rect">
              <a:avLst/>
            </a:prstGeom>
          </p:spPr>
          <p:txBody>
            <a:bodyPr wrap="square" bIns="144000" rtlCol="0">
              <a:spAutoFit/>
            </a:bodyPr>
            <a:lstStyle/>
            <a:p>
              <a:r>
                <a:rPr lang="tr-TR" sz="3200" dirty="0" smtClean="0">
                  <a:latin typeface="Trebuchet MS" pitchFamily="34" charset="0"/>
                </a:rPr>
                <a:t>%16 diğer </a:t>
              </a:r>
              <a:endParaRPr lang="tr-TR" sz="3200" dirty="0">
                <a:latin typeface="Trebuchet MS" pitchFamily="34" charset="0"/>
              </a:endParaRPr>
            </a:p>
          </p:txBody>
        </p:sp>
      </p:grpSp>
    </p:spTree>
    <p:extLst>
      <p:ext uri="{BB962C8B-B14F-4D97-AF65-F5344CB8AC3E}">
        <p14:creationId xmlns:p14="http://schemas.microsoft.com/office/powerpoint/2010/main" val="825356974"/>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etin kutusu"/>
          <p:cNvSpPr txBox="1"/>
          <p:nvPr/>
        </p:nvSpPr>
        <p:spPr>
          <a:xfrm>
            <a:off x="251520" y="1474906"/>
            <a:ext cx="8568952" cy="3970318"/>
          </a:xfrm>
          <a:prstGeom prst="rect">
            <a:avLst/>
          </a:prstGeom>
          <a:noFill/>
        </p:spPr>
        <p:txBody>
          <a:bodyPr wrap="square" rtlCol="0">
            <a:spAutoFit/>
          </a:bodyPr>
          <a:lstStyle/>
          <a:p>
            <a:r>
              <a:rPr lang="tr-TR" sz="2800" b="1" dirty="0" smtClean="0">
                <a:latin typeface="Trebuchet MS" pitchFamily="34" charset="0"/>
              </a:rPr>
              <a:t>Isıl işlem uygulanabilen alaşımlar</a:t>
            </a:r>
            <a:r>
              <a:rPr lang="en-US" sz="2800" dirty="0" smtClean="0">
                <a:latin typeface="Trebuchet MS" pitchFamily="34" charset="0"/>
              </a:rPr>
              <a:t>: </a:t>
            </a:r>
            <a:endParaRPr lang="tr-TR" sz="2800" dirty="0" smtClean="0">
              <a:latin typeface="Trebuchet MS" pitchFamily="34" charset="0"/>
            </a:endParaRPr>
          </a:p>
          <a:p>
            <a:r>
              <a:rPr lang="tr-TR" sz="2800" dirty="0" smtClean="0">
                <a:latin typeface="Trebuchet MS" pitchFamily="34" charset="0"/>
              </a:rPr>
              <a:t>Mekanik özellikler deformasyon sertleşmesinden sonra ısıl işlemle de geliştirilebilir.</a:t>
            </a:r>
          </a:p>
          <a:p>
            <a:r>
              <a:rPr lang="tr-TR" sz="2800" dirty="0" smtClean="0">
                <a:latin typeface="Trebuchet MS" pitchFamily="34" charset="0"/>
              </a:rPr>
              <a:t>Bu uygulama çökelme reaksiyonları yaşayan 2XXX, 6XXX ve 7XXX serisi alaşımlar için mümkündür.</a:t>
            </a:r>
          </a:p>
          <a:p>
            <a:r>
              <a:rPr lang="tr-TR" sz="2800" dirty="0" smtClean="0">
                <a:latin typeface="Trebuchet MS" pitchFamily="34" charset="0"/>
              </a:rPr>
              <a:t>Farklı </a:t>
            </a:r>
            <a:r>
              <a:rPr lang="tr-TR" sz="2800" dirty="0" err="1" smtClean="0">
                <a:latin typeface="Trebuchet MS" pitchFamily="34" charset="0"/>
              </a:rPr>
              <a:t>mikroyapılara</a:t>
            </a:r>
            <a:r>
              <a:rPr lang="tr-TR" sz="2800" dirty="0" smtClean="0">
                <a:latin typeface="Trebuchet MS" pitchFamily="34" charset="0"/>
              </a:rPr>
              <a:t> ve çok değişik mekanik özelliklere yol açan farklı sıcaklık ve sürelerle gerçekleştirilen değişik ısıl işlemler ve bunların karşılığı olan </a:t>
            </a:r>
            <a:r>
              <a:rPr lang="tr-TR" sz="2800" dirty="0" err="1" smtClean="0">
                <a:latin typeface="Trebuchet MS" pitchFamily="34" charset="0"/>
              </a:rPr>
              <a:t>temperler</a:t>
            </a:r>
            <a:r>
              <a:rPr lang="tr-TR" sz="2800" dirty="0" smtClean="0">
                <a:latin typeface="Trebuchet MS" pitchFamily="34" charset="0"/>
              </a:rPr>
              <a:t> bulunur.</a:t>
            </a:r>
          </a:p>
        </p:txBody>
      </p:sp>
      <p:sp>
        <p:nvSpPr>
          <p:cNvPr id="6" name="Başlık 3"/>
          <p:cNvSpPr>
            <a:spLocks noGrp="1"/>
          </p:cNvSpPr>
          <p:nvPr>
            <p:ph type="title"/>
          </p:nvPr>
        </p:nvSpPr>
        <p:spPr>
          <a:xfrm>
            <a:off x="251520" y="602432"/>
            <a:ext cx="8568952" cy="594320"/>
          </a:xfrm>
        </p:spPr>
        <p:txBody>
          <a:bodyPr>
            <a:noAutofit/>
          </a:bodyPr>
          <a:lstStyle/>
          <a:p>
            <a:r>
              <a:rPr lang="tr-TR" sz="4400" dirty="0" err="1" smtClean="0">
                <a:latin typeface="Trebuchet MS" pitchFamily="34" charset="0"/>
              </a:rPr>
              <a:t>Temper</a:t>
            </a:r>
            <a:r>
              <a:rPr lang="tr-TR" sz="4400" dirty="0" smtClean="0">
                <a:latin typeface="Trebuchet MS" pitchFamily="34" charset="0"/>
              </a:rPr>
              <a:t> tanımları</a:t>
            </a:r>
            <a:endParaRPr lang="tr-TR" sz="4400" dirty="0">
              <a:latin typeface="Trebuchet MS" pitchFamily="34" charset="0"/>
            </a:endParaRPr>
          </a:p>
        </p:txBody>
      </p:sp>
    </p:spTree>
    <p:extLst>
      <p:ext uri="{BB962C8B-B14F-4D97-AF65-F5344CB8AC3E}">
        <p14:creationId xmlns:p14="http://schemas.microsoft.com/office/powerpoint/2010/main" val="82535697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etin kutusu"/>
          <p:cNvSpPr txBox="1"/>
          <p:nvPr/>
        </p:nvSpPr>
        <p:spPr>
          <a:xfrm>
            <a:off x="216024" y="1308824"/>
            <a:ext cx="8748464" cy="5016758"/>
          </a:xfrm>
          <a:prstGeom prst="rect">
            <a:avLst/>
          </a:prstGeom>
          <a:noFill/>
        </p:spPr>
        <p:txBody>
          <a:bodyPr wrap="square" rtlCol="0">
            <a:spAutoFit/>
          </a:bodyPr>
          <a:lstStyle/>
          <a:p>
            <a:pPr>
              <a:spcAft>
                <a:spcPts val="1200"/>
              </a:spcAft>
              <a:buClr>
                <a:schemeClr val="bg2">
                  <a:lumMod val="50000"/>
                </a:schemeClr>
              </a:buClr>
            </a:pPr>
            <a:r>
              <a:rPr lang="en-US" sz="2800" b="1" dirty="0" err="1" smtClean="0">
                <a:latin typeface="Trebuchet MS" pitchFamily="34" charset="0"/>
              </a:rPr>
              <a:t>Antimon</a:t>
            </a:r>
            <a:endParaRPr lang="tr-TR" sz="2800" b="1" dirty="0" smtClean="0">
              <a:latin typeface="Trebuchet MS" pitchFamily="34" charset="0"/>
            </a:endParaRPr>
          </a:p>
          <a:p>
            <a:pPr marL="457200" indent="-457200">
              <a:spcAft>
                <a:spcPts val="1200"/>
              </a:spcAft>
              <a:buClr>
                <a:schemeClr val="bg2">
                  <a:lumMod val="50000"/>
                </a:schemeClr>
              </a:buClr>
              <a:buFont typeface="Trebuchet MS" panose="020B0603020202020204" pitchFamily="34" charset="0"/>
              <a:buChar char="●"/>
            </a:pPr>
            <a:r>
              <a:rPr lang="tr-TR" sz="2800" dirty="0" smtClean="0">
                <a:latin typeface="Trebuchet MS" pitchFamily="34" charset="0"/>
              </a:rPr>
              <a:t>Al-Mg alaşımlarına eser miktarlarda,</a:t>
            </a:r>
            <a:r>
              <a:rPr lang="en-US" sz="2800" dirty="0" smtClean="0">
                <a:latin typeface="Trebuchet MS" pitchFamily="34" charset="0"/>
              </a:rPr>
              <a:t> 0.01–01 </a:t>
            </a:r>
            <a:r>
              <a:rPr lang="en-US" sz="2800" dirty="0" err="1" smtClean="0">
                <a:latin typeface="Trebuchet MS" pitchFamily="34" charset="0"/>
              </a:rPr>
              <a:t>ppm</a:t>
            </a:r>
            <a:r>
              <a:rPr lang="tr-TR" sz="2800" dirty="0" smtClean="0">
                <a:latin typeface="Trebuchet MS" pitchFamily="34" charset="0"/>
              </a:rPr>
              <a:t> kadar ilave edilir.</a:t>
            </a:r>
          </a:p>
          <a:p>
            <a:pPr marL="457200" indent="-457200">
              <a:spcAft>
                <a:spcPts val="1200"/>
              </a:spcAft>
              <a:buClr>
                <a:schemeClr val="bg2">
                  <a:lumMod val="50000"/>
                </a:schemeClr>
              </a:buClr>
              <a:buFont typeface="Trebuchet MS" panose="020B0603020202020204" pitchFamily="34" charset="0"/>
              <a:buChar char="●"/>
            </a:pPr>
            <a:r>
              <a:rPr lang="tr-TR" sz="2800" dirty="0" smtClean="0">
                <a:latin typeface="Trebuchet MS" pitchFamily="34" charset="0"/>
              </a:rPr>
              <a:t>alüminyum yüzeyinde koruyucu bir </a:t>
            </a:r>
            <a:r>
              <a:rPr lang="tr-TR" sz="2800" dirty="0" err="1" smtClean="0">
                <a:latin typeface="Trebuchet MS" pitchFamily="34" charset="0"/>
              </a:rPr>
              <a:t>Sb</a:t>
            </a:r>
            <a:r>
              <a:rPr lang="tr-TR" sz="2800" dirty="0" smtClean="0">
                <a:latin typeface="Trebuchet MS" pitchFamily="34" charset="0"/>
              </a:rPr>
              <a:t>-</a:t>
            </a:r>
            <a:r>
              <a:rPr lang="tr-TR" sz="2800" dirty="0" err="1" smtClean="0">
                <a:latin typeface="Trebuchet MS" pitchFamily="34" charset="0"/>
              </a:rPr>
              <a:t>oksi</a:t>
            </a:r>
            <a:r>
              <a:rPr lang="tr-TR" sz="2800" dirty="0" smtClean="0">
                <a:latin typeface="Trebuchet MS" pitchFamily="34" charset="0"/>
              </a:rPr>
              <a:t> klorür filmi oluşturarak tuzlu suda korozyon direncini attırır.</a:t>
            </a:r>
          </a:p>
          <a:p>
            <a:pPr marL="457200" indent="-457200">
              <a:spcAft>
                <a:spcPts val="1200"/>
              </a:spcAft>
              <a:buClr>
                <a:schemeClr val="bg2">
                  <a:lumMod val="50000"/>
                </a:schemeClr>
              </a:buClr>
              <a:buFont typeface="Trebuchet MS" panose="020B0603020202020204" pitchFamily="34" charset="0"/>
              <a:buChar char="●"/>
            </a:pPr>
            <a:r>
              <a:rPr lang="tr-TR" sz="2800" dirty="0" smtClean="0">
                <a:latin typeface="Trebuchet MS" pitchFamily="34" charset="0"/>
              </a:rPr>
              <a:t>Bazı yatak alaşımları </a:t>
            </a:r>
            <a:r>
              <a:rPr lang="en-US" sz="2800" dirty="0" smtClean="0">
                <a:latin typeface="Trebuchet MS" pitchFamily="34" charset="0"/>
              </a:rPr>
              <a:t>4–6% </a:t>
            </a:r>
            <a:r>
              <a:rPr lang="tr-TR" sz="2800" dirty="0" smtClean="0">
                <a:latin typeface="Trebuchet MS" pitchFamily="34" charset="0"/>
              </a:rPr>
              <a:t>kadar </a:t>
            </a:r>
            <a:r>
              <a:rPr lang="en-US" sz="2800" dirty="0" err="1" smtClean="0">
                <a:latin typeface="Trebuchet MS" pitchFamily="34" charset="0"/>
              </a:rPr>
              <a:t>Sb</a:t>
            </a:r>
            <a:r>
              <a:rPr lang="tr-TR" sz="2800" dirty="0" smtClean="0">
                <a:latin typeface="Trebuchet MS" pitchFamily="34" charset="0"/>
              </a:rPr>
              <a:t> içerirler</a:t>
            </a:r>
            <a:r>
              <a:rPr lang="en-US" sz="2800" dirty="0" smtClean="0">
                <a:latin typeface="Trebuchet MS" pitchFamily="34" charset="0"/>
              </a:rPr>
              <a:t>. </a:t>
            </a:r>
            <a:r>
              <a:rPr lang="tr-TR" sz="2800" dirty="0" err="1" smtClean="0">
                <a:latin typeface="Trebuchet MS" pitchFamily="34" charset="0"/>
              </a:rPr>
              <a:t>Sb</a:t>
            </a:r>
            <a:r>
              <a:rPr lang="tr-TR" sz="2800" dirty="0" smtClean="0">
                <a:latin typeface="Trebuchet MS" pitchFamily="34" charset="0"/>
              </a:rPr>
              <a:t> ayni zamanda Al-Mg alaşımlarında sıcak yırtılmaları önlemek için </a:t>
            </a:r>
            <a:r>
              <a:rPr lang="tr-TR" sz="2800" dirty="0" err="1" smtClean="0">
                <a:latin typeface="Trebuchet MS" pitchFamily="34" charset="0"/>
              </a:rPr>
              <a:t>Bi</a:t>
            </a:r>
            <a:r>
              <a:rPr lang="tr-TR" sz="2800" dirty="0" smtClean="0">
                <a:latin typeface="Trebuchet MS" pitchFamily="34" charset="0"/>
              </a:rPr>
              <a:t> yerine kullanılabilir.</a:t>
            </a:r>
          </a:p>
          <a:p>
            <a:pPr marL="457200" indent="-457200">
              <a:spcAft>
                <a:spcPts val="1200"/>
              </a:spcAft>
              <a:buClr>
                <a:schemeClr val="bg2">
                  <a:lumMod val="50000"/>
                </a:schemeClr>
              </a:buClr>
              <a:buFont typeface="Trebuchet MS" panose="020B0603020202020204" pitchFamily="34" charset="0"/>
              <a:buChar char="●"/>
            </a:pPr>
            <a:endParaRPr lang="tr-TR" sz="2800" b="1" dirty="0" smtClean="0">
              <a:latin typeface="Trebuchet MS" pitchFamily="34" charset="0"/>
            </a:endParaRPr>
          </a:p>
        </p:txBody>
      </p:sp>
      <p:sp>
        <p:nvSpPr>
          <p:cNvPr id="6" name="Başlık 3"/>
          <p:cNvSpPr>
            <a:spLocks noGrp="1"/>
          </p:cNvSpPr>
          <p:nvPr>
            <p:ph type="title"/>
          </p:nvPr>
        </p:nvSpPr>
        <p:spPr>
          <a:xfrm>
            <a:off x="251520" y="602432"/>
            <a:ext cx="8568952" cy="594320"/>
          </a:xfrm>
        </p:spPr>
        <p:txBody>
          <a:bodyPr>
            <a:noAutofit/>
          </a:bodyPr>
          <a:lstStyle/>
          <a:p>
            <a:r>
              <a:rPr lang="tr-TR" sz="4400" dirty="0" smtClean="0">
                <a:latin typeface="Trebuchet MS" pitchFamily="34" charset="0"/>
              </a:rPr>
              <a:t>elementlerin etkisi</a:t>
            </a:r>
            <a:endParaRPr lang="tr-TR" sz="4400" dirty="0">
              <a:latin typeface="Trebuchet MS" pitchFamily="34" charset="0"/>
            </a:endParaRPr>
          </a:p>
        </p:txBody>
      </p:sp>
    </p:spTree>
    <p:extLst>
      <p:ext uri="{BB962C8B-B14F-4D97-AF65-F5344CB8AC3E}">
        <p14:creationId xmlns:p14="http://schemas.microsoft.com/office/powerpoint/2010/main" val="252475886"/>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etin kutusu"/>
          <p:cNvSpPr txBox="1"/>
          <p:nvPr/>
        </p:nvSpPr>
        <p:spPr>
          <a:xfrm>
            <a:off x="251520" y="1546914"/>
            <a:ext cx="8568952" cy="4832092"/>
          </a:xfrm>
          <a:prstGeom prst="rect">
            <a:avLst/>
          </a:prstGeom>
          <a:noFill/>
        </p:spPr>
        <p:txBody>
          <a:bodyPr wrap="square" rtlCol="0">
            <a:spAutoFit/>
          </a:bodyPr>
          <a:lstStyle/>
          <a:p>
            <a:r>
              <a:rPr lang="tr-TR" sz="2800" b="1" dirty="0" smtClean="0">
                <a:latin typeface="Trebuchet MS" pitchFamily="34" charset="0"/>
              </a:rPr>
              <a:t>Isıl işlemle sertleştirilemeyen alaşımlar</a:t>
            </a:r>
            <a:r>
              <a:rPr lang="en-US" sz="2800" dirty="0" smtClean="0">
                <a:latin typeface="Trebuchet MS" pitchFamily="34" charset="0"/>
              </a:rPr>
              <a:t>: </a:t>
            </a:r>
            <a:endParaRPr lang="tr-TR" sz="2800" dirty="0" smtClean="0">
              <a:latin typeface="Trebuchet MS" pitchFamily="34" charset="0"/>
            </a:endParaRPr>
          </a:p>
          <a:p>
            <a:r>
              <a:rPr lang="tr-TR" sz="2800" dirty="0" smtClean="0">
                <a:latin typeface="Trebuchet MS" pitchFamily="34" charset="0"/>
              </a:rPr>
              <a:t>Bu alaşımlarda mekanik özellikler sıcak ve/veya soğuk şekillendirme süreçleri ile elde edilir.</a:t>
            </a:r>
          </a:p>
          <a:p>
            <a:r>
              <a:rPr lang="tr-TR" sz="2800" dirty="0" smtClean="0">
                <a:latin typeface="Trebuchet MS" pitchFamily="34" charset="0"/>
              </a:rPr>
              <a:t>Mukavemet deformasyon sertleşmesi ile ortaya çıkar.</a:t>
            </a:r>
          </a:p>
          <a:p>
            <a:r>
              <a:rPr lang="tr-TR" sz="2800" dirty="0" smtClean="0">
                <a:latin typeface="Trebuchet MS" pitchFamily="34" charset="0"/>
              </a:rPr>
              <a:t>Mekanik özellikler hadde gibi deformasyon süreçleri ve yumuşatma ve nihai tav gibi tav işlemleri ile ayarlanır.</a:t>
            </a:r>
          </a:p>
          <a:p>
            <a:r>
              <a:rPr lang="tr-TR" sz="2800" dirty="0" smtClean="0">
                <a:latin typeface="Trebuchet MS" pitchFamily="34" charset="0"/>
              </a:rPr>
              <a:t>Bu gruba dahil olan alaşımlar:</a:t>
            </a:r>
          </a:p>
          <a:p>
            <a:r>
              <a:rPr lang="en-US" sz="2800" dirty="0" smtClean="0">
                <a:latin typeface="Trebuchet MS" pitchFamily="34" charset="0"/>
              </a:rPr>
              <a:t>1xxx, 3xxx, 4xxx and 5xxx </a:t>
            </a:r>
            <a:r>
              <a:rPr lang="en-US" sz="2800" dirty="0" err="1" smtClean="0">
                <a:latin typeface="Trebuchet MS" pitchFamily="34" charset="0"/>
              </a:rPr>
              <a:t>seri</a:t>
            </a:r>
            <a:r>
              <a:rPr lang="tr-TR" sz="2800" dirty="0" err="1" smtClean="0">
                <a:latin typeface="Trebuchet MS" pitchFamily="34" charset="0"/>
              </a:rPr>
              <a:t>leri</a:t>
            </a:r>
            <a:r>
              <a:rPr lang="en-US" sz="2800" dirty="0" smtClean="0">
                <a:latin typeface="Trebuchet MS" pitchFamily="34" charset="0"/>
              </a:rPr>
              <a:t>.</a:t>
            </a:r>
          </a:p>
          <a:p>
            <a:endParaRPr lang="tr-TR" sz="2800" dirty="0">
              <a:latin typeface="Trebuchet MS" pitchFamily="34" charset="0"/>
            </a:endParaRPr>
          </a:p>
        </p:txBody>
      </p:sp>
      <p:sp>
        <p:nvSpPr>
          <p:cNvPr id="5" name="Başlık 3"/>
          <p:cNvSpPr>
            <a:spLocks noGrp="1"/>
          </p:cNvSpPr>
          <p:nvPr>
            <p:ph type="title"/>
          </p:nvPr>
        </p:nvSpPr>
        <p:spPr>
          <a:xfrm>
            <a:off x="251520" y="818456"/>
            <a:ext cx="8568952" cy="594320"/>
          </a:xfrm>
        </p:spPr>
        <p:txBody>
          <a:bodyPr>
            <a:noAutofit/>
          </a:bodyPr>
          <a:lstStyle/>
          <a:p>
            <a:r>
              <a:rPr lang="tr-TR" sz="4400" dirty="0" err="1" smtClean="0">
                <a:latin typeface="Trebuchet MS" pitchFamily="34" charset="0"/>
              </a:rPr>
              <a:t>Temper</a:t>
            </a:r>
            <a:r>
              <a:rPr lang="tr-TR" sz="4400" dirty="0" smtClean="0">
                <a:latin typeface="Trebuchet MS" pitchFamily="34" charset="0"/>
              </a:rPr>
              <a:t> tanımları</a:t>
            </a:r>
            <a:endParaRPr lang="tr-TR" sz="4400" dirty="0">
              <a:latin typeface="Trebuchet MS" pitchFamily="34" charset="0"/>
            </a:endParaRPr>
          </a:p>
        </p:txBody>
      </p:sp>
    </p:spTree>
    <p:extLst>
      <p:ext uri="{BB962C8B-B14F-4D97-AF65-F5344CB8AC3E}">
        <p14:creationId xmlns:p14="http://schemas.microsoft.com/office/powerpoint/2010/main" val="825356974"/>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etin kutusu"/>
          <p:cNvSpPr txBox="1"/>
          <p:nvPr/>
        </p:nvSpPr>
        <p:spPr>
          <a:xfrm>
            <a:off x="251520" y="1268760"/>
            <a:ext cx="8640960" cy="5509200"/>
          </a:xfrm>
          <a:prstGeom prst="rect">
            <a:avLst/>
          </a:prstGeom>
          <a:noFill/>
        </p:spPr>
        <p:txBody>
          <a:bodyPr wrap="square" rtlCol="0">
            <a:spAutoFit/>
          </a:bodyPr>
          <a:lstStyle/>
          <a:p>
            <a:r>
              <a:rPr lang="tr-TR" sz="3200" dirty="0" smtClean="0">
                <a:latin typeface="Trebuchet MS" pitchFamily="34" charset="0"/>
              </a:rPr>
              <a:t>Alüminyum ürünler için 3 temel </a:t>
            </a:r>
            <a:r>
              <a:rPr lang="tr-TR" sz="3200" dirty="0" err="1" smtClean="0">
                <a:latin typeface="Trebuchet MS" pitchFamily="34" charset="0"/>
              </a:rPr>
              <a:t>temper</a:t>
            </a:r>
            <a:r>
              <a:rPr lang="tr-TR" sz="3200" dirty="0" smtClean="0">
                <a:latin typeface="Trebuchet MS" pitchFamily="34" charset="0"/>
              </a:rPr>
              <a:t> grubu vardır:</a:t>
            </a:r>
          </a:p>
          <a:p>
            <a:r>
              <a:rPr lang="en-US" sz="3200" dirty="0" smtClean="0">
                <a:latin typeface="Trebuchet MS" pitchFamily="34" charset="0"/>
              </a:rPr>
              <a:t>"O" </a:t>
            </a:r>
            <a:endParaRPr lang="tr-TR" sz="3200" dirty="0" smtClean="0">
              <a:latin typeface="Trebuchet MS" pitchFamily="34" charset="0"/>
            </a:endParaRPr>
          </a:p>
          <a:p>
            <a:r>
              <a:rPr lang="tr-TR" sz="3200" dirty="0" smtClean="0">
                <a:latin typeface="Trebuchet MS" pitchFamily="34" charset="0"/>
              </a:rPr>
              <a:t>tam yumuşak</a:t>
            </a:r>
            <a:r>
              <a:rPr lang="en-US" sz="3200" dirty="0" smtClean="0">
                <a:latin typeface="Trebuchet MS" pitchFamily="34" charset="0"/>
              </a:rPr>
              <a:t> (i.e. </a:t>
            </a:r>
            <a:r>
              <a:rPr lang="tr-TR" sz="3200" dirty="0" smtClean="0">
                <a:latin typeface="Trebuchet MS" pitchFamily="34" charset="0"/>
              </a:rPr>
              <a:t>Tamamen tavlanmış</a:t>
            </a:r>
            <a:r>
              <a:rPr lang="en-US" sz="3200" dirty="0" smtClean="0">
                <a:latin typeface="Trebuchet MS" pitchFamily="34" charset="0"/>
              </a:rPr>
              <a:t>)</a:t>
            </a:r>
          </a:p>
          <a:p>
            <a:r>
              <a:rPr lang="en-US" sz="3200" dirty="0" smtClean="0">
                <a:latin typeface="Trebuchet MS" pitchFamily="34" charset="0"/>
              </a:rPr>
              <a:t>"T" </a:t>
            </a:r>
            <a:endParaRPr lang="tr-TR" sz="3200" dirty="0" smtClean="0">
              <a:latin typeface="Trebuchet MS" pitchFamily="34" charset="0"/>
            </a:endParaRPr>
          </a:p>
          <a:p>
            <a:r>
              <a:rPr lang="tr-TR" sz="3200" dirty="0" smtClean="0">
                <a:latin typeface="Trebuchet MS" pitchFamily="34" charset="0"/>
              </a:rPr>
              <a:t>ısıl işlemli</a:t>
            </a:r>
            <a:r>
              <a:rPr lang="en-US" sz="3200" dirty="0" smtClean="0">
                <a:latin typeface="Trebuchet MS" pitchFamily="34" charset="0"/>
              </a:rPr>
              <a:t> (i.e. </a:t>
            </a:r>
            <a:r>
              <a:rPr lang="tr-TR" sz="3200" dirty="0" smtClean="0">
                <a:latin typeface="Trebuchet MS" pitchFamily="34" charset="0"/>
              </a:rPr>
              <a:t>Yaşlanma sertleşmesi uygulanan alaşımlar için</a:t>
            </a:r>
            <a:r>
              <a:rPr lang="en-US" sz="3200" dirty="0" smtClean="0">
                <a:latin typeface="Trebuchet MS" pitchFamily="34" charset="0"/>
              </a:rPr>
              <a:t>)</a:t>
            </a:r>
          </a:p>
          <a:p>
            <a:r>
              <a:rPr lang="en-US" sz="3200" dirty="0" smtClean="0">
                <a:latin typeface="Trebuchet MS" pitchFamily="34" charset="0"/>
              </a:rPr>
              <a:t>"H" </a:t>
            </a:r>
            <a:endParaRPr lang="tr-TR" sz="3200" dirty="0" smtClean="0">
              <a:latin typeface="Trebuchet MS" pitchFamily="34" charset="0"/>
            </a:endParaRPr>
          </a:p>
          <a:p>
            <a:r>
              <a:rPr lang="tr-TR" sz="3200" dirty="0" smtClean="0">
                <a:latin typeface="Trebuchet MS" pitchFamily="34" charset="0"/>
              </a:rPr>
              <a:t>deformasyonla sertleştirme</a:t>
            </a:r>
            <a:r>
              <a:rPr lang="en-US" sz="3200" dirty="0" smtClean="0">
                <a:latin typeface="Trebuchet MS" pitchFamily="34" charset="0"/>
              </a:rPr>
              <a:t> (i.e. </a:t>
            </a:r>
            <a:r>
              <a:rPr lang="tr-TR" sz="3200" dirty="0" smtClean="0">
                <a:latin typeface="Trebuchet MS" pitchFamily="34" charset="0"/>
              </a:rPr>
              <a:t>Çökelme sertleşmesi tecrübe etmeyen alaşımlar için</a:t>
            </a:r>
            <a:r>
              <a:rPr lang="en-US" sz="3200" dirty="0" smtClean="0">
                <a:latin typeface="Trebuchet MS" pitchFamily="34" charset="0"/>
              </a:rPr>
              <a:t>)</a:t>
            </a:r>
          </a:p>
          <a:p>
            <a:endParaRPr lang="tr-TR" sz="3200" dirty="0" smtClean="0">
              <a:latin typeface="Trebuchet MS" pitchFamily="34" charset="0"/>
            </a:endParaRPr>
          </a:p>
        </p:txBody>
      </p:sp>
      <p:sp>
        <p:nvSpPr>
          <p:cNvPr id="6" name="Başlık 3"/>
          <p:cNvSpPr>
            <a:spLocks noGrp="1"/>
          </p:cNvSpPr>
          <p:nvPr>
            <p:ph type="title"/>
          </p:nvPr>
        </p:nvSpPr>
        <p:spPr>
          <a:xfrm>
            <a:off x="251520" y="764704"/>
            <a:ext cx="8568952" cy="594320"/>
          </a:xfrm>
        </p:spPr>
        <p:txBody>
          <a:bodyPr>
            <a:noAutofit/>
          </a:bodyPr>
          <a:lstStyle/>
          <a:p>
            <a:r>
              <a:rPr lang="tr-TR" sz="4400" dirty="0" err="1" smtClean="0">
                <a:latin typeface="Trebuchet MS" pitchFamily="34" charset="0"/>
              </a:rPr>
              <a:t>Temper</a:t>
            </a:r>
            <a:r>
              <a:rPr lang="tr-TR" sz="4400" dirty="0" smtClean="0">
                <a:latin typeface="Trebuchet MS" pitchFamily="34" charset="0"/>
              </a:rPr>
              <a:t> tanımları</a:t>
            </a:r>
            <a:endParaRPr lang="tr-TR" sz="4400" dirty="0">
              <a:latin typeface="Trebuchet MS" pitchFamily="34" charset="0"/>
            </a:endParaRPr>
          </a:p>
        </p:txBody>
      </p:sp>
    </p:spTree>
    <p:extLst>
      <p:ext uri="{BB962C8B-B14F-4D97-AF65-F5344CB8AC3E}">
        <p14:creationId xmlns:p14="http://schemas.microsoft.com/office/powerpoint/2010/main" val="825356974"/>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etin kutusu"/>
          <p:cNvSpPr txBox="1"/>
          <p:nvPr/>
        </p:nvSpPr>
        <p:spPr>
          <a:xfrm>
            <a:off x="395536" y="1405220"/>
            <a:ext cx="8640960" cy="4832092"/>
          </a:xfrm>
          <a:prstGeom prst="rect">
            <a:avLst/>
          </a:prstGeom>
          <a:noFill/>
        </p:spPr>
        <p:txBody>
          <a:bodyPr wrap="square" rtlCol="0">
            <a:spAutoFit/>
          </a:bodyPr>
          <a:lstStyle/>
          <a:p>
            <a:r>
              <a:rPr lang="en-US" sz="2800" b="1" dirty="0" smtClean="0">
                <a:latin typeface="Trebuchet MS" pitchFamily="34" charset="0"/>
              </a:rPr>
              <a:t>T-temper</a:t>
            </a:r>
            <a:r>
              <a:rPr lang="tr-TR" sz="2800" b="1" dirty="0" err="1" smtClean="0">
                <a:latin typeface="Trebuchet MS" pitchFamily="34" charset="0"/>
              </a:rPr>
              <a:t>leri</a:t>
            </a:r>
            <a:r>
              <a:rPr lang="en-US" sz="2800" dirty="0" smtClean="0">
                <a:latin typeface="Trebuchet MS" pitchFamily="34" charset="0"/>
              </a:rPr>
              <a:t/>
            </a:r>
            <a:br>
              <a:rPr lang="en-US" sz="2800" dirty="0" smtClean="0">
                <a:latin typeface="Trebuchet MS" pitchFamily="34" charset="0"/>
              </a:rPr>
            </a:br>
            <a:r>
              <a:rPr lang="tr-TR" sz="2800" dirty="0" smtClean="0">
                <a:latin typeface="Trebuchet MS" pitchFamily="34" charset="0"/>
              </a:rPr>
              <a:t>çökelme sertleşmesi ile ciddi mukavemet artışı yaşayan ve çözeltiye alma tavı ve ardından yaşlandırma tavı uygulanan alaşımlar.</a:t>
            </a:r>
          </a:p>
          <a:p>
            <a:r>
              <a:rPr lang="tr-TR" sz="2800" dirty="0" smtClean="0">
                <a:latin typeface="Trebuchet MS" pitchFamily="34" charset="0"/>
              </a:rPr>
              <a:t>9 farklı </a:t>
            </a:r>
            <a:r>
              <a:rPr lang="tr-TR" sz="2800" dirty="0" err="1" smtClean="0">
                <a:latin typeface="Trebuchet MS" pitchFamily="34" charset="0"/>
              </a:rPr>
              <a:t>temper</a:t>
            </a:r>
            <a:r>
              <a:rPr lang="tr-TR" sz="2800" dirty="0" smtClean="0">
                <a:latin typeface="Trebuchet MS" pitchFamily="34" charset="0"/>
              </a:rPr>
              <a:t> arasında en önemlileri:</a:t>
            </a:r>
          </a:p>
          <a:p>
            <a:r>
              <a:rPr lang="tr-TR" sz="2800" dirty="0" smtClean="0">
                <a:latin typeface="Trebuchet MS" pitchFamily="34" charset="0"/>
              </a:rPr>
              <a:t>T3</a:t>
            </a:r>
          </a:p>
          <a:p>
            <a:r>
              <a:rPr lang="tr-TR" sz="2800" dirty="0" smtClean="0">
                <a:latin typeface="Trebuchet MS" pitchFamily="34" charset="0"/>
              </a:rPr>
              <a:t>T4</a:t>
            </a:r>
          </a:p>
          <a:p>
            <a:r>
              <a:rPr lang="tr-TR" sz="2800" dirty="0" smtClean="0">
                <a:latin typeface="Trebuchet MS" pitchFamily="34" charset="0"/>
              </a:rPr>
              <a:t>T5</a:t>
            </a:r>
          </a:p>
          <a:p>
            <a:r>
              <a:rPr lang="tr-TR" sz="2800" dirty="0" smtClean="0">
                <a:latin typeface="Trebuchet MS" pitchFamily="34" charset="0"/>
              </a:rPr>
              <a:t>T6 ve</a:t>
            </a:r>
          </a:p>
          <a:p>
            <a:r>
              <a:rPr lang="tr-TR" sz="2800" dirty="0" smtClean="0">
                <a:latin typeface="Trebuchet MS" pitchFamily="34" charset="0"/>
              </a:rPr>
              <a:t>T7</a:t>
            </a:r>
          </a:p>
          <a:p>
            <a:endParaRPr lang="tr-TR" sz="2800" dirty="0" smtClean="0">
              <a:latin typeface="Trebuchet MS" pitchFamily="34" charset="0"/>
            </a:endParaRPr>
          </a:p>
        </p:txBody>
      </p:sp>
      <p:sp>
        <p:nvSpPr>
          <p:cNvPr id="6" name="Başlık 3"/>
          <p:cNvSpPr>
            <a:spLocks noGrp="1"/>
          </p:cNvSpPr>
          <p:nvPr>
            <p:ph type="title"/>
          </p:nvPr>
        </p:nvSpPr>
        <p:spPr>
          <a:xfrm>
            <a:off x="251520" y="818456"/>
            <a:ext cx="8568952" cy="594320"/>
          </a:xfrm>
        </p:spPr>
        <p:txBody>
          <a:bodyPr>
            <a:noAutofit/>
          </a:bodyPr>
          <a:lstStyle/>
          <a:p>
            <a:r>
              <a:rPr lang="tr-TR" sz="4400" dirty="0" err="1" smtClean="0">
                <a:latin typeface="Trebuchet MS" pitchFamily="34" charset="0"/>
              </a:rPr>
              <a:t>Temper</a:t>
            </a:r>
            <a:r>
              <a:rPr lang="tr-TR" sz="4400" dirty="0" smtClean="0">
                <a:latin typeface="Trebuchet MS" pitchFamily="34" charset="0"/>
              </a:rPr>
              <a:t> tanımları</a:t>
            </a:r>
            <a:endParaRPr lang="tr-TR" sz="4400" dirty="0">
              <a:latin typeface="Trebuchet MS" pitchFamily="34" charset="0"/>
            </a:endParaRPr>
          </a:p>
        </p:txBody>
      </p:sp>
    </p:spTree>
    <p:extLst>
      <p:ext uri="{BB962C8B-B14F-4D97-AF65-F5344CB8AC3E}">
        <p14:creationId xmlns:p14="http://schemas.microsoft.com/office/powerpoint/2010/main" val="825356974"/>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etin kutusu"/>
          <p:cNvSpPr txBox="1"/>
          <p:nvPr/>
        </p:nvSpPr>
        <p:spPr>
          <a:xfrm>
            <a:off x="251520" y="1487681"/>
            <a:ext cx="8640960" cy="4216539"/>
          </a:xfrm>
          <a:prstGeom prst="rect">
            <a:avLst/>
          </a:prstGeom>
          <a:noFill/>
        </p:spPr>
        <p:txBody>
          <a:bodyPr wrap="square" rtlCol="0">
            <a:spAutoFit/>
          </a:bodyPr>
          <a:lstStyle/>
          <a:p>
            <a:r>
              <a:rPr lang="en-US" sz="2800" dirty="0" smtClean="0">
                <a:latin typeface="Trebuchet MS" pitchFamily="34" charset="0"/>
              </a:rPr>
              <a:t>T1 </a:t>
            </a:r>
            <a:endParaRPr lang="tr-TR" sz="2800" dirty="0" smtClean="0">
              <a:latin typeface="Trebuchet MS" pitchFamily="34" charset="0"/>
            </a:endParaRPr>
          </a:p>
          <a:p>
            <a:r>
              <a:rPr lang="tr-TR" sz="2800" dirty="0" smtClean="0">
                <a:latin typeface="Trebuchet MS" pitchFamily="34" charset="0"/>
              </a:rPr>
              <a:t>yüksek sıcaklıkta gerçekleştirilen şekillendirme operasyonundan soğutma + kararlı bir yapı için oda sıcaklığında bekletme / doğal yaşlanma</a:t>
            </a:r>
          </a:p>
          <a:p>
            <a:endParaRPr lang="tr-TR" sz="1400" dirty="0" smtClean="0">
              <a:latin typeface="Trebuchet MS" pitchFamily="34" charset="0"/>
            </a:endParaRPr>
          </a:p>
          <a:p>
            <a:r>
              <a:rPr lang="en-US" sz="2800" dirty="0" smtClean="0">
                <a:latin typeface="Trebuchet MS" pitchFamily="34" charset="0"/>
              </a:rPr>
              <a:t>T2   </a:t>
            </a:r>
            <a:endParaRPr lang="tr-TR" sz="2800" dirty="0" smtClean="0">
              <a:latin typeface="Trebuchet MS" pitchFamily="34" charset="0"/>
            </a:endParaRPr>
          </a:p>
          <a:p>
            <a:r>
              <a:rPr lang="tr-TR" sz="2800" dirty="0" smtClean="0">
                <a:latin typeface="Trebuchet MS" pitchFamily="34" charset="0"/>
              </a:rPr>
              <a:t>yüksek sıcaklıkta gerçekleştirilen şekillendirme operasyonundan soğutma + soğuk deformasyon + kararlı bir yapı için oda sıcaklığında bekletme / doğal yaşlanma</a:t>
            </a:r>
          </a:p>
        </p:txBody>
      </p:sp>
      <p:sp>
        <p:nvSpPr>
          <p:cNvPr id="6" name="Başlık 3"/>
          <p:cNvSpPr>
            <a:spLocks noGrp="1"/>
          </p:cNvSpPr>
          <p:nvPr>
            <p:ph type="title"/>
          </p:nvPr>
        </p:nvSpPr>
        <p:spPr>
          <a:xfrm>
            <a:off x="251520" y="818456"/>
            <a:ext cx="8568952" cy="594320"/>
          </a:xfrm>
        </p:spPr>
        <p:txBody>
          <a:bodyPr>
            <a:noAutofit/>
          </a:bodyPr>
          <a:lstStyle/>
          <a:p>
            <a:r>
              <a:rPr lang="tr-TR" sz="4400" dirty="0" err="1" smtClean="0">
                <a:latin typeface="Trebuchet MS" pitchFamily="34" charset="0"/>
              </a:rPr>
              <a:t>Temper</a:t>
            </a:r>
            <a:r>
              <a:rPr lang="tr-TR" sz="4400" dirty="0" smtClean="0">
                <a:latin typeface="Trebuchet MS" pitchFamily="34" charset="0"/>
              </a:rPr>
              <a:t> tanımları</a:t>
            </a:r>
            <a:endParaRPr lang="tr-TR" sz="4400" dirty="0">
              <a:latin typeface="Trebuchet MS" pitchFamily="34" charset="0"/>
            </a:endParaRPr>
          </a:p>
        </p:txBody>
      </p:sp>
    </p:spTree>
    <p:extLst>
      <p:ext uri="{BB962C8B-B14F-4D97-AF65-F5344CB8AC3E}">
        <p14:creationId xmlns:p14="http://schemas.microsoft.com/office/powerpoint/2010/main" val="825356974"/>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etin kutusu"/>
          <p:cNvSpPr txBox="1"/>
          <p:nvPr/>
        </p:nvSpPr>
        <p:spPr>
          <a:xfrm>
            <a:off x="251520" y="1487681"/>
            <a:ext cx="8640960" cy="5447645"/>
          </a:xfrm>
          <a:prstGeom prst="rect">
            <a:avLst/>
          </a:prstGeom>
          <a:noFill/>
        </p:spPr>
        <p:txBody>
          <a:bodyPr wrap="square" rtlCol="0">
            <a:spAutoFit/>
          </a:bodyPr>
          <a:lstStyle/>
          <a:p>
            <a:r>
              <a:rPr lang="en-US" sz="2800" dirty="0" smtClean="0">
                <a:latin typeface="Trebuchet MS" pitchFamily="34" charset="0"/>
              </a:rPr>
              <a:t>T3   </a:t>
            </a:r>
            <a:endParaRPr lang="tr-TR" sz="2800" dirty="0" smtClean="0">
              <a:latin typeface="Trebuchet MS" pitchFamily="34" charset="0"/>
            </a:endParaRPr>
          </a:p>
          <a:p>
            <a:r>
              <a:rPr lang="tr-TR" sz="2800" dirty="0" smtClean="0">
                <a:latin typeface="Trebuchet MS" pitchFamily="34" charset="0"/>
              </a:rPr>
              <a:t>Çözeltiye alma tavı + soğuk deformasyon + kararlı bir yapı için oda sıcaklığında bekletme / doğal yaşlanma</a:t>
            </a:r>
          </a:p>
          <a:p>
            <a:endParaRPr lang="tr-TR" sz="1600" dirty="0" smtClean="0">
              <a:latin typeface="Trebuchet MS" pitchFamily="34" charset="0"/>
            </a:endParaRPr>
          </a:p>
          <a:p>
            <a:r>
              <a:rPr lang="en-US" sz="2800" dirty="0" smtClean="0">
                <a:latin typeface="Trebuchet MS" pitchFamily="34" charset="0"/>
              </a:rPr>
              <a:t>T4   </a:t>
            </a:r>
            <a:endParaRPr lang="tr-TR" sz="2800" dirty="0" smtClean="0">
              <a:latin typeface="Trebuchet MS" pitchFamily="34" charset="0"/>
            </a:endParaRPr>
          </a:p>
          <a:p>
            <a:r>
              <a:rPr lang="tr-TR" sz="2800" dirty="0" smtClean="0">
                <a:latin typeface="Trebuchet MS" pitchFamily="34" charset="0"/>
              </a:rPr>
              <a:t>Çözeltiye alma tavı + kararlı bir yapı için oda sıcaklığında bekletme / doğal yaşlanma</a:t>
            </a:r>
          </a:p>
          <a:p>
            <a:endParaRPr lang="tr-TR" sz="1400" dirty="0" smtClean="0">
              <a:latin typeface="Trebuchet MS" pitchFamily="34" charset="0"/>
            </a:endParaRPr>
          </a:p>
          <a:p>
            <a:r>
              <a:rPr lang="en-US" sz="2800" b="1" dirty="0" smtClean="0">
                <a:solidFill>
                  <a:srgbClr val="FF0000"/>
                </a:solidFill>
                <a:latin typeface="Trebuchet MS" pitchFamily="34" charset="0"/>
              </a:rPr>
              <a:t>T5   </a:t>
            </a:r>
            <a:endParaRPr lang="tr-TR" sz="2800" b="1" dirty="0" smtClean="0">
              <a:solidFill>
                <a:srgbClr val="FF0000"/>
              </a:solidFill>
              <a:latin typeface="Trebuchet MS" pitchFamily="34" charset="0"/>
            </a:endParaRPr>
          </a:p>
          <a:p>
            <a:r>
              <a:rPr lang="tr-TR" sz="2800" b="1" dirty="0" smtClean="0">
                <a:solidFill>
                  <a:srgbClr val="FF0000"/>
                </a:solidFill>
                <a:latin typeface="Trebuchet MS" pitchFamily="34" charset="0"/>
              </a:rPr>
              <a:t>yüksek sıcaklıkta gerçekleştirilen şekillendirme operasyonundan soğutma + suni yaşlandırma</a:t>
            </a:r>
            <a:r>
              <a:rPr lang="en-US" sz="2800" b="1" dirty="0" smtClean="0">
                <a:solidFill>
                  <a:srgbClr val="FF0000"/>
                </a:solidFill>
                <a:latin typeface="Trebuchet MS" pitchFamily="34" charset="0"/>
              </a:rPr>
              <a:t> </a:t>
            </a:r>
            <a:endParaRPr lang="tr-TR" sz="2800" b="1" dirty="0" smtClean="0">
              <a:solidFill>
                <a:srgbClr val="FF0000"/>
              </a:solidFill>
              <a:latin typeface="Trebuchet MS" pitchFamily="34" charset="0"/>
            </a:endParaRPr>
          </a:p>
          <a:p>
            <a:endParaRPr lang="tr-TR" sz="2800" dirty="0">
              <a:latin typeface="Trebuchet MS" pitchFamily="34" charset="0"/>
            </a:endParaRPr>
          </a:p>
        </p:txBody>
      </p:sp>
      <p:sp>
        <p:nvSpPr>
          <p:cNvPr id="6" name="Başlık 3"/>
          <p:cNvSpPr>
            <a:spLocks noGrp="1"/>
          </p:cNvSpPr>
          <p:nvPr>
            <p:ph type="title"/>
          </p:nvPr>
        </p:nvSpPr>
        <p:spPr>
          <a:xfrm>
            <a:off x="251520" y="818456"/>
            <a:ext cx="8568952" cy="594320"/>
          </a:xfrm>
        </p:spPr>
        <p:txBody>
          <a:bodyPr>
            <a:noAutofit/>
          </a:bodyPr>
          <a:lstStyle/>
          <a:p>
            <a:r>
              <a:rPr lang="tr-TR" sz="4400" dirty="0" err="1" smtClean="0">
                <a:latin typeface="Trebuchet MS" pitchFamily="34" charset="0"/>
              </a:rPr>
              <a:t>Temper</a:t>
            </a:r>
            <a:r>
              <a:rPr lang="tr-TR" sz="4400" dirty="0" smtClean="0">
                <a:latin typeface="Trebuchet MS" pitchFamily="34" charset="0"/>
              </a:rPr>
              <a:t> tanımları</a:t>
            </a:r>
            <a:endParaRPr lang="tr-TR" sz="4400" dirty="0">
              <a:latin typeface="Trebuchet MS" pitchFamily="34" charset="0"/>
            </a:endParaRPr>
          </a:p>
        </p:txBody>
      </p:sp>
    </p:spTree>
    <p:extLst>
      <p:ext uri="{BB962C8B-B14F-4D97-AF65-F5344CB8AC3E}">
        <p14:creationId xmlns:p14="http://schemas.microsoft.com/office/powerpoint/2010/main" val="825356974"/>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etin kutusu"/>
          <p:cNvSpPr txBox="1"/>
          <p:nvPr/>
        </p:nvSpPr>
        <p:spPr>
          <a:xfrm>
            <a:off x="251520" y="1268760"/>
            <a:ext cx="8640960" cy="5262979"/>
          </a:xfrm>
          <a:prstGeom prst="rect">
            <a:avLst/>
          </a:prstGeom>
          <a:noFill/>
        </p:spPr>
        <p:txBody>
          <a:bodyPr wrap="square" rtlCol="0">
            <a:spAutoFit/>
          </a:bodyPr>
          <a:lstStyle/>
          <a:p>
            <a:r>
              <a:rPr lang="en-US" sz="2800" dirty="0" smtClean="0">
                <a:latin typeface="Trebuchet MS" pitchFamily="34" charset="0"/>
              </a:rPr>
              <a:t>T6   </a:t>
            </a:r>
            <a:endParaRPr lang="tr-TR" sz="2800" dirty="0" smtClean="0">
              <a:latin typeface="Trebuchet MS" pitchFamily="34" charset="0"/>
            </a:endParaRPr>
          </a:p>
          <a:p>
            <a:r>
              <a:rPr lang="tr-TR" sz="2800" dirty="0" smtClean="0">
                <a:latin typeface="Trebuchet MS" pitchFamily="34" charset="0"/>
              </a:rPr>
              <a:t>Çözeltiye alma tavı + suni yaşlandırma</a:t>
            </a:r>
          </a:p>
          <a:p>
            <a:r>
              <a:rPr lang="en-US" sz="2800" dirty="0" smtClean="0">
                <a:latin typeface="Trebuchet MS" pitchFamily="34" charset="0"/>
              </a:rPr>
              <a:t>T7   </a:t>
            </a:r>
            <a:endParaRPr lang="tr-TR" sz="2800" dirty="0" smtClean="0">
              <a:latin typeface="Trebuchet MS" pitchFamily="34" charset="0"/>
            </a:endParaRPr>
          </a:p>
          <a:p>
            <a:r>
              <a:rPr lang="tr-TR" sz="2800" dirty="0" smtClean="0">
                <a:latin typeface="Trebuchet MS" pitchFamily="34" charset="0"/>
              </a:rPr>
              <a:t>Çözeltiye alma tavı + pik sertliğin ötesine suni yaşlandırma (mukavemeti düşürüp </a:t>
            </a:r>
            <a:r>
              <a:rPr lang="tr-TR" sz="2800" dirty="0" err="1" smtClean="0">
                <a:latin typeface="Trebuchet MS" pitchFamily="34" charset="0"/>
              </a:rPr>
              <a:t>sünekliği</a:t>
            </a:r>
            <a:r>
              <a:rPr lang="tr-TR" sz="2800" dirty="0" smtClean="0">
                <a:latin typeface="Trebuchet MS" pitchFamily="34" charset="0"/>
              </a:rPr>
              <a:t> arttırmak için!)</a:t>
            </a:r>
          </a:p>
          <a:p>
            <a:r>
              <a:rPr lang="en-US" sz="2800" dirty="0" smtClean="0">
                <a:latin typeface="Trebuchet MS" pitchFamily="34" charset="0"/>
              </a:rPr>
              <a:t>T8   </a:t>
            </a:r>
            <a:endParaRPr lang="tr-TR" sz="2800" dirty="0" smtClean="0">
              <a:latin typeface="Trebuchet MS" pitchFamily="34" charset="0"/>
            </a:endParaRPr>
          </a:p>
          <a:p>
            <a:r>
              <a:rPr lang="tr-TR" sz="2800" dirty="0" smtClean="0">
                <a:latin typeface="Trebuchet MS" pitchFamily="34" charset="0"/>
              </a:rPr>
              <a:t>Çözeltiye alma tavı + soğuk şekillendirme + suni yaşlandırma </a:t>
            </a:r>
          </a:p>
          <a:p>
            <a:r>
              <a:rPr lang="en-US" sz="2800" dirty="0" smtClean="0">
                <a:latin typeface="Trebuchet MS" pitchFamily="34" charset="0"/>
              </a:rPr>
              <a:t>T</a:t>
            </a:r>
            <a:r>
              <a:rPr lang="tr-TR" sz="2800" dirty="0" smtClean="0">
                <a:latin typeface="Trebuchet MS" pitchFamily="34" charset="0"/>
              </a:rPr>
              <a:t>9</a:t>
            </a:r>
            <a:r>
              <a:rPr lang="en-US" sz="2800" dirty="0" smtClean="0">
                <a:latin typeface="Trebuchet MS" pitchFamily="34" charset="0"/>
              </a:rPr>
              <a:t>   </a:t>
            </a:r>
            <a:endParaRPr lang="tr-TR" sz="2800" dirty="0" smtClean="0">
              <a:latin typeface="Trebuchet MS" pitchFamily="34" charset="0"/>
            </a:endParaRPr>
          </a:p>
          <a:p>
            <a:r>
              <a:rPr lang="tr-TR" sz="2800" dirty="0" smtClean="0">
                <a:latin typeface="Trebuchet MS" pitchFamily="34" charset="0"/>
              </a:rPr>
              <a:t>Çözeltiye alma + suni yaşlandırma + soğuk şekillendirme</a:t>
            </a:r>
          </a:p>
        </p:txBody>
      </p:sp>
      <p:sp>
        <p:nvSpPr>
          <p:cNvPr id="6" name="Başlık 3"/>
          <p:cNvSpPr>
            <a:spLocks noGrp="1"/>
          </p:cNvSpPr>
          <p:nvPr>
            <p:ph type="title"/>
          </p:nvPr>
        </p:nvSpPr>
        <p:spPr>
          <a:xfrm>
            <a:off x="251520" y="692696"/>
            <a:ext cx="8568952" cy="594320"/>
          </a:xfrm>
        </p:spPr>
        <p:txBody>
          <a:bodyPr>
            <a:noAutofit/>
          </a:bodyPr>
          <a:lstStyle/>
          <a:p>
            <a:r>
              <a:rPr lang="tr-TR" sz="4400" dirty="0" err="1" smtClean="0">
                <a:latin typeface="Trebuchet MS" pitchFamily="34" charset="0"/>
              </a:rPr>
              <a:t>Temper</a:t>
            </a:r>
            <a:r>
              <a:rPr lang="tr-TR" sz="4400" dirty="0" smtClean="0">
                <a:latin typeface="Trebuchet MS" pitchFamily="34" charset="0"/>
              </a:rPr>
              <a:t> tanımları</a:t>
            </a:r>
            <a:endParaRPr lang="tr-TR" sz="4400" dirty="0">
              <a:latin typeface="Trebuchet MS" pitchFamily="34" charset="0"/>
            </a:endParaRPr>
          </a:p>
        </p:txBody>
      </p:sp>
    </p:spTree>
    <p:extLst>
      <p:ext uri="{BB962C8B-B14F-4D97-AF65-F5344CB8AC3E}">
        <p14:creationId xmlns:p14="http://schemas.microsoft.com/office/powerpoint/2010/main" val="825356974"/>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446856" y="602432"/>
            <a:ext cx="8229600" cy="594320"/>
          </a:xfrm>
        </p:spPr>
        <p:txBody>
          <a:bodyPr>
            <a:normAutofit fontScale="90000"/>
          </a:bodyPr>
          <a:lstStyle/>
          <a:p>
            <a:r>
              <a:rPr lang="tr-TR" dirty="0" smtClean="0"/>
              <a:t>Alüminyum profiller</a:t>
            </a:r>
            <a:endParaRPr lang="tr-TR" dirty="0"/>
          </a:p>
        </p:txBody>
      </p:sp>
      <p:pic>
        <p:nvPicPr>
          <p:cNvPr id="1026" name="Picture 2"/>
          <p:cNvPicPr>
            <a:picLocks noChangeAspect="1" noChangeArrowheads="1"/>
          </p:cNvPicPr>
          <p:nvPr/>
        </p:nvPicPr>
        <p:blipFill>
          <a:blip r:embed="rId2" cstate="print"/>
          <a:srcRect l="23517" t="37459" r="25014" b="9813"/>
          <a:stretch>
            <a:fillRect/>
          </a:stretch>
        </p:blipFill>
        <p:spPr bwMode="auto">
          <a:xfrm>
            <a:off x="323528" y="1484784"/>
            <a:ext cx="8626314" cy="4968552"/>
          </a:xfrm>
          <a:prstGeom prst="rect">
            <a:avLst/>
          </a:prstGeom>
          <a:noFill/>
          <a:ln w="9525">
            <a:noFill/>
            <a:miter lim="800000"/>
            <a:headEnd/>
            <a:tailEnd/>
          </a:ln>
        </p:spPr>
      </p:pic>
    </p:spTree>
    <p:extLst>
      <p:ext uri="{BB962C8B-B14F-4D97-AF65-F5344CB8AC3E}">
        <p14:creationId xmlns:p14="http://schemas.microsoft.com/office/powerpoint/2010/main" val="825356974"/>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cstate="print"/>
          <a:srcRect l="20196" t="31125" r="20033" b="37375"/>
          <a:stretch>
            <a:fillRect/>
          </a:stretch>
        </p:blipFill>
        <p:spPr bwMode="auto">
          <a:xfrm>
            <a:off x="179512" y="1052736"/>
            <a:ext cx="8505945" cy="2520280"/>
          </a:xfrm>
          <a:prstGeom prst="rect">
            <a:avLst/>
          </a:prstGeom>
          <a:noFill/>
          <a:ln w="9525">
            <a:noFill/>
            <a:miter lim="800000"/>
            <a:headEnd/>
            <a:tailEnd/>
          </a:ln>
        </p:spPr>
      </p:pic>
      <p:pic>
        <p:nvPicPr>
          <p:cNvPr id="5" name="Picture 2"/>
          <p:cNvPicPr>
            <a:picLocks noChangeAspect="1" noChangeArrowheads="1"/>
          </p:cNvPicPr>
          <p:nvPr/>
        </p:nvPicPr>
        <p:blipFill>
          <a:blip r:embed="rId3" cstate="print"/>
          <a:srcRect l="16322" t="22266" r="17819" b="8829"/>
          <a:stretch>
            <a:fillRect/>
          </a:stretch>
        </p:blipFill>
        <p:spPr bwMode="auto">
          <a:xfrm>
            <a:off x="179512" y="3645024"/>
            <a:ext cx="5256584" cy="3092108"/>
          </a:xfrm>
          <a:prstGeom prst="rect">
            <a:avLst/>
          </a:prstGeom>
          <a:noFill/>
          <a:ln w="9525">
            <a:noFill/>
            <a:miter lim="800000"/>
            <a:headEnd/>
            <a:tailEnd/>
          </a:ln>
        </p:spPr>
      </p:pic>
      <p:sp>
        <p:nvSpPr>
          <p:cNvPr id="6" name="Başlık 3"/>
          <p:cNvSpPr>
            <a:spLocks noGrp="1"/>
          </p:cNvSpPr>
          <p:nvPr>
            <p:ph type="title"/>
          </p:nvPr>
        </p:nvSpPr>
        <p:spPr>
          <a:xfrm>
            <a:off x="251520" y="458416"/>
            <a:ext cx="8229600" cy="594320"/>
          </a:xfrm>
        </p:spPr>
        <p:txBody>
          <a:bodyPr>
            <a:normAutofit fontScale="90000"/>
          </a:bodyPr>
          <a:lstStyle/>
          <a:p>
            <a:r>
              <a:rPr lang="tr-TR" dirty="0" smtClean="0"/>
              <a:t>Alüminyum profiller</a:t>
            </a:r>
            <a:endParaRPr lang="tr-TR" dirty="0"/>
          </a:p>
        </p:txBody>
      </p:sp>
    </p:spTree>
    <p:extLst>
      <p:ext uri="{BB962C8B-B14F-4D97-AF65-F5344CB8AC3E}">
        <p14:creationId xmlns:p14="http://schemas.microsoft.com/office/powerpoint/2010/main" val="825356974"/>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395536" y="386408"/>
            <a:ext cx="8229600" cy="594320"/>
          </a:xfrm>
        </p:spPr>
        <p:txBody>
          <a:bodyPr>
            <a:normAutofit fontScale="90000"/>
          </a:bodyPr>
          <a:lstStyle/>
          <a:p>
            <a:r>
              <a:rPr lang="tr-TR" dirty="0" err="1" smtClean="0">
                <a:latin typeface="Trebuchet MS" pitchFamily="34" charset="0"/>
              </a:rPr>
              <a:t>Ekstrüzyon</a:t>
            </a:r>
            <a:r>
              <a:rPr lang="tr-TR" dirty="0" smtClean="0">
                <a:latin typeface="Trebuchet MS" pitchFamily="34" charset="0"/>
              </a:rPr>
              <a:t> parametreleri</a:t>
            </a:r>
            <a:endParaRPr lang="tr-TR" dirty="0">
              <a:latin typeface="Trebuchet MS" pitchFamily="34" charset="0"/>
            </a:endParaRPr>
          </a:p>
        </p:txBody>
      </p:sp>
      <p:graphicFrame>
        <p:nvGraphicFramePr>
          <p:cNvPr id="5" name="4 Tablo"/>
          <p:cNvGraphicFramePr>
            <a:graphicFrameLocks noGrp="1"/>
          </p:cNvGraphicFramePr>
          <p:nvPr/>
        </p:nvGraphicFramePr>
        <p:xfrm>
          <a:off x="323528" y="980728"/>
          <a:ext cx="8568950" cy="5669280"/>
        </p:xfrm>
        <a:graphic>
          <a:graphicData uri="http://schemas.openxmlformats.org/drawingml/2006/table">
            <a:tbl>
              <a:tblPr firstRow="1" bandRow="1">
                <a:tableStyleId>{5C22544A-7EE6-4342-B048-85BDC9FD1C3A}</a:tableStyleId>
              </a:tblPr>
              <a:tblGrid>
                <a:gridCol w="1944216"/>
                <a:gridCol w="1944216"/>
                <a:gridCol w="1440160"/>
                <a:gridCol w="1440160"/>
                <a:gridCol w="1800198"/>
              </a:tblGrid>
              <a:tr h="370840">
                <a:tc>
                  <a:txBody>
                    <a:bodyPr/>
                    <a:lstStyle/>
                    <a:p>
                      <a:r>
                        <a:rPr lang="tr-TR" sz="2400" dirty="0" smtClean="0">
                          <a:solidFill>
                            <a:schemeClr val="bg1"/>
                          </a:solidFill>
                          <a:latin typeface="Trebuchet MS" pitchFamily="34" charset="0"/>
                        </a:rPr>
                        <a:t>faktör</a:t>
                      </a:r>
                      <a:endParaRPr lang="tr-TR" sz="2400" dirty="0">
                        <a:solidFill>
                          <a:schemeClr val="bg1"/>
                        </a:solidFill>
                        <a:latin typeface="Trebuchet MS" pitchFamily="34" charset="0"/>
                      </a:endParaRPr>
                    </a:p>
                  </a:txBody>
                  <a:tcPr/>
                </a:tc>
                <a:tc>
                  <a:txBody>
                    <a:bodyPr/>
                    <a:lstStyle/>
                    <a:p>
                      <a:pPr algn="ctr"/>
                      <a:r>
                        <a:rPr lang="tr-TR" sz="2400" b="1" dirty="0" smtClean="0">
                          <a:latin typeface="Trebuchet MS" pitchFamily="34" charset="0"/>
                        </a:rPr>
                        <a:t>mukavemet</a:t>
                      </a:r>
                      <a:endParaRPr lang="tr-TR" sz="2400" b="1" dirty="0">
                        <a:latin typeface="Trebuchet MS" pitchFamily="34" charset="0"/>
                      </a:endParaRPr>
                    </a:p>
                  </a:txBody>
                  <a:tcPr/>
                </a:tc>
                <a:tc>
                  <a:txBody>
                    <a:bodyPr/>
                    <a:lstStyle/>
                    <a:p>
                      <a:pPr algn="ctr"/>
                      <a:r>
                        <a:rPr lang="tr-TR" sz="2400" b="1" dirty="0" smtClean="0">
                          <a:latin typeface="Trebuchet MS" pitchFamily="34" charset="0"/>
                        </a:rPr>
                        <a:t>yüzey</a:t>
                      </a:r>
                      <a:endParaRPr lang="tr-TR" sz="2400" b="1" dirty="0">
                        <a:latin typeface="Trebuchet MS" pitchFamily="34" charset="0"/>
                      </a:endParaRPr>
                    </a:p>
                  </a:txBody>
                  <a:tcPr/>
                </a:tc>
                <a:tc>
                  <a:txBody>
                    <a:bodyPr/>
                    <a:lstStyle/>
                    <a:p>
                      <a:pPr algn="ctr"/>
                      <a:r>
                        <a:rPr lang="tr-TR" sz="2400" b="1" dirty="0" smtClean="0">
                          <a:latin typeface="Trebuchet MS" pitchFamily="34" charset="0"/>
                        </a:rPr>
                        <a:t>ölçüler</a:t>
                      </a:r>
                      <a:endParaRPr lang="tr-TR" sz="2400" b="1" dirty="0">
                        <a:latin typeface="Trebuchet MS" pitchFamily="34" charset="0"/>
                      </a:endParaRPr>
                    </a:p>
                  </a:txBody>
                  <a:tcPr/>
                </a:tc>
                <a:tc>
                  <a:txBody>
                    <a:bodyPr/>
                    <a:lstStyle/>
                    <a:p>
                      <a:pPr algn="ctr"/>
                      <a:r>
                        <a:rPr lang="tr-TR" sz="2400" b="1" dirty="0" err="1" smtClean="0">
                          <a:latin typeface="Trebuchet MS" pitchFamily="34" charset="0"/>
                        </a:rPr>
                        <a:t>Ekstrüzyon</a:t>
                      </a:r>
                      <a:r>
                        <a:rPr lang="tr-TR" sz="2400" b="1" dirty="0" smtClean="0">
                          <a:latin typeface="Trebuchet MS" pitchFamily="34" charset="0"/>
                        </a:rPr>
                        <a:t> hızı</a:t>
                      </a:r>
                      <a:endParaRPr lang="tr-TR" sz="2400" b="1" dirty="0">
                        <a:latin typeface="Trebuchet MS" pitchFamily="34" charset="0"/>
                      </a:endParaRPr>
                    </a:p>
                  </a:txBody>
                  <a:tcPr/>
                </a:tc>
              </a:tr>
              <a:tr h="370840">
                <a:tc>
                  <a:txBody>
                    <a:bodyPr/>
                    <a:lstStyle/>
                    <a:p>
                      <a:r>
                        <a:rPr lang="tr-TR" sz="2400" b="1" dirty="0" smtClean="0">
                          <a:solidFill>
                            <a:schemeClr val="bg1"/>
                          </a:solidFill>
                          <a:latin typeface="Trebuchet MS" pitchFamily="34" charset="0"/>
                        </a:rPr>
                        <a:t>Alaşım </a:t>
                      </a:r>
                      <a:endParaRPr lang="tr-TR" sz="2400" b="1" dirty="0">
                        <a:solidFill>
                          <a:schemeClr val="bg1"/>
                        </a:solidFill>
                        <a:latin typeface="Trebuchet MS" pitchFamily="34" charset="0"/>
                      </a:endParaRPr>
                    </a:p>
                  </a:txBody>
                  <a:tcPr>
                    <a:solidFill>
                      <a:schemeClr val="accent1"/>
                    </a:solidFill>
                  </a:tcPr>
                </a:tc>
                <a:tc>
                  <a:txBody>
                    <a:bodyPr/>
                    <a:lstStyle/>
                    <a:p>
                      <a:pPr algn="ctr"/>
                      <a:r>
                        <a:rPr lang="tr-TR" sz="2400" dirty="0" smtClean="0">
                          <a:latin typeface="Trebuchet MS" pitchFamily="34" charset="0"/>
                        </a:rPr>
                        <a:t>yüksek</a:t>
                      </a:r>
                      <a:endParaRPr lang="tr-TR" sz="2400" dirty="0">
                        <a:latin typeface="Trebuchet MS" pitchFamily="34" charset="0"/>
                      </a:endParaRPr>
                    </a:p>
                  </a:txBody>
                  <a:tcPr/>
                </a:tc>
                <a:tc>
                  <a:txBody>
                    <a:bodyPr/>
                    <a:lstStyle/>
                    <a:p>
                      <a:pPr algn="ctr"/>
                      <a:r>
                        <a:rPr lang="tr-TR" sz="2400" dirty="0" smtClean="0">
                          <a:latin typeface="Trebuchet MS" pitchFamily="34" charset="0"/>
                        </a:rPr>
                        <a:t>yüksek</a:t>
                      </a:r>
                      <a:endParaRPr lang="tr-TR" sz="2400" dirty="0">
                        <a:latin typeface="Trebuchet MS" pitchFamily="34" charset="0"/>
                      </a:endParaRPr>
                    </a:p>
                  </a:txBody>
                  <a:tcPr/>
                </a:tc>
                <a:tc>
                  <a:txBody>
                    <a:bodyPr/>
                    <a:lstStyle/>
                    <a:p>
                      <a:pPr algn="ctr"/>
                      <a:endParaRPr lang="tr-TR" sz="2400">
                        <a:latin typeface="Trebuchet MS" pitchFamily="34" charset="0"/>
                      </a:endParaRPr>
                    </a:p>
                  </a:txBody>
                  <a:tcPr/>
                </a:tc>
                <a:tc>
                  <a:txBody>
                    <a:bodyPr/>
                    <a:lstStyle/>
                    <a:p>
                      <a:pPr algn="ctr"/>
                      <a:r>
                        <a:rPr lang="tr-TR" sz="2400" dirty="0" smtClean="0">
                          <a:latin typeface="Trebuchet MS" pitchFamily="34" charset="0"/>
                        </a:rPr>
                        <a:t>yüksek</a:t>
                      </a:r>
                      <a:endParaRPr lang="tr-TR" sz="2400" dirty="0">
                        <a:latin typeface="Trebuchet MS" pitchFamily="34" charset="0"/>
                      </a:endParaRPr>
                    </a:p>
                  </a:txBody>
                  <a:tcPr/>
                </a:tc>
              </a:tr>
              <a:tr h="370840">
                <a:tc>
                  <a:txBody>
                    <a:bodyPr/>
                    <a:lstStyle/>
                    <a:p>
                      <a:r>
                        <a:rPr lang="tr-TR" sz="2400" b="1" dirty="0" smtClean="0">
                          <a:solidFill>
                            <a:schemeClr val="bg1"/>
                          </a:solidFill>
                          <a:latin typeface="Trebuchet MS" pitchFamily="34" charset="0"/>
                        </a:rPr>
                        <a:t>bilet</a:t>
                      </a:r>
                      <a:endParaRPr lang="tr-TR" sz="2400" b="1" dirty="0">
                        <a:solidFill>
                          <a:schemeClr val="bg1"/>
                        </a:solidFill>
                        <a:latin typeface="Trebuchet MS" pitchFamily="34" charset="0"/>
                      </a:endParaRPr>
                    </a:p>
                  </a:txBody>
                  <a:tcPr>
                    <a:solidFill>
                      <a:schemeClr val="accent1"/>
                    </a:solidFill>
                  </a:tcPr>
                </a:tc>
                <a:tc>
                  <a:txBody>
                    <a:bodyPr/>
                    <a:lstStyle/>
                    <a:p>
                      <a:pPr algn="ctr"/>
                      <a:endParaRPr lang="tr-TR" sz="2400">
                        <a:latin typeface="Trebuchet MS" pitchFamily="34" charset="0"/>
                      </a:endParaRPr>
                    </a:p>
                  </a:txBody>
                  <a:tcPr/>
                </a:tc>
                <a:tc>
                  <a:txBody>
                    <a:bodyPr/>
                    <a:lstStyle/>
                    <a:p>
                      <a:pPr algn="ctr"/>
                      <a:r>
                        <a:rPr lang="tr-TR" sz="2400" dirty="0" smtClean="0">
                          <a:latin typeface="Trebuchet MS" pitchFamily="34" charset="0"/>
                        </a:rPr>
                        <a:t>yüksek</a:t>
                      </a:r>
                      <a:endParaRPr lang="tr-TR" sz="2400" dirty="0">
                        <a:latin typeface="Trebuchet MS" pitchFamily="34" charset="0"/>
                      </a:endParaRPr>
                    </a:p>
                  </a:txBody>
                  <a:tcPr/>
                </a:tc>
                <a:tc>
                  <a:txBody>
                    <a:bodyPr/>
                    <a:lstStyle/>
                    <a:p>
                      <a:pPr algn="ctr"/>
                      <a:endParaRPr lang="tr-TR" sz="2400">
                        <a:latin typeface="Trebuchet MS" pitchFamily="34" charset="0"/>
                      </a:endParaRPr>
                    </a:p>
                  </a:txBody>
                  <a:tcPr/>
                </a:tc>
                <a:tc>
                  <a:txBody>
                    <a:bodyPr/>
                    <a:lstStyle/>
                    <a:p>
                      <a:pPr algn="ctr"/>
                      <a:r>
                        <a:rPr lang="tr-TR" sz="2400" dirty="0" smtClean="0">
                          <a:latin typeface="Trebuchet MS" pitchFamily="34" charset="0"/>
                        </a:rPr>
                        <a:t>yüksek</a:t>
                      </a:r>
                      <a:endParaRPr lang="tr-TR" sz="2400" dirty="0">
                        <a:latin typeface="Trebuchet MS" pitchFamily="34" charset="0"/>
                      </a:endParaRPr>
                    </a:p>
                  </a:txBody>
                  <a:tcPr/>
                </a:tc>
              </a:tr>
              <a:tr h="370840">
                <a:tc>
                  <a:txBody>
                    <a:bodyPr/>
                    <a:lstStyle/>
                    <a:p>
                      <a:r>
                        <a:rPr lang="tr-TR" sz="2400" b="1" dirty="0" smtClean="0">
                          <a:solidFill>
                            <a:schemeClr val="bg1"/>
                          </a:solidFill>
                          <a:latin typeface="Trebuchet MS" pitchFamily="34" charset="0"/>
                        </a:rPr>
                        <a:t>homojen</a:t>
                      </a:r>
                      <a:endParaRPr lang="tr-TR" sz="2400" b="1" dirty="0">
                        <a:solidFill>
                          <a:schemeClr val="bg1"/>
                        </a:solidFill>
                        <a:latin typeface="Trebuchet MS" pitchFamily="34" charset="0"/>
                      </a:endParaRPr>
                    </a:p>
                  </a:txBody>
                  <a:tcPr>
                    <a:solidFill>
                      <a:schemeClr val="accent1"/>
                    </a:solidFill>
                  </a:tcPr>
                </a:tc>
                <a:tc>
                  <a:txBody>
                    <a:bodyPr/>
                    <a:lstStyle/>
                    <a:p>
                      <a:pPr algn="ctr"/>
                      <a:r>
                        <a:rPr lang="tr-TR" sz="2400" dirty="0" smtClean="0">
                          <a:latin typeface="Trebuchet MS" pitchFamily="34" charset="0"/>
                        </a:rPr>
                        <a:t>orta</a:t>
                      </a:r>
                      <a:endParaRPr lang="tr-TR" sz="2400" dirty="0">
                        <a:latin typeface="Trebuchet MS" pitchFamily="34" charset="0"/>
                      </a:endParaRPr>
                    </a:p>
                  </a:txBody>
                  <a:tcPr/>
                </a:tc>
                <a:tc>
                  <a:txBody>
                    <a:bodyPr/>
                    <a:lstStyle/>
                    <a:p>
                      <a:pPr algn="ctr"/>
                      <a:r>
                        <a:rPr lang="tr-TR" sz="2400" dirty="0" smtClean="0">
                          <a:latin typeface="Trebuchet MS" pitchFamily="34" charset="0"/>
                        </a:rPr>
                        <a:t>yüksek</a:t>
                      </a:r>
                      <a:endParaRPr lang="tr-TR" sz="2400" dirty="0">
                        <a:latin typeface="Trebuchet MS" pitchFamily="34" charset="0"/>
                      </a:endParaRPr>
                    </a:p>
                  </a:txBody>
                  <a:tcPr/>
                </a:tc>
                <a:tc>
                  <a:txBody>
                    <a:bodyPr/>
                    <a:lstStyle/>
                    <a:p>
                      <a:pPr algn="ctr"/>
                      <a:endParaRPr lang="tr-TR" sz="2400">
                        <a:latin typeface="Trebuchet MS" pitchFamily="34" charset="0"/>
                      </a:endParaRPr>
                    </a:p>
                  </a:txBody>
                  <a:tcPr/>
                </a:tc>
                <a:tc>
                  <a:txBody>
                    <a:bodyPr/>
                    <a:lstStyle/>
                    <a:p>
                      <a:pPr algn="ctr"/>
                      <a:r>
                        <a:rPr lang="tr-TR" sz="2400" dirty="0" smtClean="0">
                          <a:latin typeface="Trebuchet MS" pitchFamily="34" charset="0"/>
                        </a:rPr>
                        <a:t>yüksek</a:t>
                      </a:r>
                      <a:endParaRPr lang="tr-TR" sz="2400" dirty="0">
                        <a:latin typeface="Trebuchet MS" pitchFamily="34" charset="0"/>
                      </a:endParaRPr>
                    </a:p>
                  </a:txBody>
                  <a:tcPr/>
                </a:tc>
              </a:tr>
              <a:tr h="414496">
                <a:tc>
                  <a:txBody>
                    <a:bodyPr/>
                    <a:lstStyle/>
                    <a:p>
                      <a:r>
                        <a:rPr lang="tr-TR" sz="2400" b="1" dirty="0" smtClean="0">
                          <a:solidFill>
                            <a:schemeClr val="bg1"/>
                          </a:solidFill>
                          <a:latin typeface="Trebuchet MS" pitchFamily="34" charset="0"/>
                        </a:rPr>
                        <a:t>soğutma</a:t>
                      </a:r>
                      <a:endParaRPr lang="tr-TR" sz="2400" b="1" dirty="0">
                        <a:solidFill>
                          <a:schemeClr val="bg1"/>
                        </a:solidFill>
                        <a:latin typeface="Trebuchet MS" pitchFamily="34" charset="0"/>
                      </a:endParaRPr>
                    </a:p>
                  </a:txBody>
                  <a:tcPr>
                    <a:solidFill>
                      <a:schemeClr val="accent1"/>
                    </a:solidFill>
                  </a:tcPr>
                </a:tc>
                <a:tc>
                  <a:txBody>
                    <a:bodyPr/>
                    <a:lstStyle/>
                    <a:p>
                      <a:pPr algn="ctr"/>
                      <a:r>
                        <a:rPr lang="tr-TR" sz="2400" dirty="0" smtClean="0">
                          <a:latin typeface="Trebuchet MS" pitchFamily="34" charset="0"/>
                        </a:rPr>
                        <a:t>yüksek</a:t>
                      </a:r>
                      <a:endParaRPr lang="tr-TR" sz="2400" dirty="0">
                        <a:latin typeface="Trebuchet MS" pitchFamily="34" charset="0"/>
                      </a:endParaRPr>
                    </a:p>
                  </a:txBody>
                  <a:tcPr/>
                </a:tc>
                <a:tc>
                  <a:txBody>
                    <a:bodyPr/>
                    <a:lstStyle/>
                    <a:p>
                      <a:pPr algn="ctr"/>
                      <a:endParaRPr lang="tr-TR" sz="2400">
                        <a:latin typeface="Trebuchet MS" pitchFamily="34" charset="0"/>
                      </a:endParaRPr>
                    </a:p>
                  </a:txBody>
                  <a:tcPr/>
                </a:tc>
                <a:tc>
                  <a:txBody>
                    <a:bodyPr/>
                    <a:lstStyle/>
                    <a:p>
                      <a:pPr algn="ctr"/>
                      <a:endParaRPr lang="tr-TR" sz="2400">
                        <a:latin typeface="Trebuchet MS" pitchFamily="34" charset="0"/>
                      </a:endParaRPr>
                    </a:p>
                  </a:txBody>
                  <a:tcPr/>
                </a:tc>
                <a:tc>
                  <a:txBody>
                    <a:bodyPr/>
                    <a:lstStyle/>
                    <a:p>
                      <a:pPr algn="ctr"/>
                      <a:r>
                        <a:rPr lang="tr-TR" sz="2400" dirty="0" smtClean="0">
                          <a:latin typeface="Trebuchet MS" pitchFamily="34" charset="0"/>
                        </a:rPr>
                        <a:t>yüksek</a:t>
                      </a:r>
                      <a:endParaRPr lang="tr-TR" sz="2400" dirty="0">
                        <a:latin typeface="Trebuchet MS" pitchFamily="34" charset="0"/>
                      </a:endParaRPr>
                    </a:p>
                  </a:txBody>
                  <a:tcPr/>
                </a:tc>
              </a:tr>
              <a:tr h="370840">
                <a:tc>
                  <a:txBody>
                    <a:bodyPr/>
                    <a:lstStyle/>
                    <a:p>
                      <a:r>
                        <a:rPr lang="tr-TR" sz="2400" b="1" dirty="0" smtClean="0">
                          <a:solidFill>
                            <a:schemeClr val="bg1"/>
                          </a:solidFill>
                          <a:latin typeface="Trebuchet MS" pitchFamily="34" charset="0"/>
                        </a:rPr>
                        <a:t>Ön ısıtma</a:t>
                      </a:r>
                      <a:endParaRPr lang="tr-TR" sz="2400" b="1" dirty="0">
                        <a:solidFill>
                          <a:schemeClr val="bg1"/>
                        </a:solidFill>
                        <a:latin typeface="Trebuchet MS" pitchFamily="34" charset="0"/>
                      </a:endParaRPr>
                    </a:p>
                  </a:txBody>
                  <a:tcPr>
                    <a:solidFill>
                      <a:schemeClr val="accent1"/>
                    </a:solidFill>
                  </a:tcPr>
                </a:tc>
                <a:tc>
                  <a:txBody>
                    <a:bodyPr/>
                    <a:lstStyle/>
                    <a:p>
                      <a:pPr algn="ctr"/>
                      <a:r>
                        <a:rPr lang="tr-TR" sz="2400" dirty="0" smtClean="0">
                          <a:latin typeface="Trebuchet MS" pitchFamily="34" charset="0"/>
                        </a:rPr>
                        <a:t>yüksek</a:t>
                      </a:r>
                      <a:endParaRPr lang="tr-TR" sz="2400" dirty="0">
                        <a:latin typeface="Trebuchet MS" pitchFamily="34" charset="0"/>
                      </a:endParaRPr>
                    </a:p>
                  </a:txBody>
                  <a:tcPr/>
                </a:tc>
                <a:tc>
                  <a:txBody>
                    <a:bodyPr/>
                    <a:lstStyle/>
                    <a:p>
                      <a:pPr algn="ctr"/>
                      <a:endParaRPr lang="tr-TR" sz="2400">
                        <a:latin typeface="Trebuchet MS" pitchFamily="34" charset="0"/>
                      </a:endParaRPr>
                    </a:p>
                  </a:txBody>
                  <a:tcPr/>
                </a:tc>
                <a:tc>
                  <a:txBody>
                    <a:bodyPr/>
                    <a:lstStyle/>
                    <a:p>
                      <a:pPr algn="ctr"/>
                      <a:endParaRPr lang="tr-TR" sz="2400">
                        <a:latin typeface="Trebuchet MS" pitchFamily="34" charset="0"/>
                      </a:endParaRPr>
                    </a:p>
                  </a:txBody>
                  <a:tcPr/>
                </a:tc>
                <a:tc>
                  <a:txBody>
                    <a:bodyPr/>
                    <a:lstStyle/>
                    <a:p>
                      <a:pPr algn="ctr"/>
                      <a:r>
                        <a:rPr lang="tr-TR" sz="2400" dirty="0" smtClean="0">
                          <a:latin typeface="Trebuchet MS" pitchFamily="34" charset="0"/>
                        </a:rPr>
                        <a:t>yüksek</a:t>
                      </a:r>
                      <a:endParaRPr lang="tr-TR" sz="2400" dirty="0">
                        <a:latin typeface="Trebuchet MS" pitchFamily="34" charset="0"/>
                      </a:endParaRPr>
                    </a:p>
                  </a:txBody>
                  <a:tcPr/>
                </a:tc>
              </a:tr>
              <a:tr h="370840">
                <a:tc>
                  <a:txBody>
                    <a:bodyPr/>
                    <a:lstStyle/>
                    <a:p>
                      <a:r>
                        <a:rPr lang="tr-TR" sz="2400" b="1" dirty="0" err="1" smtClean="0">
                          <a:solidFill>
                            <a:schemeClr val="bg1"/>
                          </a:solidFill>
                          <a:latin typeface="Trebuchet MS" pitchFamily="34" charset="0"/>
                        </a:rPr>
                        <a:t>ekstrüzyon</a:t>
                      </a:r>
                      <a:endParaRPr lang="tr-TR" sz="2400" b="1" dirty="0">
                        <a:solidFill>
                          <a:schemeClr val="bg1"/>
                        </a:solidFill>
                        <a:latin typeface="Trebuchet MS" pitchFamily="34" charset="0"/>
                      </a:endParaRPr>
                    </a:p>
                  </a:txBody>
                  <a:tcPr>
                    <a:solidFill>
                      <a:schemeClr val="accent1"/>
                    </a:solidFill>
                  </a:tcPr>
                </a:tc>
                <a:tc>
                  <a:txBody>
                    <a:bodyPr/>
                    <a:lstStyle/>
                    <a:p>
                      <a:pPr algn="ctr"/>
                      <a:endParaRPr lang="tr-TR" sz="2400">
                        <a:latin typeface="Trebuchet MS" pitchFamily="34" charset="0"/>
                      </a:endParaRPr>
                    </a:p>
                  </a:txBody>
                  <a:tcPr/>
                </a:tc>
                <a:tc>
                  <a:txBody>
                    <a:bodyPr/>
                    <a:lstStyle/>
                    <a:p>
                      <a:pPr algn="ctr"/>
                      <a:r>
                        <a:rPr lang="tr-TR" sz="2400" dirty="0" smtClean="0">
                          <a:latin typeface="Trebuchet MS" pitchFamily="34" charset="0"/>
                        </a:rPr>
                        <a:t>yüksek</a:t>
                      </a:r>
                      <a:endParaRPr lang="tr-TR" sz="2400" dirty="0">
                        <a:latin typeface="Trebuchet MS" pitchFamily="34" charset="0"/>
                      </a:endParaRPr>
                    </a:p>
                  </a:txBody>
                  <a:tcPr/>
                </a:tc>
                <a:tc>
                  <a:txBody>
                    <a:bodyPr/>
                    <a:lstStyle/>
                    <a:p>
                      <a:pPr algn="ctr"/>
                      <a:r>
                        <a:rPr lang="tr-TR" sz="2400" dirty="0" smtClean="0">
                          <a:latin typeface="Trebuchet MS" pitchFamily="34" charset="0"/>
                        </a:rPr>
                        <a:t>Yüksek (kalıp)</a:t>
                      </a:r>
                      <a:endParaRPr lang="tr-TR" sz="2400" dirty="0">
                        <a:latin typeface="Trebuchet MS" pitchFamily="34" charset="0"/>
                      </a:endParaRPr>
                    </a:p>
                  </a:txBody>
                  <a:tcPr/>
                </a:tc>
                <a:tc>
                  <a:txBody>
                    <a:bodyPr/>
                    <a:lstStyle/>
                    <a:p>
                      <a:pPr algn="ctr"/>
                      <a:r>
                        <a:rPr lang="tr-TR" sz="2400" dirty="0" smtClean="0">
                          <a:latin typeface="Trebuchet MS" pitchFamily="34" charset="0"/>
                        </a:rPr>
                        <a:t>yüksek</a:t>
                      </a:r>
                      <a:endParaRPr lang="tr-TR" sz="2400" dirty="0">
                        <a:latin typeface="Trebuchet MS" pitchFamily="34" charset="0"/>
                      </a:endParaRPr>
                    </a:p>
                  </a:txBody>
                  <a:tcPr/>
                </a:tc>
              </a:tr>
              <a:tr h="370840">
                <a:tc>
                  <a:txBody>
                    <a:bodyPr/>
                    <a:lstStyle/>
                    <a:p>
                      <a:r>
                        <a:rPr lang="tr-TR" sz="2400" b="1" dirty="0" smtClean="0">
                          <a:solidFill>
                            <a:schemeClr val="bg1"/>
                          </a:solidFill>
                          <a:latin typeface="Trebuchet MS" pitchFamily="34" charset="0"/>
                        </a:rPr>
                        <a:t>Su verme</a:t>
                      </a:r>
                      <a:endParaRPr lang="tr-TR" sz="2400" b="1" dirty="0">
                        <a:solidFill>
                          <a:schemeClr val="bg1"/>
                        </a:solidFill>
                        <a:latin typeface="Trebuchet MS" pitchFamily="34" charset="0"/>
                      </a:endParaRPr>
                    </a:p>
                  </a:txBody>
                  <a:tcPr>
                    <a:solidFill>
                      <a:schemeClr val="accent1"/>
                    </a:solidFill>
                  </a:tcPr>
                </a:tc>
                <a:tc>
                  <a:txBody>
                    <a:bodyPr/>
                    <a:lstStyle/>
                    <a:p>
                      <a:pPr algn="ctr"/>
                      <a:r>
                        <a:rPr lang="tr-TR" sz="2400" dirty="0" smtClean="0">
                          <a:latin typeface="Trebuchet MS" pitchFamily="34" charset="0"/>
                        </a:rPr>
                        <a:t>orta</a:t>
                      </a:r>
                      <a:endParaRPr lang="tr-TR" sz="2400" dirty="0">
                        <a:latin typeface="Trebuchet MS" pitchFamily="34" charset="0"/>
                      </a:endParaRPr>
                    </a:p>
                  </a:txBody>
                  <a:tcPr/>
                </a:tc>
                <a:tc>
                  <a:txBody>
                    <a:bodyPr/>
                    <a:lstStyle/>
                    <a:p>
                      <a:pPr algn="ctr"/>
                      <a:endParaRPr lang="tr-TR" sz="2400">
                        <a:latin typeface="Trebuchet MS" pitchFamily="34" charset="0"/>
                      </a:endParaRPr>
                    </a:p>
                  </a:txBody>
                  <a:tcPr/>
                </a:tc>
                <a:tc>
                  <a:txBody>
                    <a:bodyPr/>
                    <a:lstStyle/>
                    <a:p>
                      <a:pPr algn="ctr"/>
                      <a:r>
                        <a:rPr lang="tr-TR" sz="2400" dirty="0" smtClean="0">
                          <a:latin typeface="Trebuchet MS" pitchFamily="34" charset="0"/>
                        </a:rPr>
                        <a:t>Yüksek (</a:t>
                      </a:r>
                      <a:r>
                        <a:rPr lang="tr-TR" sz="2400" dirty="0" err="1" smtClean="0">
                          <a:latin typeface="Trebuchet MS" pitchFamily="34" charset="0"/>
                        </a:rPr>
                        <a:t>distor</a:t>
                      </a:r>
                      <a:r>
                        <a:rPr lang="tr-TR" sz="2400" dirty="0" smtClean="0">
                          <a:latin typeface="Trebuchet MS" pitchFamily="34" charset="0"/>
                        </a:rPr>
                        <a:t>)</a:t>
                      </a:r>
                      <a:endParaRPr lang="tr-TR" sz="2400" dirty="0">
                        <a:latin typeface="Trebuchet MS" pitchFamily="34" charset="0"/>
                      </a:endParaRPr>
                    </a:p>
                  </a:txBody>
                  <a:tcPr/>
                </a:tc>
                <a:tc>
                  <a:txBody>
                    <a:bodyPr/>
                    <a:lstStyle/>
                    <a:p>
                      <a:pPr algn="ctr"/>
                      <a:endParaRPr lang="tr-TR" sz="2400">
                        <a:latin typeface="Trebuchet MS" pitchFamily="34" charset="0"/>
                      </a:endParaRPr>
                    </a:p>
                  </a:txBody>
                  <a:tcPr/>
                </a:tc>
              </a:tr>
              <a:tr h="370840">
                <a:tc>
                  <a:txBody>
                    <a:bodyPr/>
                    <a:lstStyle/>
                    <a:p>
                      <a:r>
                        <a:rPr lang="tr-TR" sz="2400" b="1" dirty="0" smtClean="0">
                          <a:solidFill>
                            <a:schemeClr val="bg1"/>
                          </a:solidFill>
                          <a:latin typeface="Trebuchet MS" pitchFamily="34" charset="0"/>
                        </a:rPr>
                        <a:t>gerdirme</a:t>
                      </a:r>
                      <a:endParaRPr lang="tr-TR" sz="2400" b="1" dirty="0">
                        <a:solidFill>
                          <a:schemeClr val="bg1"/>
                        </a:solidFill>
                        <a:latin typeface="Trebuchet MS" pitchFamily="34" charset="0"/>
                      </a:endParaRPr>
                    </a:p>
                  </a:txBody>
                  <a:tcPr>
                    <a:solidFill>
                      <a:schemeClr val="accent1"/>
                    </a:solidFill>
                  </a:tcPr>
                </a:tc>
                <a:tc>
                  <a:txBody>
                    <a:bodyPr/>
                    <a:lstStyle/>
                    <a:p>
                      <a:pPr algn="ctr"/>
                      <a:endParaRPr lang="tr-TR" sz="2400">
                        <a:latin typeface="Trebuchet MS" pitchFamily="34" charset="0"/>
                      </a:endParaRPr>
                    </a:p>
                  </a:txBody>
                  <a:tcPr/>
                </a:tc>
                <a:tc>
                  <a:txBody>
                    <a:bodyPr/>
                    <a:lstStyle/>
                    <a:p>
                      <a:pPr algn="ctr"/>
                      <a:endParaRPr lang="tr-TR" sz="2400">
                        <a:latin typeface="Trebuchet MS" pitchFamily="34" charset="0"/>
                      </a:endParaRPr>
                    </a:p>
                  </a:txBody>
                  <a:tcPr/>
                </a:tc>
                <a:tc>
                  <a:txBody>
                    <a:bodyPr/>
                    <a:lstStyle/>
                    <a:p>
                      <a:pPr algn="ctr"/>
                      <a:r>
                        <a:rPr lang="tr-TR" sz="2400" dirty="0" smtClean="0">
                          <a:latin typeface="Trebuchet MS" pitchFamily="34" charset="0"/>
                        </a:rPr>
                        <a:t>yüksek</a:t>
                      </a:r>
                      <a:endParaRPr lang="tr-TR" sz="2400" dirty="0">
                        <a:latin typeface="Trebuchet MS" pitchFamily="34" charset="0"/>
                      </a:endParaRPr>
                    </a:p>
                  </a:txBody>
                  <a:tcPr/>
                </a:tc>
                <a:tc>
                  <a:txBody>
                    <a:bodyPr/>
                    <a:lstStyle/>
                    <a:p>
                      <a:pPr algn="ctr"/>
                      <a:endParaRPr lang="tr-TR" sz="2400">
                        <a:latin typeface="Trebuchet MS" pitchFamily="34" charset="0"/>
                      </a:endParaRPr>
                    </a:p>
                  </a:txBody>
                  <a:tcPr/>
                </a:tc>
              </a:tr>
              <a:tr h="370840">
                <a:tc>
                  <a:txBody>
                    <a:bodyPr/>
                    <a:lstStyle/>
                    <a:p>
                      <a:r>
                        <a:rPr lang="tr-TR" sz="2400" b="1" dirty="0" smtClean="0">
                          <a:solidFill>
                            <a:schemeClr val="bg1"/>
                          </a:solidFill>
                          <a:latin typeface="Trebuchet MS" pitchFamily="34" charset="0"/>
                        </a:rPr>
                        <a:t>yaşlandırma</a:t>
                      </a:r>
                      <a:endParaRPr lang="tr-TR" sz="2400" b="1" dirty="0">
                        <a:solidFill>
                          <a:schemeClr val="bg1"/>
                        </a:solidFill>
                        <a:latin typeface="Trebuchet MS" pitchFamily="34" charset="0"/>
                      </a:endParaRPr>
                    </a:p>
                  </a:txBody>
                  <a:tcPr>
                    <a:solidFill>
                      <a:schemeClr val="accent1"/>
                    </a:solidFill>
                  </a:tcPr>
                </a:tc>
                <a:tc>
                  <a:txBody>
                    <a:bodyPr/>
                    <a:lstStyle/>
                    <a:p>
                      <a:pPr algn="ctr"/>
                      <a:r>
                        <a:rPr lang="tr-TR" sz="2400" dirty="0" smtClean="0">
                          <a:latin typeface="Trebuchet MS" pitchFamily="34" charset="0"/>
                        </a:rPr>
                        <a:t>yüksek</a:t>
                      </a:r>
                      <a:endParaRPr lang="tr-TR" sz="2400" dirty="0">
                        <a:latin typeface="Trebuchet MS" pitchFamily="34" charset="0"/>
                      </a:endParaRPr>
                    </a:p>
                  </a:txBody>
                  <a:tcPr/>
                </a:tc>
                <a:tc>
                  <a:txBody>
                    <a:bodyPr/>
                    <a:lstStyle/>
                    <a:p>
                      <a:pPr algn="ctr"/>
                      <a:endParaRPr lang="tr-TR" sz="2400" dirty="0">
                        <a:latin typeface="Trebuchet MS" pitchFamily="34" charset="0"/>
                      </a:endParaRPr>
                    </a:p>
                  </a:txBody>
                  <a:tcPr/>
                </a:tc>
                <a:tc>
                  <a:txBody>
                    <a:bodyPr/>
                    <a:lstStyle/>
                    <a:p>
                      <a:pPr algn="ctr"/>
                      <a:endParaRPr lang="tr-TR" sz="2400" dirty="0">
                        <a:latin typeface="Trebuchet MS" pitchFamily="34" charset="0"/>
                      </a:endParaRPr>
                    </a:p>
                  </a:txBody>
                  <a:tcPr/>
                </a:tc>
                <a:tc>
                  <a:txBody>
                    <a:bodyPr/>
                    <a:lstStyle/>
                    <a:p>
                      <a:pPr algn="ctr"/>
                      <a:endParaRPr lang="tr-TR" sz="2400" dirty="0">
                        <a:latin typeface="Trebuchet MS" pitchFamily="34" charset="0"/>
                      </a:endParaRPr>
                    </a:p>
                  </a:txBody>
                  <a:tcPr/>
                </a:tc>
              </a:tr>
            </a:tbl>
          </a:graphicData>
        </a:graphic>
      </p:graphicFrame>
    </p:spTree>
    <p:extLst>
      <p:ext uri="{BB962C8B-B14F-4D97-AF65-F5344CB8AC3E}">
        <p14:creationId xmlns:p14="http://schemas.microsoft.com/office/powerpoint/2010/main" val="825356974"/>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323528" y="620688"/>
            <a:ext cx="8229600" cy="594320"/>
          </a:xfrm>
        </p:spPr>
        <p:txBody>
          <a:bodyPr>
            <a:normAutofit fontScale="90000"/>
          </a:bodyPr>
          <a:lstStyle/>
          <a:p>
            <a:r>
              <a:rPr lang="tr-TR" dirty="0" smtClean="0"/>
              <a:t>Alaşımların </a:t>
            </a:r>
            <a:r>
              <a:rPr lang="tr-TR" dirty="0" err="1" smtClean="0"/>
              <a:t>ekstrüzyon</a:t>
            </a:r>
            <a:r>
              <a:rPr lang="tr-TR" dirty="0" smtClean="0"/>
              <a:t> kabiliyetleri</a:t>
            </a:r>
            <a:endParaRPr lang="tr-TR" dirty="0"/>
          </a:p>
        </p:txBody>
      </p:sp>
      <p:pic>
        <p:nvPicPr>
          <p:cNvPr id="3074"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3000" contrast="18000"/>
                    </a14:imgEffect>
                  </a14:imgLayer>
                </a14:imgProps>
              </a:ext>
            </a:extLst>
          </a:blip>
          <a:srcRect l="41780" t="41953" r="25014" b="22610"/>
          <a:stretch>
            <a:fillRect/>
          </a:stretch>
        </p:blipFill>
        <p:spPr bwMode="auto">
          <a:xfrm>
            <a:off x="539552" y="1412776"/>
            <a:ext cx="8280920" cy="4968552"/>
          </a:xfrm>
          <a:prstGeom prst="rect">
            <a:avLst/>
          </a:prstGeom>
          <a:noFill/>
          <a:ln w="9525">
            <a:noFill/>
            <a:miter lim="800000"/>
            <a:headEnd/>
            <a:tailEnd/>
          </a:ln>
        </p:spPr>
      </p:pic>
      <p:sp useBgFill="1">
        <p:nvSpPr>
          <p:cNvPr id="2" name="Metin kutusu 1"/>
          <p:cNvSpPr txBox="1"/>
          <p:nvPr/>
        </p:nvSpPr>
        <p:spPr>
          <a:xfrm>
            <a:off x="899592" y="1320204"/>
            <a:ext cx="3096344" cy="461665"/>
          </a:xfrm>
          <a:prstGeom prst="rect">
            <a:avLst/>
          </a:prstGeom>
        </p:spPr>
        <p:txBody>
          <a:bodyPr wrap="square" rtlCol="0">
            <a:spAutoFit/>
          </a:bodyPr>
          <a:lstStyle/>
          <a:p>
            <a:r>
              <a:rPr lang="tr-TR" sz="2400" dirty="0" smtClean="0">
                <a:latin typeface="Trebuchet MS" panose="020B0603020202020204" pitchFamily="34" charset="0"/>
              </a:rPr>
              <a:t>Alaşım		seviye</a:t>
            </a:r>
            <a:endParaRPr lang="tr-TR" sz="2400" dirty="0">
              <a:latin typeface="Trebuchet MS" panose="020B0603020202020204" pitchFamily="34" charset="0"/>
            </a:endParaRPr>
          </a:p>
        </p:txBody>
      </p:sp>
      <p:sp useBgFill="1">
        <p:nvSpPr>
          <p:cNvPr id="6" name="Metin kutusu 5"/>
          <p:cNvSpPr txBox="1"/>
          <p:nvPr/>
        </p:nvSpPr>
        <p:spPr>
          <a:xfrm>
            <a:off x="5436096" y="1340768"/>
            <a:ext cx="3096344" cy="461665"/>
          </a:xfrm>
          <a:prstGeom prst="rect">
            <a:avLst/>
          </a:prstGeom>
        </p:spPr>
        <p:txBody>
          <a:bodyPr wrap="square" rtlCol="0">
            <a:spAutoFit/>
          </a:bodyPr>
          <a:lstStyle/>
          <a:p>
            <a:r>
              <a:rPr lang="tr-TR" sz="2400" dirty="0" smtClean="0">
                <a:latin typeface="Trebuchet MS" panose="020B0603020202020204" pitchFamily="34" charset="0"/>
              </a:rPr>
              <a:t>Alaşım		seviye</a:t>
            </a:r>
            <a:endParaRPr lang="tr-TR" sz="2400" dirty="0">
              <a:latin typeface="Trebuchet MS" panose="020B0603020202020204" pitchFamily="34" charset="0"/>
            </a:endParaRPr>
          </a:p>
        </p:txBody>
      </p:sp>
    </p:spTree>
    <p:extLst>
      <p:ext uri="{BB962C8B-B14F-4D97-AF65-F5344CB8AC3E}">
        <p14:creationId xmlns:p14="http://schemas.microsoft.com/office/powerpoint/2010/main" val="82535697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şlık 3"/>
          <p:cNvSpPr>
            <a:spLocks noGrp="1"/>
          </p:cNvSpPr>
          <p:nvPr>
            <p:ph type="title"/>
          </p:nvPr>
        </p:nvSpPr>
        <p:spPr>
          <a:xfrm>
            <a:off x="251520" y="602432"/>
            <a:ext cx="8568952" cy="594320"/>
          </a:xfrm>
        </p:spPr>
        <p:txBody>
          <a:bodyPr>
            <a:noAutofit/>
          </a:bodyPr>
          <a:lstStyle/>
          <a:p>
            <a:r>
              <a:rPr lang="tr-TR" sz="4400" dirty="0" smtClean="0">
                <a:latin typeface="Trebuchet MS" pitchFamily="34" charset="0"/>
              </a:rPr>
              <a:t>elementlerin etkisi</a:t>
            </a:r>
            <a:endParaRPr lang="tr-TR" sz="4400" dirty="0">
              <a:latin typeface="Trebuchet MS" pitchFamily="34" charset="0"/>
            </a:endParaRPr>
          </a:p>
        </p:txBody>
      </p:sp>
      <p:sp>
        <p:nvSpPr>
          <p:cNvPr id="4" name="3 Dikdörtgen"/>
          <p:cNvSpPr/>
          <p:nvPr/>
        </p:nvSpPr>
        <p:spPr>
          <a:xfrm>
            <a:off x="323528" y="1268760"/>
            <a:ext cx="8568952" cy="3970318"/>
          </a:xfrm>
          <a:prstGeom prst="rect">
            <a:avLst/>
          </a:prstGeom>
        </p:spPr>
        <p:txBody>
          <a:bodyPr wrap="square">
            <a:spAutoFit/>
          </a:bodyPr>
          <a:lstStyle/>
          <a:p>
            <a:pPr>
              <a:buClr>
                <a:schemeClr val="bg2">
                  <a:lumMod val="50000"/>
                </a:schemeClr>
              </a:buClr>
            </a:pPr>
            <a:r>
              <a:rPr lang="en-US" sz="2800" b="1" dirty="0" err="1" smtClean="0">
                <a:latin typeface="Trebuchet MS" pitchFamily="34" charset="0"/>
              </a:rPr>
              <a:t>Ber</a:t>
            </a:r>
            <a:r>
              <a:rPr lang="tr-TR" sz="2800" b="1" dirty="0" err="1" smtClean="0">
                <a:latin typeface="Trebuchet MS" pitchFamily="34" charset="0"/>
              </a:rPr>
              <a:t>ilyum</a:t>
            </a:r>
            <a:r>
              <a:rPr lang="tr-TR" sz="2800" b="1" dirty="0" smtClean="0">
                <a:latin typeface="Trebuchet MS" pitchFamily="34" charset="0"/>
              </a:rPr>
              <a:t> </a:t>
            </a:r>
          </a:p>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gıda ve içeceklerle temas edecek folyo vb uygulamalarda zehirlenmeye yol açtığından sakıncalıdır ve mutlaka önlenmelidir.</a:t>
            </a:r>
          </a:p>
          <a:p>
            <a:pPr marL="457200" indent="-457200">
              <a:buClr>
                <a:schemeClr val="bg2">
                  <a:lumMod val="50000"/>
                </a:schemeClr>
              </a:buClr>
              <a:buFont typeface="Trebuchet MS" panose="020B0603020202020204" pitchFamily="34" charset="0"/>
              <a:buChar char="●"/>
            </a:pPr>
            <a:endParaRPr lang="tr-TR" sz="2800" dirty="0" smtClean="0">
              <a:latin typeface="Trebuchet MS" pitchFamily="34" charset="0"/>
            </a:endParaRPr>
          </a:p>
          <a:p>
            <a:pPr>
              <a:buClr>
                <a:schemeClr val="bg2">
                  <a:lumMod val="50000"/>
                </a:schemeClr>
              </a:buClr>
            </a:pPr>
            <a:r>
              <a:rPr lang="en-US" sz="2800" b="1" dirty="0" smtClean="0">
                <a:latin typeface="Trebuchet MS" pitchFamily="34" charset="0"/>
              </a:rPr>
              <a:t>Bi</a:t>
            </a:r>
            <a:r>
              <a:rPr lang="tr-TR" sz="2800" b="1" dirty="0" err="1" smtClean="0">
                <a:latin typeface="Trebuchet MS" pitchFamily="34" charset="0"/>
              </a:rPr>
              <a:t>zmut</a:t>
            </a:r>
            <a:r>
              <a:rPr lang="tr-TR" sz="2800" b="1" dirty="0" smtClean="0">
                <a:latin typeface="Trebuchet MS" pitchFamily="34" charset="0"/>
              </a:rPr>
              <a:t> (</a:t>
            </a:r>
            <a:r>
              <a:rPr lang="tr-TR" sz="2800" b="1" dirty="0" err="1" smtClean="0">
                <a:latin typeface="Trebuchet MS" pitchFamily="34" charset="0"/>
              </a:rPr>
              <a:t>Bi</a:t>
            </a:r>
            <a:r>
              <a:rPr lang="tr-TR" sz="2800" b="1" dirty="0" smtClean="0">
                <a:latin typeface="Trebuchet MS" pitchFamily="34" charset="0"/>
              </a:rPr>
              <a:t>)</a:t>
            </a:r>
            <a:r>
              <a:rPr lang="en-US" sz="2800" dirty="0" smtClean="0">
                <a:latin typeface="Trebuchet MS" pitchFamily="34" charset="0"/>
              </a:rPr>
              <a:t> </a:t>
            </a:r>
            <a:endParaRPr lang="tr-TR" sz="2800" dirty="0" smtClean="0">
              <a:latin typeface="Trebuchet MS" pitchFamily="34" charset="0"/>
            </a:endParaRPr>
          </a:p>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Eser miktarlarda, </a:t>
            </a:r>
            <a:r>
              <a:rPr lang="en-US" sz="2800" dirty="0" smtClean="0">
                <a:latin typeface="Trebuchet MS" pitchFamily="34" charset="0"/>
              </a:rPr>
              <a:t>20–200 </a:t>
            </a:r>
            <a:r>
              <a:rPr lang="en-US" sz="2800" dirty="0" err="1" smtClean="0">
                <a:latin typeface="Trebuchet MS" pitchFamily="34" charset="0"/>
              </a:rPr>
              <a:t>ppm</a:t>
            </a:r>
            <a:r>
              <a:rPr lang="tr-TR" sz="2800" dirty="0" smtClean="0">
                <a:latin typeface="Trebuchet MS" pitchFamily="34" charset="0"/>
              </a:rPr>
              <a:t> kadar </a:t>
            </a:r>
            <a:r>
              <a:rPr lang="tr-TR" sz="2800" dirty="0" err="1" smtClean="0">
                <a:latin typeface="Trebuchet MS" pitchFamily="34" charset="0"/>
              </a:rPr>
              <a:t>Bi</a:t>
            </a:r>
            <a:r>
              <a:rPr lang="tr-TR" sz="2800" dirty="0" smtClean="0">
                <a:latin typeface="Trebuchet MS" pitchFamily="34" charset="0"/>
              </a:rPr>
              <a:t>, Al-Mg alaşımlarına </a:t>
            </a:r>
            <a:r>
              <a:rPr lang="tr-TR" sz="2800" dirty="0" err="1" smtClean="0">
                <a:latin typeface="Trebuchet MS" pitchFamily="34" charset="0"/>
              </a:rPr>
              <a:t>Na’un</a:t>
            </a:r>
            <a:r>
              <a:rPr lang="tr-TR" sz="2800" dirty="0" smtClean="0">
                <a:latin typeface="Trebuchet MS" pitchFamily="34" charset="0"/>
              </a:rPr>
              <a:t> sıcak yırtılmaya yol açmasını önlemek için ilave edilir</a:t>
            </a:r>
            <a:r>
              <a:rPr lang="tr-TR" sz="2800" dirty="0" smtClean="0">
                <a:latin typeface="Trebuchet MS" pitchFamily="34" charset="0"/>
              </a:rPr>
              <a:t>.</a:t>
            </a:r>
            <a:endParaRPr lang="en-US" sz="2800" dirty="0" smtClean="0">
              <a:latin typeface="Trebuchet MS" pitchFamily="34" charset="0"/>
            </a:endParaRPr>
          </a:p>
        </p:txBody>
      </p:sp>
    </p:spTree>
    <p:extLst>
      <p:ext uri="{BB962C8B-B14F-4D97-AF65-F5344CB8AC3E}">
        <p14:creationId xmlns:p14="http://schemas.microsoft.com/office/powerpoint/2010/main" val="390078704"/>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22" name="Object 2"/>
          <p:cNvGraphicFramePr>
            <a:graphicFrameLocks noChangeAspect="1"/>
          </p:cNvGraphicFramePr>
          <p:nvPr>
            <p:extLst>
              <p:ext uri="{D42A27DB-BD31-4B8C-83A1-F6EECF244321}">
                <p14:modId xmlns:p14="http://schemas.microsoft.com/office/powerpoint/2010/main" val="2642745716"/>
              </p:ext>
            </p:extLst>
          </p:nvPr>
        </p:nvGraphicFramePr>
        <p:xfrm>
          <a:off x="395536" y="1389063"/>
          <a:ext cx="1463675" cy="1277937"/>
        </p:xfrm>
        <a:graphic>
          <a:graphicData uri="http://schemas.openxmlformats.org/presentationml/2006/ole">
            <mc:AlternateContent xmlns:mc="http://schemas.openxmlformats.org/markup-compatibility/2006">
              <mc:Choice xmlns:v="urn:schemas-microsoft-com:vml" Requires="v">
                <p:oleObj spid="_x0000_s199718" name="Paint Shop Pro Image" r:id="rId3" imgW="1463811" imgH="1278395" progId="">
                  <p:embed/>
                </p:oleObj>
              </mc:Choice>
              <mc:Fallback>
                <p:oleObj name="Paint Shop Pro Image" r:id="rId3" imgW="1463811" imgH="1278395" progId="">
                  <p:embed/>
                  <p:pic>
                    <p:nvPicPr>
                      <p:cNvPr id="0" name="Picture 2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536" y="1389063"/>
                        <a:ext cx="1463675" cy="1277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123" name="Object 3"/>
          <p:cNvGraphicFramePr>
            <a:graphicFrameLocks noChangeAspect="1"/>
          </p:cNvGraphicFramePr>
          <p:nvPr>
            <p:extLst>
              <p:ext uri="{D42A27DB-BD31-4B8C-83A1-F6EECF244321}">
                <p14:modId xmlns:p14="http://schemas.microsoft.com/office/powerpoint/2010/main" val="3012650336"/>
              </p:ext>
            </p:extLst>
          </p:nvPr>
        </p:nvGraphicFramePr>
        <p:xfrm>
          <a:off x="6503927" y="4545959"/>
          <a:ext cx="2149262" cy="1972514"/>
        </p:xfrm>
        <a:graphic>
          <a:graphicData uri="http://schemas.openxmlformats.org/presentationml/2006/ole">
            <mc:AlternateContent xmlns:mc="http://schemas.openxmlformats.org/markup-compatibility/2006">
              <mc:Choice xmlns:v="urn:schemas-microsoft-com:vml" Requires="v">
                <p:oleObj spid="_x0000_s199719" name="Paint Shop Pro Image" r:id="rId5" imgW="1063415" imgH="975874" progId="">
                  <p:embed/>
                </p:oleObj>
              </mc:Choice>
              <mc:Fallback>
                <p:oleObj name="Paint Shop Pro Image" r:id="rId5" imgW="1063415" imgH="975874" progId="">
                  <p:embed/>
                  <p:pic>
                    <p:nvPicPr>
                      <p:cNvPr id="0" name="Picture 2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03927" y="4545959"/>
                        <a:ext cx="2149262" cy="197251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124" name="Rectangle 4"/>
          <p:cNvSpPr>
            <a:spLocks noChangeArrowheads="1"/>
          </p:cNvSpPr>
          <p:nvPr/>
        </p:nvSpPr>
        <p:spPr bwMode="auto">
          <a:xfrm>
            <a:off x="1979712" y="1484784"/>
            <a:ext cx="64770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tr-TR" altLang="tr-TR" sz="2400" dirty="0" err="1" smtClean="0">
                <a:latin typeface="Arial" charset="0"/>
                <a:cs typeface="Times New Roman" charset="0"/>
              </a:rPr>
              <a:t>İnfiltrasyonla</a:t>
            </a:r>
            <a:r>
              <a:rPr lang="tr-TR" altLang="tr-TR" sz="2400" dirty="0" smtClean="0">
                <a:latin typeface="Arial" charset="0"/>
                <a:cs typeface="Times New Roman" charset="0"/>
              </a:rPr>
              <a:t> üretilen açık hücreli köpükler</a:t>
            </a:r>
            <a:endParaRPr lang="en-GB" altLang="tr-TR" sz="2400" dirty="0">
              <a:latin typeface="Arial" charset="0"/>
              <a:cs typeface="Times New Roman" charset="0"/>
            </a:endParaRPr>
          </a:p>
          <a:p>
            <a:pPr algn="l"/>
            <a:r>
              <a:rPr lang="en-GB" altLang="tr-TR" sz="2400" dirty="0">
                <a:latin typeface="Arial" charset="0"/>
                <a:cs typeface="Times New Roman" charset="0"/>
              </a:rPr>
              <a:t> </a:t>
            </a:r>
            <a:endParaRPr lang="en-GB" altLang="tr-TR" sz="2400" dirty="0">
              <a:latin typeface="Arial" charset="0"/>
            </a:endParaRPr>
          </a:p>
        </p:txBody>
      </p:sp>
      <p:sp>
        <p:nvSpPr>
          <p:cNvPr id="5125" name="Rectangle 5"/>
          <p:cNvSpPr>
            <a:spLocks noChangeArrowheads="1"/>
          </p:cNvSpPr>
          <p:nvPr/>
        </p:nvSpPr>
        <p:spPr bwMode="auto">
          <a:xfrm>
            <a:off x="1979712" y="3622372"/>
            <a:ext cx="6984776" cy="304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r>
              <a:rPr lang="tr-TR" altLang="tr-TR" sz="2400" dirty="0" smtClean="0">
                <a:latin typeface="Trebuchet MS" panose="020B0603020202020204" pitchFamily="34" charset="0"/>
                <a:cs typeface="Times New Roman" charset="0"/>
              </a:rPr>
              <a:t>Gaz besleme ile üretilen kapalı hücreli köpükler</a:t>
            </a:r>
            <a:endParaRPr lang="en-GB" altLang="tr-TR" sz="2400" dirty="0">
              <a:latin typeface="Trebuchet MS" panose="020B0603020202020204" pitchFamily="34" charset="0"/>
              <a:cs typeface="Times New Roman" charset="0"/>
            </a:endParaRPr>
          </a:p>
          <a:p>
            <a:pPr algn="l"/>
            <a:r>
              <a:rPr lang="en-GB" altLang="tr-TR" sz="2400" dirty="0">
                <a:latin typeface="Trebuchet MS" panose="020B0603020202020204" pitchFamily="34" charset="0"/>
                <a:cs typeface="Times New Roman" charset="0"/>
              </a:rPr>
              <a:t> </a:t>
            </a:r>
            <a:r>
              <a:rPr lang="en-GB" altLang="tr-TR" sz="2400" b="1" dirty="0" err="1">
                <a:latin typeface="Trebuchet MS" panose="020B0603020202020204" pitchFamily="34" charset="0"/>
                <a:cs typeface="Times New Roman" charset="0"/>
              </a:rPr>
              <a:t>Cymat</a:t>
            </a:r>
            <a:r>
              <a:rPr lang="en-GB" altLang="tr-TR" sz="2400" b="1" dirty="0">
                <a:latin typeface="Trebuchet MS" panose="020B0603020202020204" pitchFamily="34" charset="0"/>
                <a:cs typeface="Times New Roman" charset="0"/>
              </a:rPr>
              <a:t> (Alcan) </a:t>
            </a:r>
            <a:r>
              <a:rPr lang="en-GB" altLang="tr-TR" sz="2400" b="1" dirty="0" smtClean="0">
                <a:latin typeface="Trebuchet MS" panose="020B0603020202020204" pitchFamily="34" charset="0"/>
                <a:cs typeface="Times New Roman" charset="0"/>
              </a:rPr>
              <a:t>pro</a:t>
            </a:r>
            <a:r>
              <a:rPr lang="tr-TR" altLang="tr-TR" sz="2400" b="1" dirty="0" smtClean="0">
                <a:latin typeface="Trebuchet MS" panose="020B0603020202020204" pitchFamily="34" charset="0"/>
                <a:cs typeface="Times New Roman" charset="0"/>
              </a:rPr>
              <a:t>sesi</a:t>
            </a:r>
            <a:endParaRPr lang="en-GB" altLang="tr-TR" sz="2400" b="1" dirty="0">
              <a:latin typeface="Trebuchet MS" panose="020B0603020202020204" pitchFamily="34" charset="0"/>
              <a:cs typeface="Times New Roman" charset="0"/>
            </a:endParaRPr>
          </a:p>
          <a:p>
            <a:pPr algn="l"/>
            <a:r>
              <a:rPr lang="en-GB" altLang="tr-TR" sz="2400" dirty="0">
                <a:latin typeface="Trebuchet MS" panose="020B0603020202020204" pitchFamily="34" charset="0"/>
                <a:cs typeface="Times New Roman" charset="0"/>
              </a:rPr>
              <a:t>     </a:t>
            </a:r>
            <a:r>
              <a:rPr lang="tr-TR" altLang="tr-TR" sz="2400" dirty="0" smtClean="0">
                <a:latin typeface="Trebuchet MS" panose="020B0603020202020204" pitchFamily="34" charset="0"/>
                <a:cs typeface="Times New Roman" charset="0"/>
              </a:rPr>
              <a:t>sürekli ve ucuz</a:t>
            </a:r>
            <a:endParaRPr lang="en-GB" altLang="tr-TR" sz="2400" dirty="0">
              <a:latin typeface="Trebuchet MS" panose="020B0603020202020204" pitchFamily="34" charset="0"/>
              <a:cs typeface="Times New Roman" charset="0"/>
            </a:endParaRPr>
          </a:p>
          <a:p>
            <a:pPr algn="l"/>
            <a:r>
              <a:rPr lang="en-GB" altLang="tr-TR" sz="2400" dirty="0">
                <a:latin typeface="Trebuchet MS" panose="020B0603020202020204" pitchFamily="34" charset="0"/>
                <a:cs typeface="Times New Roman" charset="0"/>
              </a:rPr>
              <a:t>     6 cm </a:t>
            </a:r>
            <a:r>
              <a:rPr lang="en-GB" altLang="tr-TR" sz="2400" dirty="0" err="1" smtClean="0">
                <a:latin typeface="Trebuchet MS" panose="020B0603020202020204" pitchFamily="34" charset="0"/>
                <a:cs typeface="Times New Roman" charset="0"/>
              </a:rPr>
              <a:t>sl</a:t>
            </a:r>
            <a:r>
              <a:rPr lang="tr-TR" altLang="tr-TR" sz="2400" dirty="0" smtClean="0">
                <a:latin typeface="Trebuchet MS" panose="020B0603020202020204" pitchFamily="34" charset="0"/>
                <a:cs typeface="Times New Roman" charset="0"/>
              </a:rPr>
              <a:t>ab</a:t>
            </a:r>
            <a:r>
              <a:rPr lang="en-GB" altLang="tr-TR" sz="2400" dirty="0" smtClean="0">
                <a:latin typeface="Trebuchet MS" panose="020B0603020202020204" pitchFamily="34" charset="0"/>
                <a:cs typeface="Times New Roman" charset="0"/>
              </a:rPr>
              <a:t> </a:t>
            </a:r>
            <a:endParaRPr lang="en-GB" altLang="tr-TR" sz="2400" dirty="0">
              <a:latin typeface="Trebuchet MS" panose="020B0603020202020204" pitchFamily="34" charset="0"/>
              <a:cs typeface="Times New Roman" charset="0"/>
            </a:endParaRPr>
          </a:p>
          <a:p>
            <a:pPr algn="l"/>
            <a:r>
              <a:rPr lang="en-GB" altLang="tr-TR" sz="2400" dirty="0">
                <a:latin typeface="Trebuchet MS" panose="020B0603020202020204" pitchFamily="34" charset="0"/>
                <a:cs typeface="Times New Roman" charset="0"/>
              </a:rPr>
              <a:t> </a:t>
            </a:r>
            <a:r>
              <a:rPr lang="en-GB" altLang="tr-TR" sz="2400" b="1" dirty="0" err="1">
                <a:latin typeface="Trebuchet MS" panose="020B0603020202020204" pitchFamily="34" charset="0"/>
                <a:cs typeface="Times New Roman" charset="0"/>
              </a:rPr>
              <a:t>Alporas</a:t>
            </a:r>
            <a:r>
              <a:rPr lang="en-GB" altLang="tr-TR" sz="2400" b="1" dirty="0">
                <a:latin typeface="Trebuchet MS" panose="020B0603020202020204" pitchFamily="34" charset="0"/>
                <a:cs typeface="Times New Roman" charset="0"/>
              </a:rPr>
              <a:t> process: </a:t>
            </a:r>
            <a:r>
              <a:rPr lang="en-GB" altLang="tr-TR" sz="2400" b="1" dirty="0" err="1">
                <a:latin typeface="Trebuchet MS" panose="020B0603020202020204" pitchFamily="34" charset="0"/>
                <a:cs typeface="Times New Roman" charset="0"/>
              </a:rPr>
              <a:t>TiH</a:t>
            </a:r>
            <a:endParaRPr lang="en-GB" altLang="tr-TR" sz="2400" b="1" dirty="0">
              <a:latin typeface="Trebuchet MS" panose="020B0603020202020204" pitchFamily="34" charset="0"/>
              <a:cs typeface="Times New Roman" charset="0"/>
            </a:endParaRPr>
          </a:p>
          <a:p>
            <a:pPr algn="l"/>
            <a:r>
              <a:rPr lang="en-GB" altLang="tr-TR" sz="2400" dirty="0">
                <a:latin typeface="Trebuchet MS" panose="020B0603020202020204" pitchFamily="34" charset="0"/>
                <a:cs typeface="Times New Roman" charset="0"/>
              </a:rPr>
              <a:t>     </a:t>
            </a:r>
            <a:r>
              <a:rPr lang="tr-TR" altLang="tr-TR" sz="2400" dirty="0" smtClean="0">
                <a:latin typeface="Trebuchet MS" panose="020B0603020202020204" pitchFamily="34" charset="0"/>
                <a:cs typeface="Times New Roman" charset="0"/>
              </a:rPr>
              <a:t>daha küçük gözenekler </a:t>
            </a:r>
          </a:p>
          <a:p>
            <a:pPr algn="l"/>
            <a:r>
              <a:rPr lang="tr-TR" altLang="tr-TR" sz="2400" dirty="0">
                <a:latin typeface="Trebuchet MS" panose="020B0603020202020204" pitchFamily="34" charset="0"/>
                <a:cs typeface="Times New Roman" charset="0"/>
              </a:rPr>
              <a:t> </a:t>
            </a:r>
            <a:r>
              <a:rPr lang="tr-TR" altLang="tr-TR" sz="2400" dirty="0" smtClean="0">
                <a:latin typeface="Trebuchet MS" panose="020B0603020202020204" pitchFamily="34" charset="0"/>
                <a:cs typeface="Times New Roman" charset="0"/>
              </a:rPr>
              <a:t>    homojen dağılım</a:t>
            </a:r>
            <a:endParaRPr lang="en-GB" altLang="tr-TR" sz="2400" dirty="0">
              <a:latin typeface="Trebuchet MS" panose="020B0603020202020204" pitchFamily="34" charset="0"/>
              <a:cs typeface="Times New Roman" charset="0"/>
            </a:endParaRPr>
          </a:p>
          <a:p>
            <a:pPr algn="l"/>
            <a:r>
              <a:rPr lang="en-GB" altLang="tr-TR" sz="2400" dirty="0">
                <a:latin typeface="Trebuchet MS" panose="020B0603020202020204" pitchFamily="34" charset="0"/>
                <a:cs typeface="Times New Roman" charset="0"/>
              </a:rPr>
              <a:t>     </a:t>
            </a:r>
            <a:r>
              <a:rPr lang="tr-TR" altLang="tr-TR" sz="2400" dirty="0" smtClean="0">
                <a:latin typeface="Trebuchet MS" panose="020B0603020202020204" pitchFamily="34" charset="0"/>
                <a:cs typeface="Times New Roman" charset="0"/>
              </a:rPr>
              <a:t>daha pahalı ve şekilde sınır</a:t>
            </a:r>
            <a:endParaRPr lang="en-GB" altLang="tr-TR" sz="2400" dirty="0">
              <a:latin typeface="Trebuchet MS" panose="020B0603020202020204" pitchFamily="34" charset="0"/>
              <a:cs typeface="Times New Roman" charset="0"/>
            </a:endParaRPr>
          </a:p>
        </p:txBody>
      </p:sp>
      <p:pic>
        <p:nvPicPr>
          <p:cNvPr id="5127" name="Picture 7" descr="C:\WINDOWS\Desktop\Composites and Coatings Group  Main_files\dave_files\foamclosed.jp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95536" y="3717032"/>
            <a:ext cx="1417638" cy="160020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64"/>
          <p:cNvGrpSpPr>
            <a:grpSpLocks/>
          </p:cNvGrpSpPr>
          <p:nvPr/>
        </p:nvGrpSpPr>
        <p:grpSpPr bwMode="auto">
          <a:xfrm>
            <a:off x="4853880" y="2660774"/>
            <a:ext cx="4038600" cy="984250"/>
            <a:chOff x="288" y="1680"/>
            <a:chExt cx="3600" cy="878"/>
          </a:xfrm>
        </p:grpSpPr>
        <p:pic>
          <p:nvPicPr>
            <p:cNvPr id="5156" name="Picture 36" descr="C:\WINDOWS\Desktop\Composites and Coatings Group  Main_files\dave_files\plasterone.jpe"/>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88" y="1680"/>
              <a:ext cx="720" cy="835"/>
            </a:xfrm>
            <a:prstGeom prst="rect">
              <a:avLst/>
            </a:prstGeom>
            <a:noFill/>
            <a:extLst>
              <a:ext uri="{909E8E84-426E-40DD-AFC4-6F175D3DCCD1}">
                <a14:hiddenFill xmlns:a14="http://schemas.microsoft.com/office/drawing/2010/main">
                  <a:solidFill>
                    <a:srgbClr val="FFFFFF"/>
                  </a:solidFill>
                </a14:hiddenFill>
              </a:ext>
            </a:extLst>
          </p:spPr>
        </p:pic>
        <p:pic>
          <p:nvPicPr>
            <p:cNvPr id="5162" name="Picture 42" descr="C:\WINDOWS\Desktop\Composites and Coatings Group  Main_files\dave_files\plastertwo.jpe"/>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08" y="1680"/>
              <a:ext cx="720" cy="828"/>
            </a:xfrm>
            <a:prstGeom prst="rect">
              <a:avLst/>
            </a:prstGeom>
            <a:noFill/>
            <a:extLst>
              <a:ext uri="{909E8E84-426E-40DD-AFC4-6F175D3DCCD1}">
                <a14:hiddenFill xmlns:a14="http://schemas.microsoft.com/office/drawing/2010/main">
                  <a:solidFill>
                    <a:srgbClr val="FFFFFF"/>
                  </a:solidFill>
                </a14:hiddenFill>
              </a:ext>
            </a:extLst>
          </p:spPr>
        </p:pic>
        <p:pic>
          <p:nvPicPr>
            <p:cNvPr id="5168" name="Picture 48" descr="C:\WINDOWS\Desktop\Composites and Coatings Group  Main_files\dave_files\plasterthree.jpe"/>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728" y="1680"/>
              <a:ext cx="720" cy="842"/>
            </a:xfrm>
            <a:prstGeom prst="rect">
              <a:avLst/>
            </a:prstGeom>
            <a:noFill/>
            <a:extLst>
              <a:ext uri="{909E8E84-426E-40DD-AFC4-6F175D3DCCD1}">
                <a14:hiddenFill xmlns:a14="http://schemas.microsoft.com/office/drawing/2010/main">
                  <a:solidFill>
                    <a:srgbClr val="FFFFFF"/>
                  </a:solidFill>
                </a14:hiddenFill>
              </a:ext>
            </a:extLst>
          </p:spPr>
        </p:pic>
        <p:pic>
          <p:nvPicPr>
            <p:cNvPr id="5174" name="Picture 54" descr="C:\WINDOWS\Desktop\Composites and Coatings Group  Main_files\dave_files\plasterfour.jpe"/>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448" y="1680"/>
              <a:ext cx="720" cy="857"/>
            </a:xfrm>
            <a:prstGeom prst="rect">
              <a:avLst/>
            </a:prstGeom>
            <a:noFill/>
            <a:extLst>
              <a:ext uri="{909E8E84-426E-40DD-AFC4-6F175D3DCCD1}">
                <a14:hiddenFill xmlns:a14="http://schemas.microsoft.com/office/drawing/2010/main">
                  <a:solidFill>
                    <a:srgbClr val="FFFFFF"/>
                  </a:solidFill>
                </a14:hiddenFill>
              </a:ext>
            </a:extLst>
          </p:spPr>
        </p:pic>
        <p:pic>
          <p:nvPicPr>
            <p:cNvPr id="5180" name="Picture 60" descr="C:\WINDOWS\Desktop\Composites and Coatings Group  Main_files\dave_files\plasterfive.jpe"/>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168" y="1680"/>
              <a:ext cx="720" cy="87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 name="Group 72"/>
          <p:cNvGrpSpPr>
            <a:grpSpLocks/>
          </p:cNvGrpSpPr>
          <p:nvPr/>
        </p:nvGrpSpPr>
        <p:grpSpPr bwMode="auto">
          <a:xfrm>
            <a:off x="1511424" y="2838326"/>
            <a:ext cx="3276600" cy="741363"/>
            <a:chOff x="1968" y="1296"/>
            <a:chExt cx="2264" cy="513"/>
          </a:xfrm>
        </p:grpSpPr>
        <p:pic>
          <p:nvPicPr>
            <p:cNvPr id="5130" name="Picture 10" descr="C:\WINDOWS\Desktop\Composites and Coatings Group  Main_files\dave_files\saltone.jpe"/>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968" y="1296"/>
              <a:ext cx="541" cy="501"/>
            </a:xfrm>
            <a:prstGeom prst="rect">
              <a:avLst/>
            </a:prstGeom>
            <a:noFill/>
            <a:extLst>
              <a:ext uri="{909E8E84-426E-40DD-AFC4-6F175D3DCCD1}">
                <a14:hiddenFill xmlns:a14="http://schemas.microsoft.com/office/drawing/2010/main">
                  <a:solidFill>
                    <a:srgbClr val="FFFFFF"/>
                  </a:solidFill>
                </a14:hiddenFill>
              </a:ext>
            </a:extLst>
          </p:spPr>
        </p:pic>
        <p:pic>
          <p:nvPicPr>
            <p:cNvPr id="5136" name="Picture 16" descr="C:\WINDOWS\Desktop\Composites and Coatings Group  Main_files\dave_files\salttwo.jpe"/>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540" y="1296"/>
              <a:ext cx="541" cy="505"/>
            </a:xfrm>
            <a:prstGeom prst="rect">
              <a:avLst/>
            </a:prstGeom>
            <a:noFill/>
            <a:extLst>
              <a:ext uri="{909E8E84-426E-40DD-AFC4-6F175D3DCCD1}">
                <a14:hiddenFill xmlns:a14="http://schemas.microsoft.com/office/drawing/2010/main">
                  <a:solidFill>
                    <a:srgbClr val="FFFFFF"/>
                  </a:solidFill>
                </a14:hiddenFill>
              </a:ext>
            </a:extLst>
          </p:spPr>
        </p:pic>
        <p:pic>
          <p:nvPicPr>
            <p:cNvPr id="5142" name="Picture 22" descr="C:\WINDOWS\Desktop\Composites and Coatings Group  Main_files\dave_files\saltthree.jpe"/>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111" y="1296"/>
              <a:ext cx="541" cy="510"/>
            </a:xfrm>
            <a:prstGeom prst="rect">
              <a:avLst/>
            </a:prstGeom>
            <a:noFill/>
            <a:extLst>
              <a:ext uri="{909E8E84-426E-40DD-AFC4-6F175D3DCCD1}">
                <a14:hiddenFill xmlns:a14="http://schemas.microsoft.com/office/drawing/2010/main">
                  <a:solidFill>
                    <a:srgbClr val="FFFFFF"/>
                  </a:solidFill>
                </a14:hiddenFill>
              </a:ext>
            </a:extLst>
          </p:spPr>
        </p:pic>
        <p:pic>
          <p:nvPicPr>
            <p:cNvPr id="5187" name="Picture 67" descr="C:\WINDOWS\Desktop\Composites and Coatings Group  Main_files\dave_files\saltfour.jpe"/>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3696" y="1304"/>
              <a:ext cx="536" cy="505"/>
            </a:xfrm>
            <a:prstGeom prst="rect">
              <a:avLst/>
            </a:prstGeom>
            <a:noFill/>
            <a:extLst>
              <a:ext uri="{909E8E84-426E-40DD-AFC4-6F175D3DCCD1}">
                <a14:hiddenFill xmlns:a14="http://schemas.microsoft.com/office/drawing/2010/main">
                  <a:solidFill>
                    <a:srgbClr val="FFFFFF"/>
                  </a:solidFill>
                </a14:hiddenFill>
              </a:ext>
            </a:extLst>
          </p:spPr>
        </p:pic>
      </p:grpSp>
      <p:sp>
        <p:nvSpPr>
          <p:cNvPr id="19" name="Başlık 3"/>
          <p:cNvSpPr txBox="1">
            <a:spLocks/>
          </p:cNvSpPr>
          <p:nvPr/>
        </p:nvSpPr>
        <p:spPr>
          <a:xfrm>
            <a:off x="423589" y="667947"/>
            <a:ext cx="8229600" cy="594320"/>
          </a:xfrm>
          <a:prstGeom prst="rect">
            <a:avLst/>
          </a:prstGeom>
        </p:spPr>
        <p:txBody>
          <a:bodyPr>
            <a:normAutofit fontScale="82500" lnSpcReduction="20000"/>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r>
              <a:rPr lang="tr-TR" dirty="0" smtClean="0">
                <a:latin typeface="Trebuchet MS" pitchFamily="34" charset="0"/>
              </a:rPr>
              <a:t>Alüminyum köpükler</a:t>
            </a:r>
            <a:endParaRPr lang="tr-TR" dirty="0">
              <a:latin typeface="Trebuchet MS" pitchFamily="34" charset="0"/>
            </a:endParaRPr>
          </a:p>
        </p:txBody>
      </p:sp>
    </p:spTree>
    <p:extLst>
      <p:ext uri="{BB962C8B-B14F-4D97-AF65-F5344CB8AC3E}">
        <p14:creationId xmlns:p14="http://schemas.microsoft.com/office/powerpoint/2010/main" val="3497996729"/>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Başlık 3"/>
          <p:cNvSpPr>
            <a:spLocks noGrp="1"/>
          </p:cNvSpPr>
          <p:nvPr>
            <p:ph type="title"/>
          </p:nvPr>
        </p:nvSpPr>
        <p:spPr>
          <a:xfrm>
            <a:off x="395536" y="818456"/>
            <a:ext cx="8229600" cy="594320"/>
          </a:xfrm>
        </p:spPr>
        <p:txBody>
          <a:bodyPr>
            <a:normAutofit fontScale="90000"/>
          </a:bodyPr>
          <a:lstStyle/>
          <a:p>
            <a:r>
              <a:rPr lang="tr-TR" dirty="0" smtClean="0">
                <a:latin typeface="Trebuchet MS" pitchFamily="34" charset="0"/>
              </a:rPr>
              <a:t>Alüminyum köpükler</a:t>
            </a:r>
            <a:endParaRPr lang="tr-TR" dirty="0">
              <a:latin typeface="Trebuchet MS" pitchFamily="34" charset="0"/>
            </a:endParaRPr>
          </a:p>
        </p:txBody>
      </p:sp>
      <p:sp>
        <p:nvSpPr>
          <p:cNvPr id="2" name="Dikdörtgen 1"/>
          <p:cNvSpPr/>
          <p:nvPr/>
        </p:nvSpPr>
        <p:spPr>
          <a:xfrm>
            <a:off x="251520" y="1579433"/>
            <a:ext cx="8640960" cy="4585871"/>
          </a:xfrm>
          <a:prstGeom prst="rect">
            <a:avLst/>
          </a:prstGeom>
        </p:spPr>
        <p:txBody>
          <a:bodyPr wrap="square">
            <a:spAutoFit/>
          </a:bodyPr>
          <a:lstStyle/>
          <a:p>
            <a:pPr marL="457200" indent="-457200">
              <a:spcAft>
                <a:spcPts val="1200"/>
              </a:spcAft>
              <a:buClr>
                <a:schemeClr val="bg2">
                  <a:lumMod val="50000"/>
                </a:schemeClr>
              </a:buClr>
              <a:buFont typeface="Trebuchet MS" panose="020B0603020202020204" pitchFamily="34" charset="0"/>
              <a:buChar char="●"/>
            </a:pPr>
            <a:r>
              <a:rPr lang="tr-TR" sz="2800" dirty="0" smtClean="0">
                <a:latin typeface="Trebuchet MS" panose="020B0603020202020204" pitchFamily="34" charset="0"/>
              </a:rPr>
              <a:t>Sıvı metale doğrudan gaz enjekte ederek köpük üretilebilir.  </a:t>
            </a:r>
          </a:p>
          <a:p>
            <a:pPr marL="457200" indent="-457200">
              <a:spcAft>
                <a:spcPts val="1200"/>
              </a:spcAft>
              <a:buClr>
                <a:schemeClr val="bg2">
                  <a:lumMod val="50000"/>
                </a:schemeClr>
              </a:buClr>
              <a:buFont typeface="Trebuchet MS" panose="020B0603020202020204" pitchFamily="34" charset="0"/>
              <a:buChar char="●"/>
            </a:pPr>
            <a:r>
              <a:rPr lang="tr-TR" sz="2800" dirty="0" smtClean="0">
                <a:latin typeface="Trebuchet MS" panose="020B0603020202020204" pitchFamily="34" charset="0"/>
              </a:rPr>
              <a:t>Viskozitesini arttırmak için sıvı alaşıma ayrıca %10-15 kadar  </a:t>
            </a:r>
            <a:r>
              <a:rPr lang="tr-TR" sz="2800" dirty="0" err="1" smtClean="0">
                <a:latin typeface="Trebuchet MS" panose="020B0603020202020204" pitchFamily="34" charset="0"/>
              </a:rPr>
              <a:t>SiC</a:t>
            </a:r>
            <a:r>
              <a:rPr lang="tr-TR" sz="2800" dirty="0" smtClean="0">
                <a:latin typeface="Trebuchet MS" panose="020B0603020202020204" pitchFamily="34" charset="0"/>
              </a:rPr>
              <a:t> veya Al</a:t>
            </a:r>
            <a:r>
              <a:rPr lang="tr-TR" sz="2800" baseline="-25000" dirty="0" smtClean="0">
                <a:latin typeface="Trebuchet MS" panose="020B0603020202020204" pitchFamily="34" charset="0"/>
              </a:rPr>
              <a:t>2</a:t>
            </a:r>
            <a:r>
              <a:rPr lang="tr-TR" sz="2800" dirty="0" smtClean="0">
                <a:latin typeface="Trebuchet MS" panose="020B0603020202020204" pitchFamily="34" charset="0"/>
              </a:rPr>
              <a:t>O</a:t>
            </a:r>
            <a:r>
              <a:rPr lang="tr-TR" sz="2800" baseline="-25000" dirty="0" smtClean="0">
                <a:latin typeface="Trebuchet MS" panose="020B0603020202020204" pitchFamily="34" charset="0"/>
              </a:rPr>
              <a:t>3</a:t>
            </a:r>
            <a:r>
              <a:rPr lang="tr-TR" sz="2800" dirty="0" smtClean="0">
                <a:latin typeface="Trebuchet MS" panose="020B0603020202020204" pitchFamily="34" charset="0"/>
              </a:rPr>
              <a:t> ilave edilir.  </a:t>
            </a:r>
          </a:p>
          <a:p>
            <a:pPr marL="457200" indent="-457200">
              <a:spcAft>
                <a:spcPts val="1200"/>
              </a:spcAft>
              <a:buClr>
                <a:schemeClr val="bg2">
                  <a:lumMod val="50000"/>
                </a:schemeClr>
              </a:buClr>
              <a:buFont typeface="Trebuchet MS" panose="020B0603020202020204" pitchFamily="34" charset="0"/>
              <a:buChar char="●"/>
            </a:pPr>
            <a:r>
              <a:rPr lang="tr-TR" sz="2800" dirty="0" smtClean="0">
                <a:latin typeface="Trebuchet MS" panose="020B0603020202020204" pitchFamily="34" charset="0"/>
              </a:rPr>
              <a:t>Daha sonra sıvı alüminyuma döner bir besleyici ile hava, azot veya argon gibi bir gaz verilir. </a:t>
            </a:r>
          </a:p>
          <a:p>
            <a:pPr marL="457200" indent="-457200">
              <a:spcAft>
                <a:spcPts val="1200"/>
              </a:spcAft>
              <a:buClr>
                <a:schemeClr val="bg2">
                  <a:lumMod val="50000"/>
                </a:schemeClr>
              </a:buClr>
              <a:buFont typeface="Trebuchet MS" panose="020B0603020202020204" pitchFamily="34" charset="0"/>
              <a:buChar char="●"/>
            </a:pPr>
            <a:r>
              <a:rPr lang="tr-TR" sz="2800" dirty="0" smtClean="0">
                <a:latin typeface="Trebuchet MS" panose="020B0603020202020204" pitchFamily="34" charset="0"/>
              </a:rPr>
              <a:t>Elde edilen köpük sıvının üzerinden bir taşıyıcı ile sürekli olarak alınır.</a:t>
            </a:r>
          </a:p>
          <a:p>
            <a:pPr marL="457200" indent="-457200">
              <a:spcAft>
                <a:spcPts val="1200"/>
              </a:spcAft>
              <a:buClr>
                <a:schemeClr val="bg2">
                  <a:lumMod val="50000"/>
                </a:schemeClr>
              </a:buClr>
              <a:buFont typeface="Trebuchet MS" panose="020B0603020202020204" pitchFamily="34" charset="0"/>
              <a:buChar char="●"/>
            </a:pPr>
            <a:endParaRPr lang="en-US" sz="2800" dirty="0">
              <a:latin typeface="Trebuchet MS" panose="020B0603020202020204" pitchFamily="34" charset="0"/>
            </a:endParaRPr>
          </a:p>
        </p:txBody>
      </p:sp>
    </p:spTree>
    <p:extLst>
      <p:ext uri="{BB962C8B-B14F-4D97-AF65-F5344CB8AC3E}">
        <p14:creationId xmlns:p14="http://schemas.microsoft.com/office/powerpoint/2010/main" val="1940044296"/>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Başlık 3"/>
          <p:cNvSpPr>
            <a:spLocks noGrp="1"/>
          </p:cNvSpPr>
          <p:nvPr>
            <p:ph type="title"/>
          </p:nvPr>
        </p:nvSpPr>
        <p:spPr>
          <a:xfrm>
            <a:off x="395536" y="764704"/>
            <a:ext cx="8229600" cy="594320"/>
          </a:xfrm>
        </p:spPr>
        <p:txBody>
          <a:bodyPr>
            <a:normAutofit fontScale="90000"/>
          </a:bodyPr>
          <a:lstStyle/>
          <a:p>
            <a:r>
              <a:rPr lang="tr-TR" dirty="0" smtClean="0">
                <a:latin typeface="Trebuchet MS" pitchFamily="34" charset="0"/>
              </a:rPr>
              <a:t>Alüminyum köpükler</a:t>
            </a:r>
            <a:endParaRPr lang="tr-TR" dirty="0">
              <a:latin typeface="Trebuchet MS" pitchFamily="34" charset="0"/>
            </a:endParaRPr>
          </a:p>
        </p:txBody>
      </p:sp>
      <p:pic>
        <p:nvPicPr>
          <p:cNvPr id="19458"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5510" t="37551" r="23623" b="17415"/>
          <a:stretch/>
        </p:blipFill>
        <p:spPr bwMode="auto">
          <a:xfrm>
            <a:off x="971600" y="2061925"/>
            <a:ext cx="7200800" cy="44634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Dikdörtgen 2"/>
          <p:cNvSpPr/>
          <p:nvPr/>
        </p:nvSpPr>
        <p:spPr>
          <a:xfrm>
            <a:off x="377737" y="1383159"/>
            <a:ext cx="4533613" cy="523220"/>
          </a:xfrm>
          <a:prstGeom prst="rect">
            <a:avLst/>
          </a:prstGeom>
        </p:spPr>
        <p:txBody>
          <a:bodyPr wrap="none">
            <a:spAutoFit/>
          </a:bodyPr>
          <a:lstStyle/>
          <a:p>
            <a:r>
              <a:rPr lang="tr-TR" sz="2800" b="1" dirty="0">
                <a:latin typeface="Trebuchet MS" panose="020B0603020202020204" pitchFamily="34" charset="0"/>
              </a:rPr>
              <a:t>Alcan/</a:t>
            </a:r>
            <a:r>
              <a:rPr lang="tr-TR" sz="2800" b="1" dirty="0" err="1">
                <a:latin typeface="Trebuchet MS" panose="020B0603020202020204" pitchFamily="34" charset="0"/>
              </a:rPr>
              <a:t>Norsk</a:t>
            </a:r>
            <a:r>
              <a:rPr lang="tr-TR" sz="2800" b="1" dirty="0">
                <a:latin typeface="Trebuchet MS" panose="020B0603020202020204" pitchFamily="34" charset="0"/>
              </a:rPr>
              <a:t> </a:t>
            </a:r>
            <a:r>
              <a:rPr lang="tr-TR" sz="2800" b="1" dirty="0" err="1">
                <a:latin typeface="Trebuchet MS" panose="020B0603020202020204" pitchFamily="34" charset="0"/>
              </a:rPr>
              <a:t>Hydro</a:t>
            </a:r>
            <a:r>
              <a:rPr lang="tr-TR" sz="2800" b="1" dirty="0">
                <a:latin typeface="Trebuchet MS" panose="020B0603020202020204" pitchFamily="34" charset="0"/>
              </a:rPr>
              <a:t> </a:t>
            </a:r>
            <a:r>
              <a:rPr lang="tr-TR" sz="2800" dirty="0" smtClean="0">
                <a:latin typeface="Trebuchet MS" panose="020B0603020202020204" pitchFamily="34" charset="0"/>
              </a:rPr>
              <a:t>prosesi</a:t>
            </a:r>
            <a:endParaRPr lang="tr-TR" sz="2800" dirty="0">
              <a:latin typeface="Trebuchet MS" panose="020B0603020202020204" pitchFamily="34" charset="0"/>
            </a:endParaRPr>
          </a:p>
        </p:txBody>
      </p:sp>
    </p:spTree>
    <p:extLst>
      <p:ext uri="{BB962C8B-B14F-4D97-AF65-F5344CB8AC3E}">
        <p14:creationId xmlns:p14="http://schemas.microsoft.com/office/powerpoint/2010/main" val="2633950668"/>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Başlık 3"/>
          <p:cNvSpPr>
            <a:spLocks noGrp="1"/>
          </p:cNvSpPr>
          <p:nvPr>
            <p:ph type="title"/>
          </p:nvPr>
        </p:nvSpPr>
        <p:spPr>
          <a:xfrm>
            <a:off x="302840" y="818456"/>
            <a:ext cx="8229600" cy="594320"/>
          </a:xfrm>
        </p:spPr>
        <p:txBody>
          <a:bodyPr>
            <a:normAutofit fontScale="90000"/>
          </a:bodyPr>
          <a:lstStyle/>
          <a:p>
            <a:r>
              <a:rPr lang="tr-TR" dirty="0" smtClean="0">
                <a:latin typeface="Trebuchet MS" pitchFamily="34" charset="0"/>
              </a:rPr>
              <a:t>Alüminyum köpükler</a:t>
            </a:r>
            <a:endParaRPr lang="tr-TR" dirty="0">
              <a:latin typeface="Trebuchet MS" pitchFamily="34" charset="0"/>
            </a:endParaRPr>
          </a:p>
        </p:txBody>
      </p:sp>
      <p:sp>
        <p:nvSpPr>
          <p:cNvPr id="4" name="Dikdörtgen 3"/>
          <p:cNvSpPr/>
          <p:nvPr/>
        </p:nvSpPr>
        <p:spPr>
          <a:xfrm>
            <a:off x="179512" y="1533267"/>
            <a:ext cx="8712968" cy="4632037"/>
          </a:xfrm>
          <a:prstGeom prst="rect">
            <a:avLst/>
          </a:prstGeom>
        </p:spPr>
        <p:txBody>
          <a:bodyPr wrap="square">
            <a:spAutoFit/>
          </a:bodyPr>
          <a:lstStyle/>
          <a:p>
            <a:pPr marL="457200" indent="-457200">
              <a:spcAft>
                <a:spcPts val="600"/>
              </a:spcAft>
              <a:buClr>
                <a:schemeClr val="bg2">
                  <a:lumMod val="50000"/>
                </a:schemeClr>
              </a:buClr>
              <a:buFont typeface="Trebuchet MS" panose="020B0603020202020204" pitchFamily="34" charset="0"/>
              <a:buChar char="●"/>
            </a:pPr>
            <a:r>
              <a:rPr lang="tr-TR" sz="2800" dirty="0" smtClean="0">
                <a:latin typeface="Trebuchet MS" panose="020B0603020202020204" pitchFamily="34" charset="0"/>
              </a:rPr>
              <a:t>viskoziteyi ayarlamak için alüminyuma </a:t>
            </a:r>
            <a:r>
              <a:rPr lang="en-US" sz="2800" dirty="0">
                <a:latin typeface="Trebuchet MS" panose="020B0603020202020204" pitchFamily="34" charset="0"/>
              </a:rPr>
              <a:t>680°C</a:t>
            </a:r>
            <a:r>
              <a:rPr lang="tr-TR" sz="2800" dirty="0">
                <a:latin typeface="Trebuchet MS" panose="020B0603020202020204" pitchFamily="34" charset="0"/>
              </a:rPr>
              <a:t>’de %</a:t>
            </a:r>
            <a:r>
              <a:rPr lang="tr-TR" sz="2800" dirty="0" smtClean="0">
                <a:latin typeface="Trebuchet MS" panose="020B0603020202020204" pitchFamily="34" charset="0"/>
              </a:rPr>
              <a:t>1.5 kadar </a:t>
            </a:r>
            <a:r>
              <a:rPr lang="tr-TR" sz="2800" dirty="0" err="1" smtClean="0">
                <a:latin typeface="Trebuchet MS" panose="020B0603020202020204" pitchFamily="34" charset="0"/>
              </a:rPr>
              <a:t>Ca</a:t>
            </a:r>
            <a:r>
              <a:rPr lang="tr-TR" sz="2800" dirty="0" smtClean="0">
                <a:latin typeface="Trebuchet MS" panose="020B0603020202020204" pitchFamily="34" charset="0"/>
              </a:rPr>
              <a:t> ilave edilir ve 6 </a:t>
            </a:r>
            <a:r>
              <a:rPr lang="tr-TR" sz="2800" dirty="0" err="1" smtClean="0">
                <a:latin typeface="Trebuchet MS" panose="020B0603020202020204" pitchFamily="34" charset="0"/>
              </a:rPr>
              <a:t>dk</a:t>
            </a:r>
            <a:r>
              <a:rPr lang="tr-TR" sz="2800" dirty="0" smtClean="0">
                <a:latin typeface="Trebuchet MS" panose="020B0603020202020204" pitchFamily="34" charset="0"/>
              </a:rPr>
              <a:t> süre ile karıştırılır. </a:t>
            </a:r>
          </a:p>
          <a:p>
            <a:pPr marL="457200" indent="-457200">
              <a:spcAft>
                <a:spcPts val="600"/>
              </a:spcAft>
              <a:buClr>
                <a:schemeClr val="bg2">
                  <a:lumMod val="50000"/>
                </a:schemeClr>
              </a:buClr>
              <a:buFont typeface="Trebuchet MS" panose="020B0603020202020204" pitchFamily="34" charset="0"/>
              <a:buChar char="●"/>
            </a:pPr>
            <a:r>
              <a:rPr lang="tr-TR" sz="2800" dirty="0" smtClean="0">
                <a:latin typeface="Trebuchet MS" panose="020B0603020202020204" pitchFamily="34" charset="0"/>
              </a:rPr>
              <a:t>Kıvamı artan alüminyum bir kalıba dökülür ve </a:t>
            </a:r>
            <a:r>
              <a:rPr lang="tr-TR" sz="2800" dirty="0" err="1" smtClean="0">
                <a:latin typeface="Trebuchet MS" panose="020B0603020202020204" pitchFamily="34" charset="0"/>
              </a:rPr>
              <a:t>köpürtücü</a:t>
            </a:r>
            <a:r>
              <a:rPr lang="tr-TR" sz="2800" dirty="0" smtClean="0">
                <a:latin typeface="Trebuchet MS" panose="020B0603020202020204" pitchFamily="34" charset="0"/>
              </a:rPr>
              <a:t> TiH</a:t>
            </a:r>
            <a:r>
              <a:rPr lang="tr-TR" sz="2800" baseline="-25000" dirty="0" smtClean="0">
                <a:latin typeface="Trebuchet MS" panose="020B0603020202020204" pitchFamily="34" charset="0"/>
              </a:rPr>
              <a:t>2</a:t>
            </a:r>
            <a:r>
              <a:rPr lang="tr-TR" sz="2800" dirty="0" smtClean="0">
                <a:latin typeface="Trebuchet MS" panose="020B0603020202020204" pitchFamily="34" charset="0"/>
              </a:rPr>
              <a:t> tozu ilave edilirken karıştırılır. </a:t>
            </a:r>
          </a:p>
          <a:p>
            <a:pPr marL="457200" indent="-457200">
              <a:spcAft>
                <a:spcPts val="600"/>
              </a:spcAft>
              <a:buClr>
                <a:schemeClr val="bg2">
                  <a:lumMod val="50000"/>
                </a:schemeClr>
              </a:buClr>
              <a:buFont typeface="Trebuchet MS" panose="020B0603020202020204" pitchFamily="34" charset="0"/>
              <a:buChar char="●"/>
            </a:pPr>
            <a:r>
              <a:rPr lang="tr-TR" sz="2800" dirty="0" smtClean="0">
                <a:latin typeface="Trebuchet MS" panose="020B0603020202020204" pitchFamily="34" charset="0"/>
              </a:rPr>
              <a:t>Yeterli hidrür ilave edilmişse (%1.6 kadar) </a:t>
            </a:r>
            <a:r>
              <a:rPr lang="tr-TR" sz="2800" dirty="0" err="1" smtClean="0">
                <a:latin typeface="Trebuchet MS" panose="020B0603020202020204" pitchFamily="34" charset="0"/>
              </a:rPr>
              <a:t>köpürtücü</a:t>
            </a:r>
            <a:r>
              <a:rPr lang="tr-TR" sz="2800" dirty="0" smtClean="0">
                <a:latin typeface="Trebuchet MS" panose="020B0603020202020204" pitchFamily="34" charset="0"/>
              </a:rPr>
              <a:t> ısı etkisi altında ayrışır ve hidrojen açığa çıkar. </a:t>
            </a:r>
          </a:p>
          <a:p>
            <a:pPr marL="457200" indent="-457200">
              <a:spcAft>
                <a:spcPts val="600"/>
              </a:spcAft>
              <a:buClr>
                <a:schemeClr val="bg2">
                  <a:lumMod val="50000"/>
                </a:schemeClr>
              </a:buClr>
              <a:buFont typeface="Trebuchet MS" panose="020B0603020202020204" pitchFamily="34" charset="0"/>
              <a:buChar char="●"/>
            </a:pPr>
            <a:r>
              <a:rPr lang="tr-TR" sz="2800" dirty="0" smtClean="0">
                <a:latin typeface="Trebuchet MS" panose="020B0603020202020204" pitchFamily="34" charset="0"/>
              </a:rPr>
              <a:t>Bu şekilde köpük genleşir ve kalıbı 15 </a:t>
            </a:r>
            <a:r>
              <a:rPr lang="tr-TR" sz="2800" dirty="0" err="1" smtClean="0">
                <a:latin typeface="Trebuchet MS" panose="020B0603020202020204" pitchFamily="34" charset="0"/>
              </a:rPr>
              <a:t>dk</a:t>
            </a:r>
            <a:r>
              <a:rPr lang="tr-TR" sz="2800" dirty="0" smtClean="0">
                <a:latin typeface="Trebuchet MS" panose="020B0603020202020204" pitchFamily="34" charset="0"/>
              </a:rPr>
              <a:t> içinde doldurur.</a:t>
            </a:r>
            <a:endParaRPr lang="en-US" sz="2800" dirty="0">
              <a:latin typeface="Trebuchet MS" panose="020B0603020202020204" pitchFamily="34" charset="0"/>
            </a:endParaRPr>
          </a:p>
        </p:txBody>
      </p:sp>
    </p:spTree>
    <p:extLst>
      <p:ext uri="{BB962C8B-B14F-4D97-AF65-F5344CB8AC3E}">
        <p14:creationId xmlns:p14="http://schemas.microsoft.com/office/powerpoint/2010/main" val="2323169410"/>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Başlık 3"/>
          <p:cNvSpPr>
            <a:spLocks noGrp="1"/>
          </p:cNvSpPr>
          <p:nvPr>
            <p:ph type="title"/>
          </p:nvPr>
        </p:nvSpPr>
        <p:spPr>
          <a:xfrm>
            <a:off x="251520" y="620688"/>
            <a:ext cx="8229600" cy="594320"/>
          </a:xfrm>
        </p:spPr>
        <p:txBody>
          <a:bodyPr>
            <a:normAutofit fontScale="90000"/>
          </a:bodyPr>
          <a:lstStyle/>
          <a:p>
            <a:r>
              <a:rPr lang="tr-TR" dirty="0" smtClean="0">
                <a:latin typeface="Trebuchet MS" pitchFamily="34" charset="0"/>
              </a:rPr>
              <a:t>Alüminyum köpükler</a:t>
            </a:r>
            <a:endParaRPr lang="tr-TR" dirty="0">
              <a:latin typeface="Trebuchet MS" pitchFamily="34" charset="0"/>
            </a:endParaRPr>
          </a:p>
        </p:txBody>
      </p:sp>
      <p:pic>
        <p:nvPicPr>
          <p:cNvPr id="20482" name="Picture 2"/>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bright="-2000"/>
                    </a14:imgEffect>
                  </a14:imgLayer>
                </a14:imgProps>
              </a:ext>
              <a:ext uri="{28A0092B-C50C-407E-A947-70E740481C1C}">
                <a14:useLocalDpi xmlns:a14="http://schemas.microsoft.com/office/drawing/2010/main" val="0"/>
              </a:ext>
            </a:extLst>
          </a:blip>
          <a:srcRect l="29617" t="38232" r="9694" b="23945"/>
          <a:stretch/>
        </p:blipFill>
        <p:spPr bwMode="auto">
          <a:xfrm>
            <a:off x="348778" y="2420888"/>
            <a:ext cx="8626974" cy="30243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Dikdörtgen 1"/>
          <p:cNvSpPr/>
          <p:nvPr/>
        </p:nvSpPr>
        <p:spPr>
          <a:xfrm>
            <a:off x="348778" y="1484784"/>
            <a:ext cx="2706190" cy="523220"/>
          </a:xfrm>
          <a:prstGeom prst="rect">
            <a:avLst/>
          </a:prstGeom>
        </p:spPr>
        <p:txBody>
          <a:bodyPr wrap="none">
            <a:spAutoFit/>
          </a:bodyPr>
          <a:lstStyle/>
          <a:p>
            <a:r>
              <a:rPr lang="en-US" sz="2800" dirty="0" err="1">
                <a:latin typeface="Trebuchet MS" panose="020B0603020202020204" pitchFamily="34" charset="0"/>
              </a:rPr>
              <a:t>Alporas</a:t>
            </a:r>
            <a:r>
              <a:rPr lang="en-US" sz="2800" dirty="0">
                <a:latin typeface="Trebuchet MS" panose="020B0603020202020204" pitchFamily="34" charset="0"/>
              </a:rPr>
              <a:t> pro</a:t>
            </a:r>
            <a:r>
              <a:rPr lang="tr-TR" sz="2800" dirty="0" smtClean="0">
                <a:latin typeface="Trebuchet MS" panose="020B0603020202020204" pitchFamily="34" charset="0"/>
              </a:rPr>
              <a:t>sesi</a:t>
            </a:r>
            <a:r>
              <a:rPr lang="en-US" sz="2800" dirty="0" smtClean="0">
                <a:latin typeface="Trebuchet MS" panose="020B0603020202020204" pitchFamily="34" charset="0"/>
              </a:rPr>
              <a:t> </a:t>
            </a:r>
            <a:endParaRPr lang="tr-TR" sz="2800" dirty="0"/>
          </a:p>
        </p:txBody>
      </p:sp>
    </p:spTree>
    <p:extLst>
      <p:ext uri="{BB962C8B-B14F-4D97-AF65-F5344CB8AC3E}">
        <p14:creationId xmlns:p14="http://schemas.microsoft.com/office/powerpoint/2010/main" val="423363729"/>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Başlık 3"/>
          <p:cNvSpPr>
            <a:spLocks noGrp="1"/>
          </p:cNvSpPr>
          <p:nvPr>
            <p:ph type="title"/>
          </p:nvPr>
        </p:nvSpPr>
        <p:spPr>
          <a:xfrm>
            <a:off x="251520" y="746448"/>
            <a:ext cx="8229600" cy="594320"/>
          </a:xfrm>
        </p:spPr>
        <p:txBody>
          <a:bodyPr>
            <a:normAutofit fontScale="90000"/>
          </a:bodyPr>
          <a:lstStyle/>
          <a:p>
            <a:r>
              <a:rPr lang="tr-TR" dirty="0" smtClean="0">
                <a:latin typeface="Trebuchet MS" pitchFamily="34" charset="0"/>
              </a:rPr>
              <a:t>Alüminyum köpükler</a:t>
            </a:r>
            <a:endParaRPr lang="tr-TR" dirty="0">
              <a:latin typeface="Trebuchet MS" pitchFamily="34" charset="0"/>
            </a:endParaRPr>
          </a:p>
        </p:txBody>
      </p:sp>
      <p:sp>
        <p:nvSpPr>
          <p:cNvPr id="2" name="Dikdörtgen 1"/>
          <p:cNvSpPr/>
          <p:nvPr/>
        </p:nvSpPr>
        <p:spPr>
          <a:xfrm>
            <a:off x="179512" y="1454001"/>
            <a:ext cx="8568952" cy="3847207"/>
          </a:xfrm>
          <a:prstGeom prst="rect">
            <a:avLst/>
          </a:prstGeom>
        </p:spPr>
        <p:txBody>
          <a:bodyPr wrap="square">
            <a:spAutoFit/>
          </a:bodyPr>
          <a:lstStyle/>
          <a:p>
            <a:pPr marL="457200" indent="-457200">
              <a:spcAft>
                <a:spcPts val="1200"/>
              </a:spcAft>
              <a:buClr>
                <a:schemeClr val="bg2">
                  <a:lumMod val="50000"/>
                </a:schemeClr>
              </a:buClr>
              <a:buFont typeface="Trebuchet MS" panose="020B0603020202020204" pitchFamily="34" charset="0"/>
              <a:buChar char="●"/>
            </a:pPr>
            <a:r>
              <a:rPr lang="tr-TR" sz="2800" dirty="0" err="1" smtClean="0">
                <a:latin typeface="Trebuchet MS" panose="020B0603020202020204" pitchFamily="34" charset="0"/>
              </a:rPr>
              <a:t>Köpürtücülü</a:t>
            </a:r>
            <a:r>
              <a:rPr lang="tr-TR" sz="2800" dirty="0" smtClean="0">
                <a:latin typeface="Trebuchet MS" panose="020B0603020202020204" pitchFamily="34" charset="0"/>
              </a:rPr>
              <a:t> proseslerde bir diğer yöntem metal tozları ile </a:t>
            </a:r>
            <a:r>
              <a:rPr lang="tr-TR" sz="2800" dirty="0" err="1" smtClean="0">
                <a:latin typeface="Trebuchet MS" panose="020B0603020202020204" pitchFamily="34" charset="0"/>
              </a:rPr>
              <a:t>köpürtücünün</a:t>
            </a:r>
            <a:r>
              <a:rPr lang="tr-TR" sz="2800" dirty="0" smtClean="0">
                <a:latin typeface="Trebuchet MS" panose="020B0603020202020204" pitchFamily="34" charset="0"/>
              </a:rPr>
              <a:t> karıştırılması ile başlar (%0.4-0.6 TiH</a:t>
            </a:r>
            <a:r>
              <a:rPr lang="tr-TR" sz="2800" baseline="-25000" dirty="0" smtClean="0">
                <a:latin typeface="Trebuchet MS" panose="020B0603020202020204" pitchFamily="34" charset="0"/>
              </a:rPr>
              <a:t>2</a:t>
            </a:r>
            <a:r>
              <a:rPr lang="tr-TR" sz="2800" dirty="0" smtClean="0">
                <a:latin typeface="Trebuchet MS" panose="020B0603020202020204" pitchFamily="34" charset="0"/>
              </a:rPr>
              <a:t>)</a:t>
            </a:r>
            <a:r>
              <a:rPr lang="en-US" sz="2800" dirty="0" smtClean="0">
                <a:latin typeface="Trebuchet MS" panose="020B0603020202020204" pitchFamily="34" charset="0"/>
              </a:rPr>
              <a:t>. </a:t>
            </a:r>
            <a:endParaRPr lang="tr-TR" sz="2800" dirty="0" smtClean="0">
              <a:latin typeface="Trebuchet MS" panose="020B0603020202020204" pitchFamily="34" charset="0"/>
            </a:endParaRPr>
          </a:p>
          <a:p>
            <a:pPr marL="457200" indent="-457200">
              <a:spcAft>
                <a:spcPts val="1200"/>
              </a:spcAft>
              <a:buClr>
                <a:schemeClr val="bg2">
                  <a:lumMod val="50000"/>
                </a:schemeClr>
              </a:buClr>
              <a:buFont typeface="Trebuchet MS" panose="020B0603020202020204" pitchFamily="34" charset="0"/>
              <a:buChar char="●"/>
            </a:pPr>
            <a:r>
              <a:rPr lang="tr-TR" sz="2800" dirty="0" smtClean="0">
                <a:latin typeface="Trebuchet MS" panose="020B0603020202020204" pitchFamily="34" charset="0"/>
              </a:rPr>
              <a:t>Köpük üretiminde kullanılan başlıca alaşımlar </a:t>
            </a:r>
            <a:r>
              <a:rPr lang="tr-TR" sz="2800" dirty="0">
                <a:latin typeface="Trebuchet MS" panose="020B0603020202020204" pitchFamily="34" charset="0"/>
              </a:rPr>
              <a:t> </a:t>
            </a:r>
            <a:r>
              <a:rPr lang="tr-TR" sz="2800" dirty="0" smtClean="0">
                <a:latin typeface="Trebuchet MS" panose="020B0603020202020204" pitchFamily="34" charset="0"/>
              </a:rPr>
              <a:t>işlem alaşımlarından</a:t>
            </a:r>
            <a:r>
              <a:rPr lang="en-US" sz="2800" dirty="0" smtClean="0">
                <a:latin typeface="Trebuchet MS" panose="020B0603020202020204" pitchFamily="34" charset="0"/>
              </a:rPr>
              <a:t> </a:t>
            </a:r>
            <a:r>
              <a:rPr lang="en-US" sz="2800" dirty="0">
                <a:latin typeface="Trebuchet MS" panose="020B0603020202020204" pitchFamily="34" charset="0"/>
              </a:rPr>
              <a:t>1xxx </a:t>
            </a:r>
            <a:r>
              <a:rPr lang="en-US" sz="2800" dirty="0" smtClean="0">
                <a:latin typeface="Trebuchet MS" panose="020B0603020202020204" pitchFamily="34" charset="0"/>
              </a:rPr>
              <a:t>(</a:t>
            </a:r>
            <a:r>
              <a:rPr lang="tr-TR" sz="2800" dirty="0" smtClean="0">
                <a:latin typeface="Trebuchet MS" panose="020B0603020202020204" pitchFamily="34" charset="0"/>
              </a:rPr>
              <a:t>saf</a:t>
            </a:r>
            <a:r>
              <a:rPr lang="en-US" sz="2800" dirty="0" smtClean="0">
                <a:latin typeface="Trebuchet MS" panose="020B0603020202020204" pitchFamily="34" charset="0"/>
              </a:rPr>
              <a:t> al</a:t>
            </a:r>
            <a:r>
              <a:rPr lang="tr-TR" sz="2800" dirty="0" smtClean="0">
                <a:latin typeface="Trebuchet MS" panose="020B0603020202020204" pitchFamily="34" charset="0"/>
              </a:rPr>
              <a:t>ü</a:t>
            </a:r>
            <a:r>
              <a:rPr lang="en-US" sz="2800" dirty="0" smtClean="0">
                <a:latin typeface="Trebuchet MS" panose="020B0603020202020204" pitchFamily="34" charset="0"/>
              </a:rPr>
              <a:t>min</a:t>
            </a:r>
            <a:r>
              <a:rPr lang="tr-TR" sz="2800" dirty="0" smtClean="0">
                <a:latin typeface="Trebuchet MS" panose="020B0603020202020204" pitchFamily="34" charset="0"/>
              </a:rPr>
              <a:t>y</a:t>
            </a:r>
            <a:r>
              <a:rPr lang="en-US" sz="2800" dirty="0" smtClean="0">
                <a:latin typeface="Trebuchet MS" panose="020B0603020202020204" pitchFamily="34" charset="0"/>
              </a:rPr>
              <a:t>um</a:t>
            </a:r>
            <a:r>
              <a:rPr lang="en-US" sz="2800" dirty="0">
                <a:latin typeface="Trebuchet MS" panose="020B0603020202020204" pitchFamily="34" charset="0"/>
              </a:rPr>
              <a:t>), 2xxx (Al-Cu) </a:t>
            </a:r>
            <a:r>
              <a:rPr lang="tr-TR" sz="2800" dirty="0" smtClean="0">
                <a:latin typeface="Trebuchet MS" panose="020B0603020202020204" pitchFamily="34" charset="0"/>
              </a:rPr>
              <a:t>ve </a:t>
            </a:r>
            <a:r>
              <a:rPr lang="en-US" sz="2800" dirty="0" smtClean="0">
                <a:latin typeface="Trebuchet MS" panose="020B0603020202020204" pitchFamily="34" charset="0"/>
              </a:rPr>
              <a:t>6xxx </a:t>
            </a:r>
            <a:r>
              <a:rPr lang="en-US" sz="2800" dirty="0">
                <a:latin typeface="Trebuchet MS" panose="020B0603020202020204" pitchFamily="34" charset="0"/>
              </a:rPr>
              <a:t>(Al-Mg-Si) </a:t>
            </a:r>
            <a:r>
              <a:rPr lang="tr-TR" sz="2800" dirty="0" smtClean="0">
                <a:latin typeface="Trebuchet MS" panose="020B0603020202020204" pitchFamily="34" charset="0"/>
              </a:rPr>
              <a:t>ve döküm alaşımlarından </a:t>
            </a:r>
            <a:r>
              <a:rPr lang="en-US" sz="2800" dirty="0" smtClean="0">
                <a:latin typeface="Trebuchet MS" panose="020B0603020202020204" pitchFamily="34" charset="0"/>
              </a:rPr>
              <a:t>AlSi7 </a:t>
            </a:r>
            <a:r>
              <a:rPr lang="tr-TR" sz="2800" dirty="0" smtClean="0">
                <a:latin typeface="Trebuchet MS" panose="020B0603020202020204" pitchFamily="34" charset="0"/>
              </a:rPr>
              <a:t>ve</a:t>
            </a:r>
            <a:r>
              <a:rPr lang="en-US" sz="2800" dirty="0" smtClean="0">
                <a:latin typeface="Trebuchet MS" panose="020B0603020202020204" pitchFamily="34" charset="0"/>
              </a:rPr>
              <a:t> AlSi12</a:t>
            </a:r>
            <a:r>
              <a:rPr lang="tr-TR" sz="2800" dirty="0" smtClean="0">
                <a:latin typeface="Trebuchet MS" panose="020B0603020202020204" pitchFamily="34" charset="0"/>
              </a:rPr>
              <a:t> alaşımlarıdır. </a:t>
            </a:r>
          </a:p>
          <a:p>
            <a:pPr marL="457200" indent="-457200">
              <a:spcAft>
                <a:spcPts val="1200"/>
              </a:spcAft>
              <a:buClr>
                <a:schemeClr val="bg2">
                  <a:lumMod val="50000"/>
                </a:schemeClr>
              </a:buClr>
              <a:buFont typeface="Trebuchet MS" panose="020B0603020202020204" pitchFamily="34" charset="0"/>
              <a:buChar char="●"/>
            </a:pPr>
            <a:r>
              <a:rPr lang="tr-TR" sz="2800" dirty="0" smtClean="0">
                <a:latin typeface="Trebuchet MS" panose="020B0603020202020204" pitchFamily="34" charset="0"/>
              </a:rPr>
              <a:t>Karışım yoğun bir tablet şeklinde preslenir.</a:t>
            </a:r>
          </a:p>
        </p:txBody>
      </p:sp>
    </p:spTree>
    <p:extLst>
      <p:ext uri="{BB962C8B-B14F-4D97-AF65-F5344CB8AC3E}">
        <p14:creationId xmlns:p14="http://schemas.microsoft.com/office/powerpoint/2010/main" val="3886930847"/>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Başlık 3"/>
          <p:cNvSpPr>
            <a:spLocks noGrp="1"/>
          </p:cNvSpPr>
          <p:nvPr>
            <p:ph type="title"/>
          </p:nvPr>
        </p:nvSpPr>
        <p:spPr>
          <a:xfrm>
            <a:off x="251520" y="620688"/>
            <a:ext cx="8229600" cy="594320"/>
          </a:xfrm>
        </p:spPr>
        <p:txBody>
          <a:bodyPr>
            <a:normAutofit fontScale="90000"/>
          </a:bodyPr>
          <a:lstStyle/>
          <a:p>
            <a:r>
              <a:rPr lang="tr-TR" dirty="0" smtClean="0">
                <a:latin typeface="Trebuchet MS" pitchFamily="34" charset="0"/>
              </a:rPr>
              <a:t>Alüminyum köpükler</a:t>
            </a:r>
            <a:endParaRPr lang="tr-TR" dirty="0">
              <a:latin typeface="Trebuchet MS" pitchFamily="34" charset="0"/>
            </a:endParaRPr>
          </a:p>
        </p:txBody>
      </p:sp>
      <p:pic>
        <p:nvPicPr>
          <p:cNvPr id="24578" name="Picture 2"/>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bright="-2000"/>
                    </a14:imgEffect>
                  </a14:imgLayer>
                </a14:imgProps>
              </a:ext>
              <a:ext uri="{28A0092B-C50C-407E-A947-70E740481C1C}">
                <a14:useLocalDpi xmlns:a14="http://schemas.microsoft.com/office/drawing/2010/main" val="0"/>
              </a:ext>
            </a:extLst>
          </a:blip>
          <a:srcRect l="20356" t="24762" r="5408" b="13605"/>
          <a:stretch/>
        </p:blipFill>
        <p:spPr bwMode="auto">
          <a:xfrm>
            <a:off x="257880" y="1700808"/>
            <a:ext cx="8634600" cy="40324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49489273"/>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37" name="Text Box 21"/>
          <p:cNvSpPr txBox="1">
            <a:spLocks noChangeArrowheads="1"/>
          </p:cNvSpPr>
          <p:nvPr/>
        </p:nvSpPr>
        <p:spPr bwMode="auto">
          <a:xfrm>
            <a:off x="260138" y="476672"/>
            <a:ext cx="6324600"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tr-TR" altLang="tr-TR" sz="4400" dirty="0" smtClean="0">
                <a:solidFill>
                  <a:schemeClr val="accent2">
                    <a:lumMod val="50000"/>
                  </a:schemeClr>
                </a:solidFill>
                <a:latin typeface="Trebuchet MS" panose="020B0603020202020204" pitchFamily="34" charset="0"/>
              </a:rPr>
              <a:t>uygulamalar</a:t>
            </a:r>
            <a:endParaRPr lang="en-GB" altLang="tr-TR" sz="4400" dirty="0">
              <a:solidFill>
                <a:schemeClr val="accent2">
                  <a:lumMod val="50000"/>
                </a:schemeClr>
              </a:solidFill>
              <a:latin typeface="Trebuchet MS" panose="020B0603020202020204" pitchFamily="34" charset="0"/>
            </a:endParaRPr>
          </a:p>
        </p:txBody>
      </p:sp>
      <p:pic>
        <p:nvPicPr>
          <p:cNvPr id="24"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16283" y="4005064"/>
            <a:ext cx="2590800" cy="2590800"/>
          </a:xfrm>
          <a:prstGeom prst="rect">
            <a:avLst/>
          </a:prstGeom>
          <a:noFill/>
          <a:extLst>
            <a:ext uri="{909E8E84-426E-40DD-AFC4-6F175D3DCCD1}">
              <a14:hiddenFill xmlns:a14="http://schemas.microsoft.com/office/drawing/2010/main">
                <a:solidFill>
                  <a:srgbClr val="FFFFFF"/>
                </a:solidFill>
              </a14:hiddenFill>
            </a:ext>
          </a:extLst>
        </p:spPr>
      </p:pic>
      <p:sp>
        <p:nvSpPr>
          <p:cNvPr id="2" name="Metin kutusu 1"/>
          <p:cNvSpPr txBox="1"/>
          <p:nvPr/>
        </p:nvSpPr>
        <p:spPr>
          <a:xfrm>
            <a:off x="230725" y="1323945"/>
            <a:ext cx="8776358" cy="4893647"/>
          </a:xfrm>
          <a:prstGeom prst="rect">
            <a:avLst/>
          </a:prstGeom>
          <a:noFill/>
        </p:spPr>
        <p:txBody>
          <a:bodyPr wrap="square" rtlCol="0">
            <a:spAutoFit/>
          </a:bodyPr>
          <a:lstStyle/>
          <a:p>
            <a:r>
              <a:rPr lang="tr-TR" altLang="tr-TR" sz="2400" dirty="0" smtClean="0">
                <a:latin typeface="Trebuchet MS" panose="020B0603020202020204" pitchFamily="34" charset="0"/>
              </a:rPr>
              <a:t>Yapısal paneller</a:t>
            </a:r>
            <a:endParaRPr lang="en-GB" altLang="tr-TR" sz="2400" dirty="0">
              <a:latin typeface="Trebuchet MS" panose="020B0603020202020204" pitchFamily="34" charset="0"/>
            </a:endParaRPr>
          </a:p>
          <a:p>
            <a:r>
              <a:rPr lang="en-GB" altLang="tr-TR" sz="2400" dirty="0">
                <a:latin typeface="Trebuchet MS" panose="020B0603020202020204" pitchFamily="34" charset="0"/>
              </a:rPr>
              <a:t>      </a:t>
            </a:r>
            <a:r>
              <a:rPr lang="tr-TR" altLang="tr-TR" sz="2400" dirty="0" smtClean="0">
                <a:latin typeface="Trebuchet MS" panose="020B0603020202020204" pitchFamily="34" charset="0"/>
              </a:rPr>
              <a:t>	çok yüksek spesifik mukavemet</a:t>
            </a:r>
          </a:p>
          <a:p>
            <a:r>
              <a:rPr lang="tr-TR" altLang="tr-TR" sz="2400" dirty="0">
                <a:latin typeface="Trebuchet MS" panose="020B0603020202020204" pitchFamily="34" charset="0"/>
              </a:rPr>
              <a:t>	</a:t>
            </a:r>
            <a:r>
              <a:rPr lang="tr-TR" altLang="tr-TR" sz="2400" dirty="0" err="1" smtClean="0">
                <a:latin typeface="Trebuchet MS" panose="020B0603020202020204" pitchFamily="34" charset="0"/>
              </a:rPr>
              <a:t>rijidlik</a:t>
            </a:r>
            <a:endParaRPr lang="tr-TR" altLang="tr-TR" sz="2400" dirty="0" smtClean="0">
              <a:latin typeface="Trebuchet MS" panose="020B0603020202020204" pitchFamily="34" charset="0"/>
            </a:endParaRPr>
          </a:p>
          <a:p>
            <a:r>
              <a:rPr lang="tr-TR" altLang="tr-TR" sz="2400" dirty="0" smtClean="0">
                <a:latin typeface="Trebuchet MS" panose="020B0603020202020204" pitchFamily="34" charset="0"/>
              </a:rPr>
              <a:t>	</a:t>
            </a:r>
            <a:r>
              <a:rPr lang="en-GB" altLang="tr-TR" sz="2400" dirty="0" smtClean="0">
                <a:latin typeface="Trebuchet MS" panose="020B0603020202020204" pitchFamily="34" charset="0"/>
              </a:rPr>
              <a:t>Sand</a:t>
            </a:r>
            <a:r>
              <a:rPr lang="tr-TR" altLang="tr-TR" sz="2400" dirty="0" err="1" smtClean="0">
                <a:latin typeface="Trebuchet MS" panose="020B0603020202020204" pitchFamily="34" charset="0"/>
              </a:rPr>
              <a:t>viç</a:t>
            </a:r>
            <a:r>
              <a:rPr lang="tr-TR" altLang="tr-TR" sz="2400" dirty="0" smtClean="0">
                <a:latin typeface="Trebuchet MS" panose="020B0603020202020204" pitchFamily="34" charset="0"/>
              </a:rPr>
              <a:t> paneller</a:t>
            </a:r>
            <a:r>
              <a:rPr lang="en-GB" altLang="tr-TR" sz="2400" dirty="0" smtClean="0">
                <a:latin typeface="Trebuchet MS" panose="020B0603020202020204" pitchFamily="34" charset="0"/>
              </a:rPr>
              <a:t>, </a:t>
            </a:r>
            <a:r>
              <a:rPr lang="tr-TR" altLang="tr-TR" sz="2400" dirty="0" smtClean="0">
                <a:latin typeface="Trebuchet MS" panose="020B0603020202020204" pitchFamily="34" charset="0"/>
              </a:rPr>
              <a:t>boru ve profiller</a:t>
            </a:r>
          </a:p>
          <a:p>
            <a:r>
              <a:rPr lang="tr-TR" altLang="tr-TR" sz="2400" dirty="0" smtClean="0">
                <a:latin typeface="Trebuchet MS" panose="020B0603020202020204" pitchFamily="34" charset="0"/>
              </a:rPr>
              <a:t>Darbe sönümleyiciler</a:t>
            </a:r>
            <a:r>
              <a:rPr lang="en-GB" altLang="tr-TR" sz="2400" dirty="0" smtClean="0">
                <a:latin typeface="Trebuchet MS" panose="020B0603020202020204" pitchFamily="34" charset="0"/>
              </a:rPr>
              <a:t>      </a:t>
            </a:r>
            <a:r>
              <a:rPr lang="tr-TR" altLang="tr-TR" sz="2400" dirty="0" smtClean="0">
                <a:latin typeface="Trebuchet MS" panose="020B0603020202020204" pitchFamily="34" charset="0"/>
              </a:rPr>
              <a:t>	</a:t>
            </a:r>
          </a:p>
          <a:p>
            <a:r>
              <a:rPr lang="tr-TR" altLang="tr-TR" sz="2400" dirty="0">
                <a:latin typeface="Trebuchet MS" panose="020B0603020202020204" pitchFamily="34" charset="0"/>
              </a:rPr>
              <a:t>	</a:t>
            </a:r>
            <a:r>
              <a:rPr lang="en-GB" altLang="tr-TR" sz="2400" dirty="0" smtClean="0">
                <a:latin typeface="Trebuchet MS" panose="020B0603020202020204" pitchFamily="34" charset="0"/>
              </a:rPr>
              <a:t>Plastic </a:t>
            </a:r>
            <a:r>
              <a:rPr lang="en-GB" altLang="tr-TR" sz="2400" dirty="0">
                <a:latin typeface="Trebuchet MS" panose="020B0603020202020204" pitchFamily="34" charset="0"/>
              </a:rPr>
              <a:t>deformation in walls at low, constant stress; </a:t>
            </a:r>
            <a:r>
              <a:rPr lang="tr-TR" altLang="tr-TR" sz="2400" dirty="0" smtClean="0">
                <a:latin typeface="Trebuchet MS" panose="020B0603020202020204" pitchFamily="34" charset="0"/>
              </a:rPr>
              <a:t>	</a:t>
            </a:r>
            <a:r>
              <a:rPr lang="en-GB" altLang="tr-TR" sz="2400" dirty="0" smtClean="0">
                <a:latin typeface="Trebuchet MS" panose="020B0603020202020204" pitchFamily="34" charset="0"/>
              </a:rPr>
              <a:t>isotropic</a:t>
            </a:r>
            <a:endParaRPr lang="tr-TR" altLang="tr-TR" sz="2400" dirty="0" smtClean="0">
              <a:latin typeface="Trebuchet MS" panose="020B0603020202020204" pitchFamily="34" charset="0"/>
            </a:endParaRPr>
          </a:p>
          <a:p>
            <a:r>
              <a:rPr lang="en-GB" altLang="tr-TR" sz="2400" dirty="0" smtClean="0">
                <a:latin typeface="Trebuchet MS" panose="020B0603020202020204" pitchFamily="34" charset="0"/>
              </a:rPr>
              <a:t>A</a:t>
            </a:r>
            <a:r>
              <a:rPr lang="tr-TR" altLang="tr-TR" sz="2400" dirty="0" err="1" smtClean="0">
                <a:latin typeface="Trebuchet MS" panose="020B0603020202020204" pitchFamily="34" charset="0"/>
              </a:rPr>
              <a:t>kustik</a:t>
            </a:r>
            <a:r>
              <a:rPr lang="tr-TR" altLang="tr-TR" sz="2400" dirty="0" smtClean="0">
                <a:latin typeface="Trebuchet MS" panose="020B0603020202020204" pitchFamily="34" charset="0"/>
              </a:rPr>
              <a:t> paneller</a:t>
            </a:r>
            <a:endParaRPr lang="en-GB" altLang="tr-TR" sz="2400" dirty="0">
              <a:latin typeface="Trebuchet MS" panose="020B0603020202020204" pitchFamily="34" charset="0"/>
            </a:endParaRPr>
          </a:p>
          <a:p>
            <a:r>
              <a:rPr lang="en-GB" altLang="tr-TR" sz="2400" dirty="0">
                <a:latin typeface="Trebuchet MS" panose="020B0603020202020204" pitchFamily="34" charset="0"/>
              </a:rPr>
              <a:t>      </a:t>
            </a:r>
            <a:r>
              <a:rPr lang="tr-TR" altLang="tr-TR" sz="2400" dirty="0" smtClean="0">
                <a:latin typeface="Trebuchet MS" panose="020B0603020202020204" pitchFamily="34" charset="0"/>
              </a:rPr>
              <a:t>	açık hücreli köpükler; </a:t>
            </a:r>
          </a:p>
          <a:p>
            <a:r>
              <a:rPr lang="tr-TR" altLang="tr-TR" sz="2400" dirty="0" smtClean="0">
                <a:latin typeface="Trebuchet MS" panose="020B0603020202020204" pitchFamily="34" charset="0"/>
              </a:rPr>
              <a:t>çok geniş yüzey alanı</a:t>
            </a:r>
            <a:endParaRPr lang="tr-TR" altLang="tr-TR" sz="2400" dirty="0">
              <a:latin typeface="Trebuchet MS" panose="020B0603020202020204" pitchFamily="34" charset="0"/>
            </a:endParaRPr>
          </a:p>
          <a:p>
            <a:r>
              <a:rPr lang="tr-TR" altLang="tr-TR" sz="2400" dirty="0" smtClean="0">
                <a:latin typeface="Trebuchet MS" panose="020B0603020202020204" pitchFamily="34" charset="0"/>
              </a:rPr>
              <a:t>Korozyona dayanıklı yüksek sıcaklık fitreleri</a:t>
            </a:r>
            <a:endParaRPr lang="en-GB" altLang="tr-TR" sz="2400" dirty="0">
              <a:latin typeface="Trebuchet MS" panose="020B0603020202020204" pitchFamily="34" charset="0"/>
            </a:endParaRPr>
          </a:p>
          <a:p>
            <a:r>
              <a:rPr lang="tr-TR" altLang="tr-TR" sz="2400" dirty="0" smtClean="0">
                <a:latin typeface="Trebuchet MS" panose="020B0603020202020204" pitchFamily="34" charset="0"/>
              </a:rPr>
              <a:t>Isı değiştiriciler</a:t>
            </a:r>
          </a:p>
          <a:p>
            <a:r>
              <a:rPr lang="tr-TR" altLang="tr-TR" sz="2400" dirty="0" smtClean="0">
                <a:latin typeface="Trebuchet MS" panose="020B0603020202020204" pitchFamily="34" charset="0"/>
              </a:rPr>
              <a:t>Yangın korunma</a:t>
            </a:r>
          </a:p>
        </p:txBody>
      </p:sp>
    </p:spTree>
    <p:extLst>
      <p:ext uri="{BB962C8B-B14F-4D97-AF65-F5344CB8AC3E}">
        <p14:creationId xmlns:p14="http://schemas.microsoft.com/office/powerpoint/2010/main" val="935735346"/>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539552" y="620688"/>
            <a:ext cx="8568952" cy="720080"/>
          </a:xfrm>
        </p:spPr>
        <p:txBody>
          <a:bodyPr>
            <a:normAutofit fontScale="90000"/>
          </a:bodyPr>
          <a:lstStyle/>
          <a:p>
            <a:r>
              <a:rPr lang="tr-TR" dirty="0" smtClean="0">
                <a:solidFill>
                  <a:schemeClr val="accent2">
                    <a:lumMod val="50000"/>
                  </a:schemeClr>
                </a:solidFill>
                <a:latin typeface="Trebuchet MS" pitchFamily="34" charset="0"/>
              </a:rPr>
              <a:t> </a:t>
            </a:r>
            <a:br>
              <a:rPr lang="tr-TR" dirty="0" smtClean="0">
                <a:solidFill>
                  <a:schemeClr val="accent2">
                    <a:lumMod val="50000"/>
                  </a:schemeClr>
                </a:solidFill>
                <a:latin typeface="Trebuchet MS" pitchFamily="34" charset="0"/>
              </a:rPr>
            </a:br>
            <a:r>
              <a:rPr lang="tr-TR" dirty="0" smtClean="0">
                <a:solidFill>
                  <a:schemeClr val="accent2">
                    <a:lumMod val="50000"/>
                  </a:schemeClr>
                </a:solidFill>
                <a:latin typeface="Trebuchet MS" pitchFamily="34" charset="0"/>
              </a:rPr>
              <a:t>alüminyum toz</a:t>
            </a:r>
            <a:endParaRPr lang="tr-TR" dirty="0">
              <a:solidFill>
                <a:schemeClr val="accent2">
                  <a:lumMod val="50000"/>
                </a:schemeClr>
              </a:solidFill>
              <a:latin typeface="Trebuchet MS" pitchFamily="34" charset="0"/>
            </a:endParaRPr>
          </a:p>
        </p:txBody>
      </p:sp>
      <p:sp>
        <p:nvSpPr>
          <p:cNvPr id="3" name="İçerik Yer Tutucusu 2"/>
          <p:cNvSpPr>
            <a:spLocks noGrp="1"/>
          </p:cNvSpPr>
          <p:nvPr>
            <p:ph idx="1"/>
          </p:nvPr>
        </p:nvSpPr>
        <p:spPr>
          <a:xfrm>
            <a:off x="179512" y="1412776"/>
            <a:ext cx="8784976" cy="4680520"/>
          </a:xfrm>
        </p:spPr>
        <p:txBody>
          <a:bodyPr>
            <a:noAutofit/>
          </a:bodyPr>
          <a:lstStyle/>
          <a:p>
            <a:r>
              <a:rPr lang="tr-TR" sz="2400" b="1" dirty="0" smtClean="0">
                <a:latin typeface="Trebuchet MS" panose="020B0603020202020204" pitchFamily="34" charset="0"/>
              </a:rPr>
              <a:t>Metallik Pigmentler</a:t>
            </a:r>
            <a:r>
              <a:rPr lang="tr-TR" sz="2400" b="1" dirty="0">
                <a:latin typeface="Trebuchet MS" panose="020B0603020202020204" pitchFamily="34" charset="0"/>
              </a:rPr>
              <a:t/>
            </a:r>
            <a:br>
              <a:rPr lang="tr-TR" sz="2400" b="1" dirty="0">
                <a:latin typeface="Trebuchet MS" panose="020B0603020202020204" pitchFamily="34" charset="0"/>
              </a:rPr>
            </a:br>
            <a:r>
              <a:rPr lang="tr-TR" sz="2400" dirty="0" smtClean="0">
                <a:latin typeface="Trebuchet MS" panose="020B0603020202020204" pitchFamily="34" charset="0"/>
              </a:rPr>
              <a:t>alüminyum toz metal kaplamaların, </a:t>
            </a:r>
            <a:r>
              <a:rPr lang="tr-TR" sz="2400" dirty="0" err="1" smtClean="0">
                <a:latin typeface="Trebuchet MS" panose="020B0603020202020204" pitchFamily="34" charset="0"/>
              </a:rPr>
              <a:t>boyalrın</a:t>
            </a:r>
            <a:r>
              <a:rPr lang="tr-TR" sz="2400" dirty="0" smtClean="0">
                <a:latin typeface="Trebuchet MS" panose="020B0603020202020204" pitchFamily="34" charset="0"/>
              </a:rPr>
              <a:t>, mürekkeplerin, plastik ve tekstil ürünlerin cazibesini arttıran gümüş rengini elde etmek için kullanılır. Başlıca pazarlar, otomotiv, elektronik ve paketlemedir.</a:t>
            </a:r>
          </a:p>
          <a:p>
            <a:r>
              <a:rPr lang="tr-TR" sz="2400" b="1" dirty="0" smtClean="0">
                <a:latin typeface="Trebuchet MS" panose="020B0603020202020204" pitchFamily="34" charset="0"/>
              </a:rPr>
              <a:t>Kimyasallar</a:t>
            </a:r>
            <a:r>
              <a:rPr lang="tr-TR" sz="2400" b="1" dirty="0">
                <a:latin typeface="Trebuchet MS" panose="020B0603020202020204" pitchFamily="34" charset="0"/>
              </a:rPr>
              <a:t/>
            </a:r>
            <a:br>
              <a:rPr lang="tr-TR" sz="2400" b="1" dirty="0">
                <a:latin typeface="Trebuchet MS" panose="020B0603020202020204" pitchFamily="34" charset="0"/>
              </a:rPr>
            </a:br>
            <a:r>
              <a:rPr lang="tr-TR" sz="2400" dirty="0" err="1">
                <a:latin typeface="Trebuchet MS" panose="020B0603020202020204" pitchFamily="34" charset="0"/>
              </a:rPr>
              <a:t>Alcoa</a:t>
            </a:r>
            <a:r>
              <a:rPr lang="tr-TR" sz="2400" dirty="0">
                <a:latin typeface="Trebuchet MS" panose="020B0603020202020204" pitchFamily="34" charset="0"/>
              </a:rPr>
              <a:t> </a:t>
            </a:r>
            <a:r>
              <a:rPr lang="tr-TR" sz="2400" dirty="0" err="1">
                <a:latin typeface="Trebuchet MS" panose="020B0603020202020204" pitchFamily="34" charset="0"/>
              </a:rPr>
              <a:t>Aluminum</a:t>
            </a:r>
            <a:r>
              <a:rPr lang="tr-TR" sz="2400" dirty="0">
                <a:latin typeface="Trebuchet MS" panose="020B0603020202020204" pitchFamily="34" charset="0"/>
              </a:rPr>
              <a:t> </a:t>
            </a:r>
            <a:r>
              <a:rPr lang="tr-TR" sz="2400" dirty="0" err="1">
                <a:latin typeface="Trebuchet MS" panose="020B0603020202020204" pitchFamily="34" charset="0"/>
              </a:rPr>
              <a:t>Powder</a:t>
            </a:r>
            <a:r>
              <a:rPr lang="tr-TR" sz="2400" dirty="0">
                <a:latin typeface="Trebuchet MS" panose="020B0603020202020204" pitchFamily="34" charset="0"/>
              </a:rPr>
              <a:t> </a:t>
            </a:r>
            <a:r>
              <a:rPr lang="tr-TR" sz="2400" dirty="0" err="1">
                <a:latin typeface="Trebuchet MS" panose="020B0603020202020204" pitchFamily="34" charset="0"/>
              </a:rPr>
              <a:t>provides</a:t>
            </a:r>
            <a:r>
              <a:rPr lang="tr-TR" sz="2400" dirty="0">
                <a:latin typeface="Trebuchet MS" panose="020B0603020202020204" pitchFamily="34" charset="0"/>
              </a:rPr>
              <a:t> </a:t>
            </a:r>
            <a:r>
              <a:rPr lang="tr-TR" sz="2400" dirty="0" err="1">
                <a:latin typeface="Trebuchet MS" panose="020B0603020202020204" pitchFamily="34" charset="0"/>
              </a:rPr>
              <a:t>controlled</a:t>
            </a:r>
            <a:r>
              <a:rPr lang="tr-TR" sz="2400" dirty="0">
                <a:latin typeface="Trebuchet MS" panose="020B0603020202020204" pitchFamily="34" charset="0"/>
              </a:rPr>
              <a:t> </a:t>
            </a:r>
            <a:r>
              <a:rPr lang="tr-TR" sz="2400" dirty="0" err="1">
                <a:latin typeface="Trebuchet MS" panose="020B0603020202020204" pitchFamily="34" charset="0"/>
              </a:rPr>
              <a:t>reaction</a:t>
            </a:r>
            <a:r>
              <a:rPr lang="tr-TR" sz="2400" dirty="0">
                <a:latin typeface="Trebuchet MS" panose="020B0603020202020204" pitchFamily="34" charset="0"/>
              </a:rPr>
              <a:t> </a:t>
            </a:r>
            <a:r>
              <a:rPr lang="tr-TR" sz="2400" dirty="0" err="1">
                <a:latin typeface="Trebuchet MS" panose="020B0603020202020204" pitchFamily="34" charset="0"/>
              </a:rPr>
              <a:t>rates</a:t>
            </a:r>
            <a:r>
              <a:rPr lang="tr-TR" sz="2400" dirty="0">
                <a:latin typeface="Trebuchet MS" panose="020B0603020202020204" pitchFamily="34" charset="0"/>
              </a:rPr>
              <a:t> in </a:t>
            </a:r>
            <a:r>
              <a:rPr lang="tr-TR" sz="2400" dirty="0" err="1">
                <a:latin typeface="Trebuchet MS" panose="020B0603020202020204" pitchFamily="34" charset="0"/>
              </a:rPr>
              <a:t>chemical</a:t>
            </a:r>
            <a:r>
              <a:rPr lang="tr-TR" sz="2400" dirty="0">
                <a:latin typeface="Trebuchet MS" panose="020B0603020202020204" pitchFamily="34" charset="0"/>
              </a:rPr>
              <a:t> </a:t>
            </a:r>
            <a:r>
              <a:rPr lang="tr-TR" sz="2400" dirty="0" err="1">
                <a:latin typeface="Trebuchet MS" panose="020B0603020202020204" pitchFamily="34" charset="0"/>
              </a:rPr>
              <a:t>manufacturing</a:t>
            </a:r>
            <a:r>
              <a:rPr lang="tr-TR" sz="2400" dirty="0">
                <a:latin typeface="Trebuchet MS" panose="020B0603020202020204" pitchFamily="34" charset="0"/>
              </a:rPr>
              <a:t> of </a:t>
            </a:r>
            <a:r>
              <a:rPr lang="tr-TR" sz="2400" dirty="0" err="1">
                <a:latin typeface="Trebuchet MS" panose="020B0603020202020204" pitchFamily="34" charset="0"/>
              </a:rPr>
              <a:t>polyolefins</a:t>
            </a:r>
            <a:r>
              <a:rPr lang="tr-TR" sz="2400" dirty="0">
                <a:latin typeface="Trebuchet MS" panose="020B0603020202020204" pitchFamily="34" charset="0"/>
              </a:rPr>
              <a:t>, </a:t>
            </a:r>
            <a:r>
              <a:rPr lang="tr-TR" sz="2400" dirty="0" err="1">
                <a:latin typeface="Trebuchet MS" panose="020B0603020202020204" pitchFamily="34" charset="0"/>
              </a:rPr>
              <a:t>synthetic</a:t>
            </a:r>
            <a:r>
              <a:rPr lang="tr-TR" sz="2400" dirty="0">
                <a:latin typeface="Trebuchet MS" panose="020B0603020202020204" pitchFamily="34" charset="0"/>
              </a:rPr>
              <a:t> </a:t>
            </a:r>
            <a:r>
              <a:rPr lang="tr-TR" sz="2400" dirty="0" err="1">
                <a:latin typeface="Trebuchet MS" panose="020B0603020202020204" pitchFamily="34" charset="0"/>
              </a:rPr>
              <a:t>alcohols</a:t>
            </a:r>
            <a:r>
              <a:rPr lang="tr-TR" sz="2400" dirty="0">
                <a:latin typeface="Trebuchet MS" panose="020B0603020202020204" pitchFamily="34" charset="0"/>
              </a:rPr>
              <a:t>, </a:t>
            </a:r>
            <a:r>
              <a:rPr lang="tr-TR" sz="2400" dirty="0" err="1">
                <a:latin typeface="Trebuchet MS" panose="020B0603020202020204" pitchFamily="34" charset="0"/>
              </a:rPr>
              <a:t>and</a:t>
            </a:r>
            <a:r>
              <a:rPr lang="tr-TR" sz="2400" dirty="0">
                <a:latin typeface="Trebuchet MS" panose="020B0603020202020204" pitchFamily="34" charset="0"/>
              </a:rPr>
              <a:t> </a:t>
            </a:r>
            <a:r>
              <a:rPr lang="tr-TR" sz="2400" dirty="0" err="1" smtClean="0">
                <a:latin typeface="Trebuchet MS" panose="020B0603020202020204" pitchFamily="34" charset="0"/>
              </a:rPr>
              <a:t>aluminyum</a:t>
            </a:r>
            <a:r>
              <a:rPr lang="tr-TR" sz="2400" dirty="0" smtClean="0">
                <a:latin typeface="Trebuchet MS" panose="020B0603020202020204" pitchFamily="34" charset="0"/>
              </a:rPr>
              <a:t> esaslı kimyasalların üretiminde reaksiyon hızını kontrol etmek için kullanılır. Plastik, deodorant ve özel kimyasal sektörleri başlıca müşterilerdir.</a:t>
            </a:r>
          </a:p>
          <a:p>
            <a:r>
              <a:rPr lang="tr-TR" sz="2400" b="1" dirty="0">
                <a:latin typeface="Trebuchet MS" panose="020B0603020202020204" pitchFamily="34" charset="0"/>
              </a:rPr>
              <a:t>Roket </a:t>
            </a:r>
            <a:r>
              <a:rPr lang="tr-TR" sz="2400" b="1" dirty="0" smtClean="0">
                <a:latin typeface="Trebuchet MS" panose="020B0603020202020204" pitchFamily="34" charset="0"/>
              </a:rPr>
              <a:t>yakıtı</a:t>
            </a:r>
          </a:p>
          <a:p>
            <a:r>
              <a:rPr lang="tr-TR" sz="2400" b="1" dirty="0" smtClean="0">
                <a:latin typeface="Trebuchet MS" panose="020B0603020202020204" pitchFamily="34" charset="0"/>
              </a:rPr>
              <a:t>Patlayıcı</a:t>
            </a:r>
            <a:r>
              <a:rPr lang="tr-TR" sz="2400" dirty="0" smtClean="0">
                <a:latin typeface="Trebuchet MS" panose="020B0603020202020204" pitchFamily="34" charset="0"/>
              </a:rPr>
              <a:t> </a:t>
            </a:r>
            <a:endParaRPr lang="tr-TR" sz="2400" dirty="0">
              <a:latin typeface="Trebuchet MS" panose="020B0603020202020204" pitchFamily="34" charset="0"/>
            </a:endParaRPr>
          </a:p>
          <a:p>
            <a:pPr>
              <a:buNone/>
            </a:pPr>
            <a:r>
              <a:rPr lang="tr-TR" sz="2400" dirty="0">
                <a:latin typeface="Trebuchet MS" panose="020B0603020202020204" pitchFamily="34" charset="0"/>
              </a:rPr>
              <a:t/>
            </a:r>
            <a:br>
              <a:rPr lang="tr-TR" sz="2400" dirty="0">
                <a:latin typeface="Trebuchet MS" panose="020B0603020202020204" pitchFamily="34" charset="0"/>
              </a:rPr>
            </a:br>
            <a:endParaRPr lang="tr-TR" sz="2400" dirty="0">
              <a:latin typeface="Trebuchet MS" panose="020B0603020202020204" pitchFamily="34" charset="0"/>
            </a:endParaRPr>
          </a:p>
        </p:txBody>
      </p:sp>
    </p:spTree>
    <p:extLst>
      <p:ext uri="{BB962C8B-B14F-4D97-AF65-F5344CB8AC3E}">
        <p14:creationId xmlns:p14="http://schemas.microsoft.com/office/powerpoint/2010/main" val="579462403"/>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539552" y="620688"/>
            <a:ext cx="8568952" cy="720080"/>
          </a:xfrm>
        </p:spPr>
        <p:txBody>
          <a:bodyPr>
            <a:normAutofit fontScale="90000"/>
          </a:bodyPr>
          <a:lstStyle/>
          <a:p>
            <a:r>
              <a:rPr lang="tr-TR" dirty="0" smtClean="0">
                <a:solidFill>
                  <a:schemeClr val="accent2">
                    <a:lumMod val="50000"/>
                  </a:schemeClr>
                </a:solidFill>
                <a:latin typeface="Trebuchet MS" pitchFamily="34" charset="0"/>
              </a:rPr>
              <a:t> </a:t>
            </a:r>
            <a:br>
              <a:rPr lang="tr-TR" dirty="0" smtClean="0">
                <a:solidFill>
                  <a:schemeClr val="accent2">
                    <a:lumMod val="50000"/>
                  </a:schemeClr>
                </a:solidFill>
                <a:latin typeface="Trebuchet MS" pitchFamily="34" charset="0"/>
              </a:rPr>
            </a:br>
            <a:r>
              <a:rPr lang="tr-TR" dirty="0" smtClean="0">
                <a:solidFill>
                  <a:schemeClr val="accent2">
                    <a:lumMod val="50000"/>
                  </a:schemeClr>
                </a:solidFill>
                <a:latin typeface="Trebuchet MS" pitchFamily="34" charset="0"/>
              </a:rPr>
              <a:t>alüminyum toz</a:t>
            </a:r>
            <a:endParaRPr lang="tr-TR" dirty="0">
              <a:solidFill>
                <a:schemeClr val="accent2">
                  <a:lumMod val="50000"/>
                </a:schemeClr>
              </a:solidFill>
              <a:latin typeface="Trebuchet MS" pitchFamily="34" charset="0"/>
            </a:endParaRPr>
          </a:p>
        </p:txBody>
      </p:sp>
      <p:sp>
        <p:nvSpPr>
          <p:cNvPr id="3" name="İçerik Yer Tutucusu 2"/>
          <p:cNvSpPr>
            <a:spLocks noGrp="1"/>
          </p:cNvSpPr>
          <p:nvPr>
            <p:ph idx="1"/>
          </p:nvPr>
        </p:nvSpPr>
        <p:spPr>
          <a:xfrm>
            <a:off x="179512" y="1556792"/>
            <a:ext cx="8784976" cy="4680520"/>
          </a:xfrm>
        </p:spPr>
        <p:txBody>
          <a:bodyPr>
            <a:noAutofit/>
          </a:bodyPr>
          <a:lstStyle/>
          <a:p>
            <a:r>
              <a:rPr lang="tr-TR" sz="2400" b="1" dirty="0" err="1">
                <a:latin typeface="Trebuchet MS" panose="020B0603020202020204" pitchFamily="34" charset="0"/>
              </a:rPr>
              <a:t>Fotovoltaik</a:t>
            </a:r>
            <a:r>
              <a:rPr lang="tr-TR" sz="2400" b="1" dirty="0">
                <a:latin typeface="Trebuchet MS" panose="020B0603020202020204" pitchFamily="34" charset="0"/>
              </a:rPr>
              <a:t> kalın film macunları</a:t>
            </a:r>
          </a:p>
          <a:p>
            <a:pPr marL="0" indent="0">
              <a:buNone/>
            </a:pPr>
            <a:r>
              <a:rPr lang="tr-TR" sz="2400" dirty="0">
                <a:latin typeface="Trebuchet MS" panose="020B0603020202020204" pitchFamily="34" charset="0"/>
              </a:rPr>
              <a:t> </a:t>
            </a:r>
            <a:r>
              <a:rPr lang="tr-TR" sz="2400" dirty="0" smtClean="0">
                <a:latin typeface="Trebuchet MS" panose="020B0603020202020204" pitchFamily="34" charset="0"/>
              </a:rPr>
              <a:t>  	Solar </a:t>
            </a:r>
            <a:r>
              <a:rPr lang="tr-TR" sz="2400" dirty="0">
                <a:latin typeface="Trebuchet MS" panose="020B0603020202020204" pitchFamily="34" charset="0"/>
              </a:rPr>
              <a:t>hücrelerin üretiminde silisin arka yüzeyine macun </a:t>
            </a:r>
            <a:r>
              <a:rPr lang="tr-TR" sz="2400" dirty="0" smtClean="0">
                <a:latin typeface="Trebuchet MS" panose="020B0603020202020204" pitchFamily="34" charset="0"/>
              </a:rPr>
              <a:t>       </a:t>
            </a:r>
            <a:r>
              <a:rPr lang="tr-TR" sz="2400" dirty="0">
                <a:latin typeface="Trebuchet MS" panose="020B0603020202020204" pitchFamily="34" charset="0"/>
              </a:rPr>
              <a:t> </a:t>
            </a:r>
            <a:r>
              <a:rPr lang="tr-TR" sz="2400" dirty="0" smtClean="0">
                <a:latin typeface="Trebuchet MS" panose="020B0603020202020204" pitchFamily="34" charset="0"/>
              </a:rPr>
              <a:t>      	olarak </a:t>
            </a:r>
            <a:r>
              <a:rPr lang="tr-TR" sz="2400" dirty="0">
                <a:latin typeface="Trebuchet MS" panose="020B0603020202020204" pitchFamily="34" charset="0"/>
              </a:rPr>
              <a:t>uygulanır ve daha sonra </a:t>
            </a:r>
            <a:r>
              <a:rPr lang="tr-TR" sz="2400" dirty="0" err="1">
                <a:latin typeface="Trebuchet MS" panose="020B0603020202020204" pitchFamily="34" charset="0"/>
              </a:rPr>
              <a:t>metalize</a:t>
            </a:r>
            <a:r>
              <a:rPr lang="tr-TR" sz="2400" dirty="0">
                <a:latin typeface="Trebuchet MS" panose="020B0603020202020204" pitchFamily="34" charset="0"/>
              </a:rPr>
              <a:t> hale getirilerek </a:t>
            </a:r>
            <a:r>
              <a:rPr lang="tr-TR" sz="2400" dirty="0" smtClean="0">
                <a:latin typeface="Trebuchet MS" panose="020B0603020202020204" pitchFamily="34" charset="0"/>
              </a:rPr>
              <a:t>	iletkenlik </a:t>
            </a:r>
            <a:r>
              <a:rPr lang="tr-TR" sz="2400" dirty="0">
                <a:latin typeface="Trebuchet MS" panose="020B0603020202020204" pitchFamily="34" charset="0"/>
              </a:rPr>
              <a:t>sağlanır</a:t>
            </a:r>
          </a:p>
          <a:p>
            <a:r>
              <a:rPr lang="tr-TR" sz="2400" dirty="0" smtClean="0">
                <a:latin typeface="Trebuchet MS" panose="020B0603020202020204" pitchFamily="34" charset="0"/>
              </a:rPr>
              <a:t>alüminyum </a:t>
            </a:r>
            <a:r>
              <a:rPr lang="tr-TR" sz="2400" dirty="0">
                <a:latin typeface="Trebuchet MS" panose="020B0603020202020204" pitchFamily="34" charset="0"/>
              </a:rPr>
              <a:t>tozu </a:t>
            </a:r>
            <a:r>
              <a:rPr lang="tr-TR" sz="2400" dirty="0" err="1">
                <a:latin typeface="Trebuchet MS" panose="020B0603020202020204" pitchFamily="34" charset="0"/>
              </a:rPr>
              <a:t>Alüminotermik</a:t>
            </a:r>
            <a:r>
              <a:rPr lang="tr-TR" sz="2400" dirty="0">
                <a:latin typeface="Trebuchet MS" panose="020B0603020202020204" pitchFamily="34" charset="0"/>
              </a:rPr>
              <a:t> ve ekzotermik </a:t>
            </a:r>
            <a:r>
              <a:rPr lang="tr-TR" sz="2400" dirty="0" smtClean="0">
                <a:latin typeface="Trebuchet MS" panose="020B0603020202020204" pitchFamily="34" charset="0"/>
              </a:rPr>
              <a:t>	reaksiyonlarda </a:t>
            </a:r>
            <a:r>
              <a:rPr lang="tr-TR" sz="2400" b="1" dirty="0">
                <a:latin typeface="Trebuchet MS" panose="020B0603020202020204" pitchFamily="34" charset="0"/>
              </a:rPr>
              <a:t>redüksiyon maddesi </a:t>
            </a:r>
            <a:r>
              <a:rPr lang="tr-TR" sz="2400" dirty="0">
                <a:latin typeface="Trebuchet MS" panose="020B0603020202020204" pitchFamily="34" charset="0"/>
              </a:rPr>
              <a:t>ve ısı kaynağı ve </a:t>
            </a:r>
            <a:r>
              <a:rPr lang="tr-TR" sz="2400" dirty="0" smtClean="0">
                <a:latin typeface="Trebuchet MS" panose="020B0603020202020204" pitchFamily="34" charset="0"/>
              </a:rPr>
              <a:t>	ayrıca </a:t>
            </a:r>
            <a:r>
              <a:rPr lang="tr-TR" sz="2400" dirty="0">
                <a:latin typeface="Trebuchet MS" panose="020B0603020202020204" pitchFamily="34" charset="0"/>
              </a:rPr>
              <a:t>alaşımlama katkısı olarak </a:t>
            </a:r>
            <a:r>
              <a:rPr lang="tr-TR" sz="2400" dirty="0" err="1">
                <a:latin typeface="Trebuchet MS" panose="020B0603020202020204" pitchFamily="34" charset="0"/>
              </a:rPr>
              <a:t>metalurjide</a:t>
            </a:r>
            <a:r>
              <a:rPr lang="tr-TR" sz="2400" dirty="0">
                <a:latin typeface="Trebuchet MS" panose="020B0603020202020204" pitchFamily="34" charset="0"/>
              </a:rPr>
              <a:t> </a:t>
            </a:r>
            <a:r>
              <a:rPr lang="tr-TR" sz="2400" dirty="0" smtClean="0">
                <a:latin typeface="Trebuchet MS" panose="020B0603020202020204" pitchFamily="34" charset="0"/>
              </a:rPr>
              <a:t>yaygındır. </a:t>
            </a:r>
            <a:endParaRPr lang="tr-TR" sz="2400" dirty="0">
              <a:latin typeface="Trebuchet MS" panose="020B0603020202020204" pitchFamily="34" charset="0"/>
            </a:endParaRPr>
          </a:p>
          <a:p>
            <a:r>
              <a:rPr lang="tr-TR" sz="2400" b="1" dirty="0">
                <a:latin typeface="Trebuchet MS" panose="020B0603020202020204" pitchFamily="34" charset="0"/>
              </a:rPr>
              <a:t>Toz </a:t>
            </a:r>
            <a:r>
              <a:rPr lang="tr-TR" sz="2400" b="1" dirty="0" err="1">
                <a:latin typeface="Trebuchet MS" panose="020B0603020202020204" pitchFamily="34" charset="0"/>
              </a:rPr>
              <a:t>metalurjisi</a:t>
            </a:r>
            <a:endParaRPr lang="tr-TR" sz="2400" b="1" dirty="0">
              <a:latin typeface="Trebuchet MS" panose="020B0603020202020204" pitchFamily="34" charset="0"/>
            </a:endParaRPr>
          </a:p>
          <a:p>
            <a:r>
              <a:rPr lang="tr-TR" sz="2400" dirty="0">
                <a:latin typeface="Trebuchet MS" panose="020B0603020202020204" pitchFamily="34" charset="0"/>
              </a:rPr>
              <a:t>Kaplama uygulamalarında, </a:t>
            </a:r>
            <a:r>
              <a:rPr lang="tr-TR" sz="2400" b="1" dirty="0">
                <a:latin typeface="Trebuchet MS" panose="020B0603020202020204" pitchFamily="34" charset="0"/>
              </a:rPr>
              <a:t>termal sprey </a:t>
            </a:r>
            <a:r>
              <a:rPr lang="tr-TR" sz="2400" dirty="0">
                <a:latin typeface="Trebuchet MS" panose="020B0603020202020204" pitchFamily="34" charset="0"/>
              </a:rPr>
              <a:t>uygulamalarında </a:t>
            </a:r>
          </a:p>
          <a:p>
            <a:r>
              <a:rPr lang="tr-TR" sz="2400" b="1" dirty="0" err="1" smtClean="0">
                <a:latin typeface="Trebuchet MS" panose="020B0603020202020204" pitchFamily="34" charset="0"/>
              </a:rPr>
              <a:t>Refrakterler</a:t>
            </a:r>
            <a:endParaRPr lang="tr-TR" sz="2400" b="1" dirty="0">
              <a:latin typeface="Trebuchet MS" panose="020B0603020202020204" pitchFamily="34" charset="0"/>
            </a:endParaRPr>
          </a:p>
          <a:p>
            <a:pPr marL="0" indent="0">
              <a:buNone/>
            </a:pPr>
            <a:r>
              <a:rPr lang="tr-TR" sz="2400" dirty="0">
                <a:latin typeface="Trebuchet MS" panose="020B0603020202020204" pitchFamily="34" charset="0"/>
              </a:rPr>
              <a:t>   </a:t>
            </a:r>
            <a:r>
              <a:rPr lang="tr-TR" sz="2400" dirty="0" smtClean="0">
                <a:latin typeface="Trebuchet MS" panose="020B0603020202020204" pitchFamily="34" charset="0"/>
              </a:rPr>
              <a:t>	çelik </a:t>
            </a:r>
            <a:r>
              <a:rPr lang="tr-TR" sz="2400" dirty="0">
                <a:latin typeface="Trebuchet MS" panose="020B0603020202020204" pitchFamily="34" charset="0"/>
              </a:rPr>
              <a:t>sanayinde karbon bazlı fırın astarlarında katkı         </a:t>
            </a:r>
            <a:r>
              <a:rPr lang="tr-TR" sz="2400" dirty="0" smtClean="0">
                <a:latin typeface="Trebuchet MS" panose="020B0603020202020204" pitchFamily="34" charset="0"/>
              </a:rPr>
              <a:t> 	maddesidir.</a:t>
            </a:r>
            <a:r>
              <a:rPr lang="tr-TR" sz="2400" dirty="0">
                <a:latin typeface="Trebuchet MS" panose="020B0603020202020204" pitchFamily="34" charset="0"/>
              </a:rPr>
              <a:t/>
            </a:r>
            <a:br>
              <a:rPr lang="tr-TR" sz="2400" dirty="0">
                <a:latin typeface="Trebuchet MS" panose="020B0603020202020204" pitchFamily="34" charset="0"/>
              </a:rPr>
            </a:br>
            <a:r>
              <a:rPr lang="tr-TR" sz="2400" dirty="0">
                <a:latin typeface="Trebuchet MS" panose="020B0603020202020204" pitchFamily="34" charset="0"/>
              </a:rPr>
              <a:t/>
            </a:r>
            <a:br>
              <a:rPr lang="tr-TR" sz="2400" dirty="0">
                <a:latin typeface="Trebuchet MS" panose="020B0603020202020204" pitchFamily="34" charset="0"/>
              </a:rPr>
            </a:br>
            <a:r>
              <a:rPr lang="tr-TR" sz="2400" dirty="0" smtClean="0">
                <a:latin typeface="Trebuchet MS" panose="020B0603020202020204" pitchFamily="34" charset="0"/>
              </a:rPr>
              <a:t> </a:t>
            </a:r>
            <a:r>
              <a:rPr lang="tr-TR" sz="2400" dirty="0">
                <a:latin typeface="Trebuchet MS" panose="020B0603020202020204" pitchFamily="34" charset="0"/>
              </a:rPr>
              <a:t/>
            </a:r>
            <a:br>
              <a:rPr lang="tr-TR" sz="2400" dirty="0">
                <a:latin typeface="Trebuchet MS" panose="020B0603020202020204" pitchFamily="34" charset="0"/>
              </a:rPr>
            </a:br>
            <a:r>
              <a:rPr lang="tr-TR" sz="2400" dirty="0">
                <a:latin typeface="Trebuchet MS" panose="020B0603020202020204" pitchFamily="34" charset="0"/>
              </a:rPr>
              <a:t/>
            </a:r>
            <a:br>
              <a:rPr lang="tr-TR" sz="2400" dirty="0">
                <a:latin typeface="Trebuchet MS" panose="020B0603020202020204" pitchFamily="34" charset="0"/>
              </a:rPr>
            </a:br>
            <a:endParaRPr lang="tr-TR" sz="2400" dirty="0">
              <a:latin typeface="Trebuchet MS" panose="020B0603020202020204" pitchFamily="34" charset="0"/>
            </a:endParaRPr>
          </a:p>
        </p:txBody>
      </p:sp>
    </p:spTree>
    <p:extLst>
      <p:ext uri="{BB962C8B-B14F-4D97-AF65-F5344CB8AC3E}">
        <p14:creationId xmlns:p14="http://schemas.microsoft.com/office/powerpoint/2010/main" val="37509066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etin kutusu"/>
          <p:cNvSpPr txBox="1"/>
          <p:nvPr/>
        </p:nvSpPr>
        <p:spPr>
          <a:xfrm>
            <a:off x="251520" y="1334373"/>
            <a:ext cx="8712968" cy="5262979"/>
          </a:xfrm>
          <a:prstGeom prst="rect">
            <a:avLst/>
          </a:prstGeom>
          <a:noFill/>
        </p:spPr>
        <p:txBody>
          <a:bodyPr wrap="square" rtlCol="0">
            <a:spAutoFit/>
          </a:bodyPr>
          <a:lstStyle/>
          <a:p>
            <a:pPr algn="ctr"/>
            <a:r>
              <a:rPr lang="tr-TR" sz="2800" dirty="0" smtClean="0">
                <a:latin typeface="Trebuchet MS" pitchFamily="34" charset="0"/>
              </a:rPr>
              <a:t>atmosferdeki </a:t>
            </a:r>
            <a:r>
              <a:rPr lang="tr-TR" sz="2800" dirty="0" smtClean="0">
                <a:latin typeface="Trebuchet MS" pitchFamily="34" charset="0"/>
              </a:rPr>
              <a:t>rutubet ile </a:t>
            </a:r>
            <a:r>
              <a:rPr lang="tr-TR" sz="2800" dirty="0" smtClean="0">
                <a:latin typeface="Trebuchet MS" pitchFamily="34" charset="0"/>
              </a:rPr>
              <a:t>etkileşim  </a:t>
            </a:r>
          </a:p>
          <a:p>
            <a:pPr algn="ctr"/>
            <a:r>
              <a:rPr lang="tr-TR" sz="2800" dirty="0" smtClean="0">
                <a:latin typeface="Trebuchet MS" pitchFamily="34" charset="0"/>
              </a:rPr>
              <a:t>hidrokarbonların ayrışması</a:t>
            </a:r>
          </a:p>
          <a:p>
            <a:pPr algn="ctr"/>
            <a:r>
              <a:rPr lang="tr-TR" sz="2800" dirty="0" smtClean="0">
                <a:latin typeface="Trebuchet MS" pitchFamily="34" charset="0"/>
              </a:rPr>
              <a:t>Hidratları kararlı alaşım elementleri</a:t>
            </a:r>
            <a:endParaRPr lang="tr-TR" sz="2800" dirty="0">
              <a:latin typeface="Trebuchet MS" pitchFamily="34" charset="0"/>
            </a:endParaRPr>
          </a:p>
          <a:p>
            <a:endParaRPr lang="tr-TR" sz="2800" dirty="0" smtClean="0">
              <a:latin typeface="Trebuchet MS" pitchFamily="34" charset="0"/>
            </a:endParaRPr>
          </a:p>
          <a:p>
            <a:pPr algn="ctr"/>
            <a:r>
              <a:rPr lang="tr-TR" sz="2800" dirty="0" smtClean="0">
                <a:latin typeface="Trebuchet MS" pitchFamily="34" charset="0"/>
              </a:rPr>
              <a:t>+ H</a:t>
            </a:r>
          </a:p>
          <a:p>
            <a:pPr algn="ctr"/>
            <a:r>
              <a:rPr lang="tr-TR" sz="2800" dirty="0" smtClean="0">
                <a:latin typeface="Trebuchet MS" pitchFamily="34" charset="0"/>
              </a:rPr>
              <a:t>Gözenek</a:t>
            </a:r>
            <a:endParaRPr lang="tr-TR" sz="2800" dirty="0">
              <a:latin typeface="Trebuchet MS" pitchFamily="34" charset="0"/>
            </a:endParaRPr>
          </a:p>
          <a:p>
            <a:pPr algn="ctr"/>
            <a:r>
              <a:rPr lang="tr-TR" sz="2800" dirty="0" err="1">
                <a:latin typeface="Trebuchet MS" pitchFamily="34" charset="0"/>
              </a:rPr>
              <a:t>Blister</a:t>
            </a:r>
            <a:endParaRPr lang="tr-TR" sz="2800" dirty="0">
              <a:latin typeface="Trebuchet MS" pitchFamily="34" charset="0"/>
            </a:endParaRPr>
          </a:p>
          <a:p>
            <a:pPr algn="ctr"/>
            <a:r>
              <a:rPr lang="tr-TR" sz="2800" dirty="0">
                <a:latin typeface="Trebuchet MS" pitchFamily="34" charset="0"/>
              </a:rPr>
              <a:t>Tane sınırlarına </a:t>
            </a:r>
            <a:r>
              <a:rPr lang="tr-TR" sz="2800" dirty="0" err="1" smtClean="0">
                <a:latin typeface="Trebuchet MS" pitchFamily="34" charset="0"/>
              </a:rPr>
              <a:t>segregasyon</a:t>
            </a:r>
            <a:r>
              <a:rPr lang="tr-TR" sz="2800" dirty="0" smtClean="0">
                <a:latin typeface="Trebuchet MS" pitchFamily="34" charset="0"/>
              </a:rPr>
              <a:t>/Gerilmeli korozyon</a:t>
            </a:r>
          </a:p>
          <a:p>
            <a:pPr algn="ctr"/>
            <a:endParaRPr lang="tr-TR" sz="2800" dirty="0" smtClean="0">
              <a:latin typeface="Trebuchet MS" pitchFamily="34" charset="0"/>
            </a:endParaRPr>
          </a:p>
          <a:p>
            <a:pPr algn="ctr"/>
            <a:r>
              <a:rPr lang="tr-TR" sz="2800" dirty="0" smtClean="0">
                <a:latin typeface="Trebuchet MS" pitchFamily="34" charset="0"/>
              </a:rPr>
              <a:t>Be</a:t>
            </a:r>
            <a:r>
              <a:rPr lang="tr-TR" sz="2800" dirty="0">
                <a:latin typeface="Trebuchet MS" pitchFamily="34" charset="0"/>
              </a:rPr>
              <a:t>, Cu, </a:t>
            </a:r>
            <a:r>
              <a:rPr lang="tr-TR" sz="2800" dirty="0" err="1">
                <a:latin typeface="Trebuchet MS" pitchFamily="34" charset="0"/>
              </a:rPr>
              <a:t>Sn</a:t>
            </a:r>
            <a:r>
              <a:rPr lang="tr-TR" sz="2800" dirty="0">
                <a:latin typeface="Trebuchet MS" pitchFamily="34" charset="0"/>
              </a:rPr>
              <a:t> ve </a:t>
            </a:r>
            <a:r>
              <a:rPr lang="tr-TR" sz="2800" dirty="0" smtClean="0">
                <a:latin typeface="Trebuchet MS" pitchFamily="34" charset="0"/>
              </a:rPr>
              <a:t>Si</a:t>
            </a:r>
            <a:endParaRPr lang="tr-TR" sz="2800" dirty="0">
              <a:latin typeface="Trebuchet MS" pitchFamily="34" charset="0"/>
            </a:endParaRPr>
          </a:p>
          <a:p>
            <a:endParaRPr lang="tr-TR" sz="2800" dirty="0" smtClean="0">
              <a:latin typeface="Trebuchet MS" pitchFamily="34" charset="0"/>
            </a:endParaRPr>
          </a:p>
          <a:p>
            <a:pPr algn="ctr"/>
            <a:r>
              <a:rPr lang="tr-TR" sz="2800" dirty="0" smtClean="0">
                <a:latin typeface="Trebuchet MS" pitchFamily="34" charset="0"/>
              </a:rPr>
              <a:t>-H</a:t>
            </a:r>
          </a:p>
        </p:txBody>
      </p:sp>
      <p:sp>
        <p:nvSpPr>
          <p:cNvPr id="6" name="5 Metin kutusu"/>
          <p:cNvSpPr txBox="1"/>
          <p:nvPr/>
        </p:nvSpPr>
        <p:spPr>
          <a:xfrm>
            <a:off x="251520" y="404664"/>
            <a:ext cx="8640960" cy="769441"/>
          </a:xfrm>
          <a:prstGeom prst="rect">
            <a:avLst/>
          </a:prstGeom>
          <a:noFill/>
        </p:spPr>
        <p:txBody>
          <a:bodyPr wrap="square" rtlCol="0">
            <a:spAutoFit/>
          </a:bodyPr>
          <a:lstStyle/>
          <a:p>
            <a:r>
              <a:rPr lang="tr-TR" sz="4400" dirty="0" smtClean="0">
                <a:solidFill>
                  <a:schemeClr val="accent2">
                    <a:lumMod val="50000"/>
                  </a:schemeClr>
                </a:solidFill>
                <a:latin typeface="Trebuchet MS" pitchFamily="34" charset="0"/>
              </a:rPr>
              <a:t>hidrojen</a:t>
            </a:r>
            <a:endParaRPr lang="tr-TR" sz="4400" dirty="0">
              <a:solidFill>
                <a:schemeClr val="accent2">
                  <a:lumMod val="50000"/>
                </a:schemeClr>
              </a:solidFill>
              <a:latin typeface="Trebuchet MS" pitchFamily="34" charset="0"/>
            </a:endParaRPr>
          </a:p>
        </p:txBody>
      </p:sp>
      <p:sp>
        <p:nvSpPr>
          <p:cNvPr id="2" name="Sağ Ayraç 1"/>
          <p:cNvSpPr/>
          <p:nvPr/>
        </p:nvSpPr>
        <p:spPr>
          <a:xfrm rot="5400000" flipV="1">
            <a:off x="4499991" y="-593823"/>
            <a:ext cx="288033" cy="6912768"/>
          </a:xfrm>
          <a:prstGeom prst="rightBrace">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r-TR"/>
          </a:p>
        </p:txBody>
      </p:sp>
      <p:sp>
        <p:nvSpPr>
          <p:cNvPr id="7" name="Sağ Ayraç 6"/>
          <p:cNvSpPr/>
          <p:nvPr/>
        </p:nvSpPr>
        <p:spPr>
          <a:xfrm rot="5400000" flipV="1">
            <a:off x="4499992" y="2358504"/>
            <a:ext cx="288033" cy="6912768"/>
          </a:xfrm>
          <a:prstGeom prst="rightBrace">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r-TR"/>
          </a:p>
        </p:txBody>
      </p:sp>
    </p:spTree>
    <p:extLst>
      <p:ext uri="{BB962C8B-B14F-4D97-AF65-F5344CB8AC3E}">
        <p14:creationId xmlns:p14="http://schemas.microsoft.com/office/powerpoint/2010/main" val="2462480840"/>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67544" y="260648"/>
            <a:ext cx="8229600" cy="1143000"/>
          </a:xfrm>
        </p:spPr>
        <p:txBody>
          <a:bodyPr/>
          <a:lstStyle/>
          <a:p>
            <a:r>
              <a:rPr lang="tr-TR" dirty="0" err="1" smtClean="0"/>
              <a:t>Anodizasyon</a:t>
            </a:r>
            <a:r>
              <a:rPr lang="tr-TR" dirty="0" smtClean="0"/>
              <a:t> (</a:t>
            </a:r>
            <a:r>
              <a:rPr lang="tr-TR" dirty="0" err="1" smtClean="0"/>
              <a:t>Eloksal</a:t>
            </a:r>
            <a:r>
              <a:rPr lang="tr-TR" dirty="0" smtClean="0"/>
              <a:t>)</a:t>
            </a:r>
            <a:endParaRPr lang="tr-TR" dirty="0"/>
          </a:p>
        </p:txBody>
      </p:sp>
      <p:sp>
        <p:nvSpPr>
          <p:cNvPr id="3" name="İçerik Yer Tutucusu 2"/>
          <p:cNvSpPr>
            <a:spLocks noGrp="1"/>
          </p:cNvSpPr>
          <p:nvPr>
            <p:ph idx="1"/>
          </p:nvPr>
        </p:nvSpPr>
        <p:spPr>
          <a:xfrm>
            <a:off x="251520" y="1484784"/>
            <a:ext cx="8712968" cy="4680520"/>
          </a:xfrm>
        </p:spPr>
        <p:txBody>
          <a:bodyPr>
            <a:noAutofit/>
          </a:bodyPr>
          <a:lstStyle/>
          <a:p>
            <a:r>
              <a:rPr lang="tr-TR" dirty="0" err="1" smtClean="0">
                <a:latin typeface="Trebuchet MS" panose="020B0603020202020204" pitchFamily="34" charset="0"/>
              </a:rPr>
              <a:t>Aluminyum</a:t>
            </a:r>
            <a:r>
              <a:rPr lang="tr-TR" dirty="0" smtClean="0">
                <a:latin typeface="Trebuchet MS" panose="020B0603020202020204" pitchFamily="34" charset="0"/>
              </a:rPr>
              <a:t> alaşımları yüzeylerinde doğal olarak koruyucu oksit oluşabilen alaşımlardır.</a:t>
            </a:r>
          </a:p>
          <a:p>
            <a:r>
              <a:rPr lang="tr-TR" dirty="0" err="1" smtClean="0">
                <a:latin typeface="Trebuchet MS" panose="020B0603020202020204" pitchFamily="34" charset="0"/>
              </a:rPr>
              <a:t>Anodizasyon</a:t>
            </a:r>
            <a:r>
              <a:rPr lang="tr-TR" dirty="0" smtClean="0">
                <a:latin typeface="Trebuchet MS" panose="020B0603020202020204" pitchFamily="34" charset="0"/>
              </a:rPr>
              <a:t> işlemi ile bu koruyucu oksit tabakası büyütülerek (20-25 mikron) hem korozyona dayanıklı hem de dekoratif yüzeyler elde etmek mümkündür.</a:t>
            </a:r>
            <a:endParaRPr lang="tr-TR" dirty="0">
              <a:latin typeface="Trebuchet MS" panose="020B0603020202020204" pitchFamily="34" charset="0"/>
            </a:endParaRPr>
          </a:p>
          <a:p>
            <a:r>
              <a:rPr lang="en-US" dirty="0" err="1" smtClean="0">
                <a:latin typeface="Trebuchet MS" panose="020B0603020202020204" pitchFamily="34" charset="0"/>
              </a:rPr>
              <a:t>Anodiz</a:t>
            </a:r>
            <a:r>
              <a:rPr lang="tr-TR" dirty="0" err="1" smtClean="0">
                <a:latin typeface="Trebuchet MS" panose="020B0603020202020204" pitchFamily="34" charset="0"/>
              </a:rPr>
              <a:t>asyon</a:t>
            </a:r>
            <a:r>
              <a:rPr lang="tr-TR" dirty="0" smtClean="0">
                <a:latin typeface="Trebuchet MS" panose="020B0603020202020204" pitchFamily="34" charset="0"/>
              </a:rPr>
              <a:t> </a:t>
            </a:r>
            <a:r>
              <a:rPr lang="tr-TR" dirty="0">
                <a:latin typeface="Trebuchet MS" panose="020B0603020202020204" pitchFamily="34" charset="0"/>
              </a:rPr>
              <a:t>elektrokimyasal bir </a:t>
            </a:r>
            <a:r>
              <a:rPr lang="tr-TR" dirty="0" smtClean="0">
                <a:latin typeface="Trebuchet MS" panose="020B0603020202020204" pitchFamily="34" charset="0"/>
              </a:rPr>
              <a:t>proses ile metallerin yüzeyinde kararlı oksit tabakaları üretme işlemidir.   AC/DC veya AC+DC akım uygulanarak uygun bir çözelti içinde gözenekli veya bariyer tipi </a:t>
            </a:r>
            <a:r>
              <a:rPr lang="tr-TR" dirty="0" err="1" smtClean="0">
                <a:latin typeface="Trebuchet MS" panose="020B0603020202020204" pitchFamily="34" charset="0"/>
              </a:rPr>
              <a:t>anodik</a:t>
            </a:r>
            <a:r>
              <a:rPr lang="tr-TR" dirty="0" smtClean="0">
                <a:latin typeface="Trebuchet MS" panose="020B0603020202020204" pitchFamily="34" charset="0"/>
              </a:rPr>
              <a:t> kaplamalar oluşturulabilir.</a:t>
            </a:r>
            <a:r>
              <a:rPr lang="en-US" dirty="0" smtClean="0">
                <a:latin typeface="Trebuchet MS" panose="020B0603020202020204" pitchFamily="34" charset="0"/>
              </a:rPr>
              <a:t> </a:t>
            </a:r>
            <a:endParaRPr lang="tr-TR" dirty="0" smtClean="0">
              <a:latin typeface="Trebuchet MS" panose="020B0603020202020204" pitchFamily="34" charset="0"/>
            </a:endParaRPr>
          </a:p>
          <a:p>
            <a:r>
              <a:rPr lang="tr-TR" dirty="0">
                <a:latin typeface="Trebuchet MS" panose="020B0603020202020204" pitchFamily="34" charset="0"/>
              </a:rPr>
              <a:t> </a:t>
            </a:r>
            <a:r>
              <a:rPr lang="tr-TR" dirty="0" err="1" smtClean="0">
                <a:latin typeface="Trebuchet MS" panose="020B0603020202020204" pitchFamily="34" charset="0"/>
              </a:rPr>
              <a:t>Anodik</a:t>
            </a:r>
            <a:r>
              <a:rPr lang="tr-TR" dirty="0" smtClean="0">
                <a:latin typeface="Trebuchet MS" panose="020B0603020202020204" pitchFamily="34" charset="0"/>
              </a:rPr>
              <a:t> film oluşturmak için a</a:t>
            </a:r>
            <a:r>
              <a:rPr lang="tr-TR" dirty="0">
                <a:latin typeface="Trebuchet MS" panose="020B0603020202020204" pitchFamily="34" charset="0"/>
              </a:rPr>
              <a:t>lüminyum parça anot </a:t>
            </a:r>
            <a:r>
              <a:rPr lang="tr-TR" dirty="0" smtClean="0">
                <a:latin typeface="Trebuchet MS" panose="020B0603020202020204" pitchFamily="34" charset="0"/>
              </a:rPr>
              <a:t>ve uygun bir metal veya alaşım katot yapılır. </a:t>
            </a:r>
          </a:p>
        </p:txBody>
      </p:sp>
    </p:spTree>
    <p:extLst>
      <p:ext uri="{BB962C8B-B14F-4D97-AF65-F5344CB8AC3E}">
        <p14:creationId xmlns:p14="http://schemas.microsoft.com/office/powerpoint/2010/main" val="1073982840"/>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67544" y="260648"/>
            <a:ext cx="8229600" cy="1143000"/>
          </a:xfrm>
        </p:spPr>
        <p:txBody>
          <a:bodyPr/>
          <a:lstStyle/>
          <a:p>
            <a:r>
              <a:rPr lang="tr-TR" dirty="0" err="1" smtClean="0"/>
              <a:t>Anodizasyon</a:t>
            </a:r>
            <a:r>
              <a:rPr lang="tr-TR" dirty="0" smtClean="0"/>
              <a:t> (</a:t>
            </a:r>
            <a:r>
              <a:rPr lang="tr-TR" dirty="0" err="1" smtClean="0"/>
              <a:t>Eloksal</a:t>
            </a:r>
            <a:r>
              <a:rPr lang="tr-TR" dirty="0" smtClean="0"/>
              <a:t>)</a:t>
            </a:r>
            <a:endParaRPr lang="tr-TR" dirty="0"/>
          </a:p>
        </p:txBody>
      </p:sp>
      <p:sp>
        <p:nvSpPr>
          <p:cNvPr id="3" name="İçerik Yer Tutucusu 2"/>
          <p:cNvSpPr>
            <a:spLocks noGrp="1"/>
          </p:cNvSpPr>
          <p:nvPr>
            <p:ph idx="1"/>
          </p:nvPr>
        </p:nvSpPr>
        <p:spPr>
          <a:xfrm>
            <a:off x="451866" y="1484784"/>
            <a:ext cx="8229600" cy="1440160"/>
          </a:xfrm>
        </p:spPr>
        <p:txBody>
          <a:bodyPr>
            <a:normAutofit/>
          </a:bodyPr>
          <a:lstStyle/>
          <a:p>
            <a:r>
              <a:rPr lang="tr-TR" dirty="0" err="1" smtClean="0">
                <a:latin typeface="Trebuchet MS" panose="020B0603020202020204" pitchFamily="34" charset="0"/>
              </a:rPr>
              <a:t>Aluminyum</a:t>
            </a:r>
            <a:r>
              <a:rPr lang="tr-TR" dirty="0" smtClean="0">
                <a:latin typeface="Trebuchet MS" panose="020B0603020202020204" pitchFamily="34" charset="0"/>
              </a:rPr>
              <a:t> alaşımları yüzeylerinde oluşan </a:t>
            </a:r>
            <a:r>
              <a:rPr lang="tr-TR" dirty="0" err="1" smtClean="0">
                <a:latin typeface="Trebuchet MS" panose="020B0603020202020204" pitchFamily="34" charset="0"/>
              </a:rPr>
              <a:t>anodik</a:t>
            </a:r>
            <a:r>
              <a:rPr lang="tr-TR" dirty="0" smtClean="0">
                <a:latin typeface="Trebuchet MS" panose="020B0603020202020204" pitchFamily="34" charset="0"/>
              </a:rPr>
              <a:t> oksit tabakası iki katmanlıdır: </a:t>
            </a:r>
            <a:r>
              <a:rPr lang="tr-TR" dirty="0">
                <a:latin typeface="Trebuchet MS" panose="020B0603020202020204" pitchFamily="34" charset="0"/>
              </a:rPr>
              <a:t>bariyer </a:t>
            </a:r>
            <a:r>
              <a:rPr lang="tr-TR" dirty="0" smtClean="0">
                <a:latin typeface="Trebuchet MS" panose="020B0603020202020204" pitchFamily="34" charset="0"/>
              </a:rPr>
              <a:t>tabaka ve altıgen yapılı gözenekli tabaka</a:t>
            </a:r>
          </a:p>
        </p:txBody>
      </p:sp>
      <p:pic>
        <p:nvPicPr>
          <p:cNvPr id="4098" name="Picture 2"/>
          <p:cNvPicPr>
            <a:picLocks noChangeAspect="1" noChangeArrowheads="1"/>
          </p:cNvPicPr>
          <p:nvPr/>
        </p:nvPicPr>
        <p:blipFill rotWithShape="1">
          <a:blip r:embed="rId3" cstate="print">
            <a:lum bright="-1000"/>
            <a:extLst>
              <a:ext uri="{28A0092B-C50C-407E-A947-70E740481C1C}">
                <a14:useLocalDpi xmlns:a14="http://schemas.microsoft.com/office/drawing/2010/main" val="0"/>
              </a:ext>
            </a:extLst>
          </a:blip>
          <a:srcRect l="25432"/>
          <a:stretch/>
        </p:blipFill>
        <p:spPr bwMode="auto">
          <a:xfrm>
            <a:off x="328208" y="2778899"/>
            <a:ext cx="4464495" cy="3951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İçerik Yer Tutucusu 2"/>
          <p:cNvSpPr txBox="1">
            <a:spLocks/>
          </p:cNvSpPr>
          <p:nvPr/>
        </p:nvSpPr>
        <p:spPr>
          <a:xfrm>
            <a:off x="4638674" y="2906298"/>
            <a:ext cx="4253806" cy="3619046"/>
          </a:xfrm>
          <a:prstGeom prst="rect">
            <a:avLst/>
          </a:prstGeom>
        </p:spPr>
        <p:txBody>
          <a:bodyPr vert="horz">
            <a:no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Trebuchet MS" pitchFamily="34" charset="0"/>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Trebuchet MS" pitchFamily="34" charset="0"/>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Trebuchet MS" pitchFamily="34" charset="0"/>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Trebuchet MS" pitchFamily="34" charset="0"/>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Trebuchet MS" pitchFamily="34" charset="0"/>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algn="r"/>
            <a:r>
              <a:rPr lang="tr-TR" dirty="0" smtClean="0"/>
              <a:t>Bu tabakaların kalınlık ve özellikleri:</a:t>
            </a:r>
          </a:p>
          <a:p>
            <a:pPr lvl="1" algn="r"/>
            <a:r>
              <a:rPr lang="tr-TR" sz="2600" dirty="0" smtClean="0"/>
              <a:t>Çözelti şartlarına (bileşim, sıcaklık vs.)</a:t>
            </a:r>
          </a:p>
          <a:p>
            <a:pPr lvl="1" algn="r"/>
            <a:r>
              <a:rPr lang="tr-TR" sz="2600" dirty="0" smtClean="0"/>
              <a:t>Akım şartlarına (DC veya AC, akım yoğunluğu vs.)</a:t>
            </a:r>
          </a:p>
          <a:p>
            <a:pPr lvl="1" algn="r"/>
            <a:r>
              <a:rPr lang="tr-TR" sz="2600" dirty="0" smtClean="0"/>
              <a:t>Alüminyum alaşımına</a:t>
            </a:r>
          </a:p>
        </p:txBody>
      </p:sp>
      <p:sp useBgFill="1">
        <p:nvSpPr>
          <p:cNvPr id="6" name="5 Metin kutusu"/>
          <p:cNvSpPr txBox="1"/>
          <p:nvPr/>
        </p:nvSpPr>
        <p:spPr>
          <a:xfrm>
            <a:off x="3563888" y="6165304"/>
            <a:ext cx="1728192" cy="400110"/>
          </a:xfrm>
          <a:prstGeom prst="rect">
            <a:avLst/>
          </a:prstGeom>
        </p:spPr>
        <p:txBody>
          <a:bodyPr wrap="square" rtlCol="0">
            <a:spAutoFit/>
          </a:bodyPr>
          <a:lstStyle/>
          <a:p>
            <a:r>
              <a:rPr lang="tr-TR" sz="2000" dirty="0" smtClean="0">
                <a:latin typeface="Trebuchet MS" pitchFamily="34" charset="0"/>
              </a:rPr>
              <a:t>alüminyum</a:t>
            </a:r>
            <a:endParaRPr lang="tr-TR" sz="2000" dirty="0">
              <a:latin typeface="Trebuchet MS" pitchFamily="34" charset="0"/>
            </a:endParaRPr>
          </a:p>
        </p:txBody>
      </p:sp>
      <p:sp useBgFill="1">
        <p:nvSpPr>
          <p:cNvPr id="7" name="6 Metin kutusu"/>
          <p:cNvSpPr txBox="1"/>
          <p:nvPr/>
        </p:nvSpPr>
        <p:spPr>
          <a:xfrm>
            <a:off x="3635896" y="5304976"/>
            <a:ext cx="1152128" cy="707886"/>
          </a:xfrm>
          <a:prstGeom prst="rect">
            <a:avLst/>
          </a:prstGeom>
        </p:spPr>
        <p:txBody>
          <a:bodyPr wrap="square" rtlCol="0">
            <a:spAutoFit/>
          </a:bodyPr>
          <a:lstStyle/>
          <a:p>
            <a:r>
              <a:rPr lang="tr-TR" sz="2000" dirty="0" smtClean="0">
                <a:latin typeface="Trebuchet MS" pitchFamily="34" charset="0"/>
              </a:rPr>
              <a:t>Bariyer tabaka</a:t>
            </a:r>
            <a:endParaRPr lang="tr-TR" sz="2000" dirty="0">
              <a:latin typeface="Trebuchet MS" pitchFamily="34" charset="0"/>
            </a:endParaRPr>
          </a:p>
        </p:txBody>
      </p:sp>
      <p:sp useBgFill="1">
        <p:nvSpPr>
          <p:cNvPr id="8" name="7 Metin kutusu"/>
          <p:cNvSpPr txBox="1"/>
          <p:nvPr/>
        </p:nvSpPr>
        <p:spPr>
          <a:xfrm>
            <a:off x="3563888" y="4437112"/>
            <a:ext cx="1368152" cy="707886"/>
          </a:xfrm>
          <a:prstGeom prst="rect">
            <a:avLst/>
          </a:prstGeom>
        </p:spPr>
        <p:txBody>
          <a:bodyPr wrap="square" rtlCol="0">
            <a:spAutoFit/>
          </a:bodyPr>
          <a:lstStyle/>
          <a:p>
            <a:r>
              <a:rPr lang="tr-TR" sz="2000" dirty="0" smtClean="0">
                <a:latin typeface="Trebuchet MS" pitchFamily="34" charset="0"/>
              </a:rPr>
              <a:t>gözenekli tabaka</a:t>
            </a:r>
            <a:endParaRPr lang="tr-TR" sz="2000" dirty="0">
              <a:latin typeface="Trebuchet MS" pitchFamily="34" charset="0"/>
            </a:endParaRPr>
          </a:p>
        </p:txBody>
      </p:sp>
    </p:spTree>
    <p:extLst>
      <p:ext uri="{BB962C8B-B14F-4D97-AF65-F5344CB8AC3E}">
        <p14:creationId xmlns:p14="http://schemas.microsoft.com/office/powerpoint/2010/main" val="1377155030"/>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323528" y="548680"/>
            <a:ext cx="8229600" cy="638944"/>
          </a:xfrm>
        </p:spPr>
        <p:txBody>
          <a:bodyPr>
            <a:normAutofit fontScale="90000"/>
          </a:bodyPr>
          <a:lstStyle/>
          <a:p>
            <a:r>
              <a:rPr lang="tr-TR" dirty="0" err="1" smtClean="0">
                <a:latin typeface="Trebuchet MS" pitchFamily="34" charset="0"/>
              </a:rPr>
              <a:t>Anodizasyon</a:t>
            </a:r>
            <a:r>
              <a:rPr lang="tr-TR" dirty="0" smtClean="0">
                <a:latin typeface="Trebuchet MS" pitchFamily="34" charset="0"/>
              </a:rPr>
              <a:t> (</a:t>
            </a:r>
            <a:r>
              <a:rPr lang="tr-TR" dirty="0" err="1" smtClean="0">
                <a:latin typeface="Trebuchet MS" pitchFamily="34" charset="0"/>
              </a:rPr>
              <a:t>Eloksal</a:t>
            </a:r>
            <a:r>
              <a:rPr lang="tr-TR" dirty="0" smtClean="0">
                <a:latin typeface="Trebuchet MS" pitchFamily="34" charset="0"/>
              </a:rPr>
              <a:t>)</a:t>
            </a:r>
            <a:endParaRPr lang="tr-TR" dirty="0">
              <a:latin typeface="Trebuchet MS" pitchFamily="34" charset="0"/>
            </a:endParaRPr>
          </a:p>
        </p:txBody>
      </p:sp>
      <p:sp>
        <p:nvSpPr>
          <p:cNvPr id="3" name="İçerik Yer Tutucusu 2"/>
          <p:cNvSpPr>
            <a:spLocks noGrp="1"/>
          </p:cNvSpPr>
          <p:nvPr>
            <p:ph idx="1"/>
          </p:nvPr>
        </p:nvSpPr>
        <p:spPr>
          <a:xfrm>
            <a:off x="179512" y="1340768"/>
            <a:ext cx="8784976" cy="5112568"/>
          </a:xfrm>
        </p:spPr>
        <p:txBody>
          <a:bodyPr>
            <a:noAutofit/>
          </a:bodyPr>
          <a:lstStyle/>
          <a:p>
            <a:pPr marL="0" indent="0">
              <a:buNone/>
            </a:pPr>
            <a:r>
              <a:rPr lang="tr-TR" sz="2800" dirty="0">
                <a:solidFill>
                  <a:schemeClr val="tx2">
                    <a:lumMod val="75000"/>
                  </a:schemeClr>
                </a:solidFill>
                <a:latin typeface="Trebuchet MS" panose="020B0603020202020204" pitchFamily="34" charset="0"/>
              </a:rPr>
              <a:t>A</a:t>
            </a:r>
            <a:r>
              <a:rPr lang="tr-TR" sz="2800" dirty="0" smtClean="0">
                <a:solidFill>
                  <a:schemeClr val="tx2">
                    <a:lumMod val="75000"/>
                  </a:schemeClr>
                </a:solidFill>
                <a:latin typeface="Trebuchet MS" panose="020B0603020202020204" pitchFamily="34" charset="0"/>
              </a:rPr>
              <a:t>ltıgen yapılı gözenekli oksit </a:t>
            </a:r>
            <a:r>
              <a:rPr lang="tr-TR" sz="2800" dirty="0" smtClean="0">
                <a:latin typeface="Trebuchet MS" panose="020B0603020202020204" pitchFamily="34" charset="0"/>
              </a:rPr>
              <a:t>tabakasının özellikleri:</a:t>
            </a:r>
          </a:p>
          <a:p>
            <a:r>
              <a:rPr lang="tr-TR" dirty="0" smtClean="0">
                <a:latin typeface="Trebuchet MS" panose="020B0603020202020204" pitchFamily="34" charset="0"/>
              </a:rPr>
              <a:t>Saydam, kristalin bir yapısı vardır. Reflektör gibi ışık yansıtıcı yüzeyler için çok uygundur. Mimari uygulamalarda çerçeve vs. yaygın kullanılır.</a:t>
            </a:r>
          </a:p>
          <a:p>
            <a:r>
              <a:rPr lang="tr-TR" dirty="0">
                <a:latin typeface="Trebuchet MS" panose="020B0603020202020204" pitchFamily="34" charset="0"/>
              </a:rPr>
              <a:t>Korozyon direnci çok iyidir</a:t>
            </a:r>
            <a:r>
              <a:rPr lang="tr-TR" dirty="0" smtClean="0">
                <a:latin typeface="Trebuchet MS" panose="020B0603020202020204" pitchFamily="34" charset="0"/>
              </a:rPr>
              <a:t>. </a:t>
            </a:r>
            <a:r>
              <a:rPr lang="tr-TR" dirty="0" err="1" smtClean="0">
                <a:latin typeface="Trebuchet MS" panose="020B0603020202020204" pitchFamily="34" charset="0"/>
              </a:rPr>
              <a:t>Anodizasyon</a:t>
            </a:r>
            <a:r>
              <a:rPr lang="tr-TR" dirty="0" smtClean="0">
                <a:latin typeface="Trebuchet MS" panose="020B0603020202020204" pitchFamily="34" charset="0"/>
              </a:rPr>
              <a:t> şartları ile kaplama kalınlığı, gözenek yapısı optimize edilerek ve sabitleme işlemi ile çeşitli </a:t>
            </a:r>
            <a:r>
              <a:rPr lang="tr-TR" dirty="0" err="1" smtClean="0">
                <a:latin typeface="Trebuchet MS" panose="020B0603020202020204" pitchFamily="34" charset="0"/>
              </a:rPr>
              <a:t>korozif</a:t>
            </a:r>
            <a:r>
              <a:rPr lang="tr-TR" dirty="0" smtClean="0">
                <a:latin typeface="Trebuchet MS" panose="020B0603020202020204" pitchFamily="34" charset="0"/>
              </a:rPr>
              <a:t> şartlara uygun yüzeyler elde edilebilir.</a:t>
            </a:r>
            <a:endParaRPr lang="tr-TR" dirty="0">
              <a:latin typeface="Trebuchet MS" panose="020B0603020202020204" pitchFamily="34" charset="0"/>
            </a:endParaRPr>
          </a:p>
          <a:p>
            <a:r>
              <a:rPr lang="tr-TR" dirty="0" smtClean="0">
                <a:latin typeface="Trebuchet MS" panose="020B0603020202020204" pitchFamily="34" charset="0"/>
              </a:rPr>
              <a:t>Sertliği yüksektir, çizilmeye, aşınmaya dayanıklıdır.</a:t>
            </a:r>
          </a:p>
          <a:p>
            <a:r>
              <a:rPr lang="tr-TR" dirty="0" smtClean="0">
                <a:latin typeface="Trebuchet MS" panose="020B0603020202020204" pitchFamily="34" charset="0"/>
              </a:rPr>
              <a:t>Elektrik ve ısıya yalıtkandır. Yüksek </a:t>
            </a:r>
            <a:r>
              <a:rPr lang="tr-TR" dirty="0" err="1" smtClean="0">
                <a:latin typeface="Trebuchet MS" panose="020B0603020202020204" pitchFamily="34" charset="0"/>
              </a:rPr>
              <a:t>dielektrik</a:t>
            </a:r>
            <a:r>
              <a:rPr lang="tr-TR" dirty="0" smtClean="0">
                <a:latin typeface="Trebuchet MS" panose="020B0603020202020204" pitchFamily="34" charset="0"/>
              </a:rPr>
              <a:t> sabiti nedeniyle elektrolitik </a:t>
            </a:r>
            <a:r>
              <a:rPr lang="tr-TR" dirty="0" err="1" smtClean="0">
                <a:latin typeface="Trebuchet MS" panose="020B0603020202020204" pitchFamily="34" charset="0"/>
              </a:rPr>
              <a:t>kapasitör</a:t>
            </a:r>
            <a:r>
              <a:rPr lang="tr-TR" dirty="0" smtClean="0">
                <a:latin typeface="Trebuchet MS" panose="020B0603020202020204" pitchFamily="34" charset="0"/>
              </a:rPr>
              <a:t> kullanımına çok uygundur.</a:t>
            </a:r>
          </a:p>
        </p:txBody>
      </p:sp>
    </p:spTree>
    <p:extLst>
      <p:ext uri="{BB962C8B-B14F-4D97-AF65-F5344CB8AC3E}">
        <p14:creationId xmlns:p14="http://schemas.microsoft.com/office/powerpoint/2010/main" val="4249614147"/>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67544" y="260648"/>
            <a:ext cx="8229600" cy="1143000"/>
          </a:xfrm>
        </p:spPr>
        <p:txBody>
          <a:bodyPr/>
          <a:lstStyle/>
          <a:p>
            <a:r>
              <a:rPr lang="tr-TR" dirty="0" err="1" smtClean="0"/>
              <a:t>Anodizasyon</a:t>
            </a:r>
            <a:r>
              <a:rPr lang="tr-TR" dirty="0" smtClean="0"/>
              <a:t> (</a:t>
            </a:r>
            <a:r>
              <a:rPr lang="tr-TR" dirty="0" err="1" smtClean="0"/>
              <a:t>Eloksal</a:t>
            </a:r>
            <a:r>
              <a:rPr lang="tr-TR" dirty="0" smtClean="0"/>
              <a:t>)</a:t>
            </a:r>
            <a:endParaRPr lang="tr-TR" dirty="0"/>
          </a:p>
        </p:txBody>
      </p:sp>
      <p:sp>
        <p:nvSpPr>
          <p:cNvPr id="3" name="İçerik Yer Tutucusu 2"/>
          <p:cNvSpPr>
            <a:spLocks noGrp="1"/>
          </p:cNvSpPr>
          <p:nvPr>
            <p:ph idx="1"/>
          </p:nvPr>
        </p:nvSpPr>
        <p:spPr>
          <a:xfrm>
            <a:off x="451866" y="1484784"/>
            <a:ext cx="8229600" cy="5112568"/>
          </a:xfrm>
        </p:spPr>
        <p:txBody>
          <a:bodyPr>
            <a:noAutofit/>
          </a:bodyPr>
          <a:lstStyle/>
          <a:p>
            <a:pPr>
              <a:buClr>
                <a:schemeClr val="bg2">
                  <a:lumMod val="50000"/>
                </a:schemeClr>
              </a:buClr>
              <a:buFont typeface="Trebuchet MS" panose="020B0603020202020204" pitchFamily="34" charset="0"/>
              <a:buChar char="●"/>
            </a:pPr>
            <a:r>
              <a:rPr lang="tr-TR" sz="2800" dirty="0" smtClean="0">
                <a:latin typeface="Trebuchet MS" panose="020B0603020202020204" pitchFamily="34" charset="0"/>
              </a:rPr>
              <a:t>Dekoratiftir</a:t>
            </a:r>
          </a:p>
          <a:p>
            <a:pPr lvl="1"/>
            <a:r>
              <a:rPr lang="tr-TR" sz="2800" dirty="0" smtClean="0">
                <a:latin typeface="Trebuchet MS" panose="020B0603020202020204" pitchFamily="34" charset="0"/>
              </a:rPr>
              <a:t>Boya ile renklendirmeye elverişlidir, çok çeşitli renklere boyanabilir. </a:t>
            </a:r>
          </a:p>
          <a:p>
            <a:pPr lvl="1"/>
            <a:endParaRPr lang="tr-TR" sz="2800" dirty="0">
              <a:latin typeface="Trebuchet MS" panose="020B0603020202020204" pitchFamily="34" charset="0"/>
            </a:endParaRPr>
          </a:p>
          <a:p>
            <a:pPr lvl="1"/>
            <a:endParaRPr lang="tr-TR" sz="2800" dirty="0" smtClean="0">
              <a:latin typeface="Trebuchet MS" panose="020B0603020202020204" pitchFamily="34" charset="0"/>
            </a:endParaRPr>
          </a:p>
          <a:p>
            <a:pPr lvl="1">
              <a:buNone/>
            </a:pPr>
            <a:endParaRPr lang="tr-TR" sz="2000" dirty="0">
              <a:latin typeface="Trebuchet MS" panose="020B0603020202020204" pitchFamily="34" charset="0"/>
            </a:endParaRPr>
          </a:p>
          <a:p>
            <a:pPr lvl="1"/>
            <a:r>
              <a:rPr lang="tr-TR" sz="2800" dirty="0" smtClean="0">
                <a:latin typeface="Trebuchet MS" panose="020B0603020202020204" pitchFamily="34" charset="0"/>
              </a:rPr>
              <a:t>Parlatma, zımparalama , kumlama çeşitli ön yüzey işlemleri ile mat, parlak yüzeyler elde edilebilir.</a:t>
            </a:r>
          </a:p>
        </p:txBody>
      </p:sp>
      <p:pic>
        <p:nvPicPr>
          <p:cNvPr id="9"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2195" t="59210"/>
          <a:stretch/>
        </p:blipFill>
        <p:spPr bwMode="auto">
          <a:xfrm>
            <a:off x="3563888" y="3193058"/>
            <a:ext cx="2108450" cy="10280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2195" b="46205"/>
          <a:stretch/>
        </p:blipFill>
        <p:spPr bwMode="auto">
          <a:xfrm>
            <a:off x="1043608" y="3009331"/>
            <a:ext cx="2108450" cy="1355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6" descr="https://encrypted-tbn0.gstatic.com/images?q=tbn:ANd9GcSyIDBPpT5Tzm35xM3E_qluQ7qwEExAQQcz_8yLmy9ABqvh9BPXNA"/>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9968" b="11922"/>
          <a:stretch/>
        </p:blipFill>
        <p:spPr bwMode="auto">
          <a:xfrm>
            <a:off x="6084169" y="2814949"/>
            <a:ext cx="1800199" cy="14061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9865356"/>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323528" y="404664"/>
            <a:ext cx="8229600" cy="710952"/>
          </a:xfrm>
        </p:spPr>
        <p:txBody>
          <a:bodyPr>
            <a:normAutofit fontScale="90000"/>
          </a:bodyPr>
          <a:lstStyle/>
          <a:p>
            <a:r>
              <a:rPr lang="tr-TR" dirty="0" err="1" smtClean="0">
                <a:latin typeface="Trebuchet MS" pitchFamily="34" charset="0"/>
              </a:rPr>
              <a:t>Anodizasyon</a:t>
            </a:r>
            <a:r>
              <a:rPr lang="tr-TR" dirty="0" smtClean="0">
                <a:latin typeface="Trebuchet MS" pitchFamily="34" charset="0"/>
              </a:rPr>
              <a:t> (</a:t>
            </a:r>
            <a:r>
              <a:rPr lang="tr-TR" dirty="0" err="1" smtClean="0">
                <a:latin typeface="Trebuchet MS" pitchFamily="34" charset="0"/>
              </a:rPr>
              <a:t>Eloksal</a:t>
            </a:r>
            <a:r>
              <a:rPr lang="tr-TR" dirty="0" smtClean="0">
                <a:latin typeface="Trebuchet MS" pitchFamily="34" charset="0"/>
              </a:rPr>
              <a:t>)</a:t>
            </a:r>
            <a:endParaRPr lang="tr-TR" dirty="0">
              <a:latin typeface="Trebuchet MS" pitchFamily="34" charset="0"/>
            </a:endParaRPr>
          </a:p>
        </p:txBody>
      </p:sp>
      <p:pic>
        <p:nvPicPr>
          <p:cNvPr id="9"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2195" t="59210"/>
          <a:stretch/>
        </p:blipFill>
        <p:spPr bwMode="auto">
          <a:xfrm>
            <a:off x="3563888" y="4057154"/>
            <a:ext cx="2108450" cy="10280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2195" b="46205"/>
          <a:stretch/>
        </p:blipFill>
        <p:spPr bwMode="auto">
          <a:xfrm>
            <a:off x="1043608" y="3873427"/>
            <a:ext cx="2108450" cy="1355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6" descr="https://encrypted-tbn0.gstatic.com/images?q=tbn:ANd9GcSyIDBPpT5Tzm35xM3E_qluQ7qwEExAQQcz_8yLmy9ABqvh9BPXNA"/>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9968" b="11922"/>
          <a:stretch/>
        </p:blipFill>
        <p:spPr bwMode="auto">
          <a:xfrm>
            <a:off x="6084169" y="3679045"/>
            <a:ext cx="1800199" cy="140613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Tablo 3"/>
          <p:cNvGraphicFramePr>
            <a:graphicFrameLocks noGrp="1"/>
          </p:cNvGraphicFramePr>
          <p:nvPr>
            <p:extLst>
              <p:ext uri="{D42A27DB-BD31-4B8C-83A1-F6EECF244321}">
                <p14:modId xmlns:p14="http://schemas.microsoft.com/office/powerpoint/2010/main" val="3728355053"/>
              </p:ext>
            </p:extLst>
          </p:nvPr>
        </p:nvGraphicFramePr>
        <p:xfrm>
          <a:off x="251520" y="1268760"/>
          <a:ext cx="8640959" cy="5442369"/>
        </p:xfrm>
        <a:graphic>
          <a:graphicData uri="http://schemas.openxmlformats.org/drawingml/2006/table">
            <a:tbl>
              <a:tblPr firstRow="1" firstCol="1" bandRow="1">
                <a:tableStyleId>{5C22544A-7EE6-4342-B048-85BDC9FD1C3A}</a:tableStyleId>
              </a:tblPr>
              <a:tblGrid>
                <a:gridCol w="720080"/>
                <a:gridCol w="2448272"/>
                <a:gridCol w="1944216"/>
                <a:gridCol w="1800200"/>
                <a:gridCol w="1728191"/>
              </a:tblGrid>
              <a:tr h="380738">
                <a:tc>
                  <a:txBody>
                    <a:bodyPr/>
                    <a:lstStyle/>
                    <a:p>
                      <a:pPr algn="l">
                        <a:lnSpc>
                          <a:spcPct val="115000"/>
                        </a:lnSpc>
                        <a:spcAft>
                          <a:spcPts val="0"/>
                        </a:spcAft>
                      </a:pPr>
                      <a:endParaRPr lang="tr-TR" sz="1800" dirty="0">
                        <a:effectLst/>
                        <a:latin typeface="Trebuchet MS" pitchFamily="34" charset="0"/>
                        <a:ea typeface="Calibri"/>
                        <a:cs typeface="Times New Roman"/>
                      </a:endParaRPr>
                    </a:p>
                  </a:txBody>
                  <a:tcPr marL="18664" marR="18664" marT="18664" marB="18664" anchor="ctr"/>
                </a:tc>
                <a:tc>
                  <a:txBody>
                    <a:bodyPr/>
                    <a:lstStyle/>
                    <a:p>
                      <a:pPr algn="l">
                        <a:lnSpc>
                          <a:spcPct val="115000"/>
                        </a:lnSpc>
                        <a:spcAft>
                          <a:spcPts val="0"/>
                        </a:spcAft>
                      </a:pPr>
                      <a:r>
                        <a:rPr lang="tr-TR" sz="1800" dirty="0">
                          <a:effectLst/>
                          <a:latin typeface="Trebuchet MS" pitchFamily="34" charset="0"/>
                        </a:rPr>
                        <a:t>Metal özelliği</a:t>
                      </a:r>
                      <a:endParaRPr lang="tr-TR" sz="1800" dirty="0">
                        <a:effectLst/>
                        <a:latin typeface="Trebuchet MS" pitchFamily="34" charset="0"/>
                        <a:ea typeface="Calibri"/>
                        <a:cs typeface="Times New Roman"/>
                      </a:endParaRPr>
                    </a:p>
                  </a:txBody>
                  <a:tcPr marL="18664" marR="18664" marT="18664" marB="18664" anchor="ctr"/>
                </a:tc>
                <a:tc>
                  <a:txBody>
                    <a:bodyPr/>
                    <a:lstStyle/>
                    <a:p>
                      <a:pPr algn="l">
                        <a:lnSpc>
                          <a:spcPct val="115000"/>
                        </a:lnSpc>
                        <a:spcAft>
                          <a:spcPts val="0"/>
                        </a:spcAft>
                      </a:pPr>
                      <a:r>
                        <a:rPr lang="tr-TR" sz="1800">
                          <a:effectLst/>
                          <a:latin typeface="Trebuchet MS" pitchFamily="34" charset="0"/>
                        </a:rPr>
                        <a:t>Kaplama özelliği</a:t>
                      </a:r>
                      <a:endParaRPr lang="tr-TR" sz="1800">
                        <a:effectLst/>
                        <a:latin typeface="Trebuchet MS" pitchFamily="34" charset="0"/>
                        <a:ea typeface="Calibri"/>
                        <a:cs typeface="Times New Roman"/>
                      </a:endParaRPr>
                    </a:p>
                  </a:txBody>
                  <a:tcPr marL="18664" marR="18664" marT="18664" marB="18664" anchor="ctr"/>
                </a:tc>
                <a:tc>
                  <a:txBody>
                    <a:bodyPr/>
                    <a:lstStyle/>
                    <a:p>
                      <a:pPr algn="l">
                        <a:lnSpc>
                          <a:spcPct val="115000"/>
                        </a:lnSpc>
                        <a:spcAft>
                          <a:spcPts val="0"/>
                        </a:spcAft>
                      </a:pPr>
                      <a:r>
                        <a:rPr lang="tr-TR" sz="1800">
                          <a:effectLst/>
                          <a:latin typeface="Trebuchet MS" pitchFamily="34" charset="0"/>
                        </a:rPr>
                        <a:t>Kullanım</a:t>
                      </a:r>
                      <a:endParaRPr lang="tr-TR" sz="1800">
                        <a:effectLst/>
                        <a:latin typeface="Trebuchet MS" pitchFamily="34" charset="0"/>
                        <a:ea typeface="Calibri"/>
                        <a:cs typeface="Times New Roman"/>
                      </a:endParaRPr>
                    </a:p>
                  </a:txBody>
                  <a:tcPr marL="18664" marR="18664" marT="18664" marB="18664" anchor="ctr"/>
                </a:tc>
                <a:tc>
                  <a:txBody>
                    <a:bodyPr/>
                    <a:lstStyle/>
                    <a:p>
                      <a:pPr algn="l">
                        <a:lnSpc>
                          <a:spcPct val="115000"/>
                        </a:lnSpc>
                        <a:spcAft>
                          <a:spcPts val="0"/>
                        </a:spcAft>
                      </a:pPr>
                      <a:r>
                        <a:rPr lang="tr-TR" sz="1800" dirty="0" err="1" smtClean="0">
                          <a:effectLst/>
                          <a:latin typeface="Trebuchet MS" pitchFamily="34" charset="0"/>
                        </a:rPr>
                        <a:t>Anodizasyon</a:t>
                      </a:r>
                      <a:r>
                        <a:rPr lang="tr-TR" sz="1800" dirty="0" smtClean="0">
                          <a:effectLst/>
                          <a:latin typeface="Trebuchet MS" pitchFamily="34" charset="0"/>
                        </a:rPr>
                        <a:t>-</a:t>
                      </a:r>
                      <a:endParaRPr lang="tr-TR" sz="1800" dirty="0">
                        <a:effectLst/>
                        <a:latin typeface="Trebuchet MS" pitchFamily="34" charset="0"/>
                        <a:ea typeface="Calibri"/>
                        <a:cs typeface="Times New Roman"/>
                      </a:endParaRPr>
                    </a:p>
                  </a:txBody>
                  <a:tcPr marL="18664" marR="18664" marT="18664" marB="18664" anchor="ctr"/>
                </a:tc>
              </a:tr>
              <a:tr h="380738">
                <a:tc>
                  <a:txBody>
                    <a:bodyPr/>
                    <a:lstStyle/>
                    <a:p>
                      <a:pPr algn="l">
                        <a:lnSpc>
                          <a:spcPct val="115000"/>
                        </a:lnSpc>
                        <a:spcAft>
                          <a:spcPts val="0"/>
                        </a:spcAft>
                      </a:pPr>
                      <a:r>
                        <a:rPr lang="tr-TR" sz="1800">
                          <a:effectLst/>
                          <a:latin typeface="Trebuchet MS" pitchFamily="34" charset="0"/>
                        </a:rPr>
                        <a:t>1XXX</a:t>
                      </a:r>
                      <a:endParaRPr lang="tr-TR" sz="1800">
                        <a:effectLst/>
                        <a:latin typeface="Trebuchet MS" pitchFamily="34" charset="0"/>
                        <a:ea typeface="Calibri"/>
                        <a:cs typeface="Times New Roman"/>
                      </a:endParaRPr>
                    </a:p>
                  </a:txBody>
                  <a:tcPr marL="18664" marR="18664" marT="18664" marB="18664" anchor="ctr"/>
                </a:tc>
                <a:tc>
                  <a:txBody>
                    <a:bodyPr/>
                    <a:lstStyle/>
                    <a:p>
                      <a:pPr algn="l">
                        <a:lnSpc>
                          <a:spcPct val="115000"/>
                        </a:lnSpc>
                        <a:spcAft>
                          <a:spcPts val="1000"/>
                        </a:spcAft>
                      </a:pPr>
                      <a:r>
                        <a:rPr lang="tr-TR" sz="1800" dirty="0">
                          <a:effectLst/>
                          <a:latin typeface="Trebuchet MS" pitchFamily="34" charset="0"/>
                        </a:rPr>
                        <a:t>Yumuşak</a:t>
                      </a:r>
                      <a:br>
                        <a:rPr lang="tr-TR" sz="1800" dirty="0">
                          <a:effectLst/>
                          <a:latin typeface="Trebuchet MS" pitchFamily="34" charset="0"/>
                        </a:rPr>
                      </a:br>
                      <a:r>
                        <a:rPr lang="tr-TR" sz="1800" dirty="0">
                          <a:effectLst/>
                          <a:latin typeface="Trebuchet MS" pitchFamily="34" charset="0"/>
                        </a:rPr>
                        <a:t>iletken</a:t>
                      </a:r>
                      <a:endParaRPr lang="tr-TR" sz="1800" dirty="0">
                        <a:effectLst/>
                        <a:latin typeface="Trebuchet MS" pitchFamily="34" charset="0"/>
                        <a:ea typeface="Calibri"/>
                        <a:cs typeface="Times New Roman"/>
                      </a:endParaRPr>
                    </a:p>
                  </a:txBody>
                  <a:tcPr marL="18664" marR="18664" marT="18664" marB="18664" anchor="ctr"/>
                </a:tc>
                <a:tc>
                  <a:txBody>
                    <a:bodyPr/>
                    <a:lstStyle/>
                    <a:p>
                      <a:pPr algn="l">
                        <a:lnSpc>
                          <a:spcPct val="115000"/>
                        </a:lnSpc>
                        <a:spcAft>
                          <a:spcPts val="1000"/>
                        </a:spcAft>
                      </a:pPr>
                      <a:r>
                        <a:rPr lang="tr-TR" sz="1800">
                          <a:effectLst/>
                          <a:latin typeface="Trebuchet MS" pitchFamily="34" charset="0"/>
                        </a:rPr>
                        <a:t>Saydam</a:t>
                      </a:r>
                      <a:br>
                        <a:rPr lang="tr-TR" sz="1800">
                          <a:effectLst/>
                          <a:latin typeface="Trebuchet MS" pitchFamily="34" charset="0"/>
                        </a:rPr>
                      </a:br>
                      <a:r>
                        <a:rPr lang="tr-TR" sz="1800">
                          <a:effectLst/>
                          <a:latin typeface="Trebuchet MS" pitchFamily="34" charset="0"/>
                        </a:rPr>
                        <a:t>parlak</a:t>
                      </a:r>
                      <a:endParaRPr lang="tr-TR" sz="1800">
                        <a:effectLst/>
                        <a:latin typeface="Trebuchet MS" pitchFamily="34" charset="0"/>
                        <a:ea typeface="Calibri"/>
                        <a:cs typeface="Times New Roman"/>
                      </a:endParaRPr>
                    </a:p>
                  </a:txBody>
                  <a:tcPr marL="18664" marR="18664" marT="18664" marB="18664" anchor="ctr"/>
                </a:tc>
                <a:tc>
                  <a:txBody>
                    <a:bodyPr/>
                    <a:lstStyle/>
                    <a:p>
                      <a:pPr algn="l">
                        <a:lnSpc>
                          <a:spcPct val="115000"/>
                        </a:lnSpc>
                        <a:spcAft>
                          <a:spcPts val="1000"/>
                        </a:spcAft>
                      </a:pPr>
                      <a:r>
                        <a:rPr lang="tr-TR" sz="1800">
                          <a:effectLst/>
                          <a:latin typeface="Trebuchet MS" pitchFamily="34" charset="0"/>
                        </a:rPr>
                        <a:t>teneke kutu</a:t>
                      </a:r>
                      <a:br>
                        <a:rPr lang="tr-TR" sz="1800">
                          <a:effectLst/>
                          <a:latin typeface="Trebuchet MS" pitchFamily="34" charset="0"/>
                        </a:rPr>
                      </a:br>
                      <a:r>
                        <a:rPr lang="tr-TR" sz="1800">
                          <a:effectLst/>
                          <a:latin typeface="Trebuchet MS" pitchFamily="34" charset="0"/>
                        </a:rPr>
                        <a:t>mimari</a:t>
                      </a:r>
                      <a:endParaRPr lang="tr-TR" sz="1800">
                        <a:effectLst/>
                        <a:latin typeface="Trebuchet MS" pitchFamily="34" charset="0"/>
                        <a:ea typeface="Calibri"/>
                        <a:cs typeface="Times New Roman"/>
                      </a:endParaRPr>
                    </a:p>
                  </a:txBody>
                  <a:tcPr marL="18664" marR="18664" marT="18664" marB="18664" anchor="ctr"/>
                </a:tc>
                <a:tc>
                  <a:txBody>
                    <a:bodyPr/>
                    <a:lstStyle/>
                    <a:p>
                      <a:pPr algn="l">
                        <a:lnSpc>
                          <a:spcPct val="115000"/>
                        </a:lnSpc>
                        <a:spcAft>
                          <a:spcPts val="1000"/>
                        </a:spcAft>
                      </a:pPr>
                      <a:r>
                        <a:rPr lang="tr-TR" sz="1800">
                          <a:effectLst/>
                          <a:latin typeface="Trebuchet MS" pitchFamily="34" charset="0"/>
                        </a:rPr>
                        <a:t>1100</a:t>
                      </a:r>
                      <a:br>
                        <a:rPr lang="tr-TR" sz="1800">
                          <a:effectLst/>
                          <a:latin typeface="Trebuchet MS" pitchFamily="34" charset="0"/>
                        </a:rPr>
                      </a:br>
                      <a:r>
                        <a:rPr lang="tr-TR" sz="1800">
                          <a:effectLst/>
                          <a:latin typeface="Trebuchet MS" pitchFamily="34" charset="0"/>
                        </a:rPr>
                        <a:t>1175</a:t>
                      </a:r>
                      <a:endParaRPr lang="tr-TR" sz="1800">
                        <a:effectLst/>
                        <a:latin typeface="Trebuchet MS" pitchFamily="34" charset="0"/>
                        <a:ea typeface="Calibri"/>
                        <a:cs typeface="Times New Roman"/>
                      </a:endParaRPr>
                    </a:p>
                  </a:txBody>
                  <a:tcPr marL="18664" marR="18664" marT="18664" marB="18664" anchor="ctr"/>
                </a:tc>
              </a:tr>
              <a:tr h="724149">
                <a:tc>
                  <a:txBody>
                    <a:bodyPr/>
                    <a:lstStyle/>
                    <a:p>
                      <a:pPr algn="l">
                        <a:lnSpc>
                          <a:spcPct val="115000"/>
                        </a:lnSpc>
                        <a:spcAft>
                          <a:spcPts val="0"/>
                        </a:spcAft>
                      </a:pPr>
                      <a:r>
                        <a:rPr lang="tr-TR" sz="1800">
                          <a:effectLst/>
                          <a:latin typeface="Trebuchet MS" pitchFamily="34" charset="0"/>
                        </a:rPr>
                        <a:t>2XXX</a:t>
                      </a:r>
                      <a:endParaRPr lang="tr-TR" sz="1800">
                        <a:effectLst/>
                        <a:latin typeface="Trebuchet MS" pitchFamily="34" charset="0"/>
                        <a:ea typeface="Calibri"/>
                        <a:cs typeface="Times New Roman"/>
                      </a:endParaRPr>
                    </a:p>
                  </a:txBody>
                  <a:tcPr marL="18664" marR="18664" marT="18664" marB="18664" anchor="ctr"/>
                </a:tc>
                <a:tc>
                  <a:txBody>
                    <a:bodyPr/>
                    <a:lstStyle/>
                    <a:p>
                      <a:pPr algn="l">
                        <a:lnSpc>
                          <a:spcPct val="115000"/>
                        </a:lnSpc>
                        <a:spcAft>
                          <a:spcPts val="1000"/>
                        </a:spcAft>
                      </a:pPr>
                      <a:r>
                        <a:rPr lang="tr-TR" sz="1800" dirty="0">
                          <a:effectLst/>
                          <a:latin typeface="Trebuchet MS" pitchFamily="34" charset="0"/>
                        </a:rPr>
                        <a:t>Yüksek mukavemet ve sertlik, düşük uzama</a:t>
                      </a:r>
                      <a:endParaRPr lang="tr-TR" sz="1800" dirty="0">
                        <a:effectLst/>
                        <a:latin typeface="Trebuchet MS" pitchFamily="34" charset="0"/>
                        <a:ea typeface="Calibri"/>
                        <a:cs typeface="Times New Roman"/>
                      </a:endParaRPr>
                    </a:p>
                  </a:txBody>
                  <a:tcPr marL="18664" marR="18664" marT="18664" marB="18664" anchor="ctr"/>
                </a:tc>
                <a:tc>
                  <a:txBody>
                    <a:bodyPr/>
                    <a:lstStyle/>
                    <a:p>
                      <a:pPr algn="l">
                        <a:lnSpc>
                          <a:spcPct val="115000"/>
                        </a:lnSpc>
                        <a:spcAft>
                          <a:spcPts val="1000"/>
                        </a:spcAft>
                      </a:pPr>
                      <a:r>
                        <a:rPr lang="tr-TR" sz="1800" dirty="0">
                          <a:effectLst/>
                          <a:latin typeface="Trebuchet MS" pitchFamily="34" charset="0"/>
                        </a:rPr>
                        <a:t>Sarı  zayıf koruma</a:t>
                      </a:r>
                      <a:endParaRPr lang="tr-TR" sz="1800" dirty="0">
                        <a:effectLst/>
                        <a:latin typeface="Trebuchet MS" pitchFamily="34" charset="0"/>
                        <a:ea typeface="Calibri"/>
                        <a:cs typeface="Times New Roman"/>
                      </a:endParaRPr>
                    </a:p>
                  </a:txBody>
                  <a:tcPr marL="18664" marR="18664" marT="18664" marB="18664" anchor="ctr"/>
                </a:tc>
                <a:tc>
                  <a:txBody>
                    <a:bodyPr/>
                    <a:lstStyle/>
                    <a:p>
                      <a:pPr algn="l">
                        <a:lnSpc>
                          <a:spcPct val="115000"/>
                        </a:lnSpc>
                        <a:spcAft>
                          <a:spcPts val="1000"/>
                        </a:spcAft>
                      </a:pPr>
                      <a:r>
                        <a:rPr lang="tr-TR" sz="1800">
                          <a:effectLst/>
                          <a:latin typeface="Trebuchet MS" pitchFamily="34" charset="0"/>
                        </a:rPr>
                        <a:t>havacılık</a:t>
                      </a:r>
                      <a:br>
                        <a:rPr lang="tr-TR" sz="1800">
                          <a:effectLst/>
                          <a:latin typeface="Trebuchet MS" pitchFamily="34" charset="0"/>
                        </a:rPr>
                      </a:br>
                      <a:r>
                        <a:rPr lang="tr-TR" sz="1800">
                          <a:effectLst/>
                          <a:latin typeface="Trebuchet MS" pitchFamily="34" charset="0"/>
                        </a:rPr>
                        <a:t>makina</a:t>
                      </a:r>
                      <a:endParaRPr lang="tr-TR" sz="1800">
                        <a:effectLst/>
                        <a:latin typeface="Trebuchet MS" pitchFamily="34" charset="0"/>
                        <a:ea typeface="Calibri"/>
                        <a:cs typeface="Times New Roman"/>
                      </a:endParaRPr>
                    </a:p>
                  </a:txBody>
                  <a:tcPr marL="18664" marR="18664" marT="18664" marB="18664" anchor="ctr"/>
                </a:tc>
                <a:tc>
                  <a:txBody>
                    <a:bodyPr/>
                    <a:lstStyle/>
                    <a:p>
                      <a:pPr algn="l">
                        <a:lnSpc>
                          <a:spcPct val="115000"/>
                        </a:lnSpc>
                        <a:spcAft>
                          <a:spcPts val="1000"/>
                        </a:spcAft>
                      </a:pPr>
                      <a:r>
                        <a:rPr lang="tr-TR" sz="1800" dirty="0" smtClean="0">
                          <a:effectLst/>
                          <a:latin typeface="Trebuchet MS" pitchFamily="34" charset="0"/>
                        </a:rPr>
                        <a:t>2011/2017/</a:t>
                      </a:r>
                      <a:r>
                        <a:rPr lang="tr-TR" sz="1800" baseline="0" dirty="0" smtClean="0">
                          <a:effectLst/>
                          <a:latin typeface="Trebuchet MS" pitchFamily="34" charset="0"/>
                        </a:rPr>
                        <a:t>   </a:t>
                      </a:r>
                      <a:r>
                        <a:rPr lang="tr-TR" sz="1800" dirty="0" smtClean="0">
                          <a:effectLst/>
                          <a:latin typeface="Trebuchet MS" pitchFamily="34" charset="0"/>
                        </a:rPr>
                        <a:t>2219</a:t>
                      </a:r>
                      <a:r>
                        <a:rPr lang="tr-TR" sz="1800" dirty="0">
                          <a:effectLst/>
                          <a:latin typeface="Trebuchet MS" pitchFamily="34" charset="0"/>
                        </a:rPr>
                        <a:t>/</a:t>
                      </a:r>
                      <a:r>
                        <a:rPr lang="tr-TR" sz="1800" dirty="0" smtClean="0">
                          <a:effectLst/>
                          <a:latin typeface="Trebuchet MS" pitchFamily="34" charset="0"/>
                        </a:rPr>
                        <a:t>2224</a:t>
                      </a:r>
                      <a:endParaRPr lang="tr-TR" sz="1800" dirty="0">
                        <a:effectLst/>
                        <a:latin typeface="Trebuchet MS" pitchFamily="34" charset="0"/>
                        <a:ea typeface="Calibri"/>
                        <a:cs typeface="Times New Roman"/>
                      </a:endParaRPr>
                    </a:p>
                  </a:txBody>
                  <a:tcPr marL="18664" marR="18664" marT="18664" marB="18664" anchor="ctr"/>
                </a:tc>
              </a:tr>
              <a:tr h="552443">
                <a:tc>
                  <a:txBody>
                    <a:bodyPr/>
                    <a:lstStyle/>
                    <a:p>
                      <a:pPr algn="l">
                        <a:lnSpc>
                          <a:spcPct val="115000"/>
                        </a:lnSpc>
                        <a:spcAft>
                          <a:spcPts val="0"/>
                        </a:spcAft>
                      </a:pPr>
                      <a:r>
                        <a:rPr lang="tr-TR" sz="1800">
                          <a:effectLst/>
                          <a:latin typeface="Trebuchet MS" pitchFamily="34" charset="0"/>
                        </a:rPr>
                        <a:t>3XXX</a:t>
                      </a:r>
                      <a:endParaRPr lang="tr-TR" sz="1800">
                        <a:effectLst/>
                        <a:latin typeface="Trebuchet MS" pitchFamily="34" charset="0"/>
                        <a:ea typeface="Calibri"/>
                        <a:cs typeface="Times New Roman"/>
                      </a:endParaRPr>
                    </a:p>
                  </a:txBody>
                  <a:tcPr marL="18664" marR="18664" marT="18664" marB="18664" anchor="ctr"/>
                </a:tc>
                <a:tc>
                  <a:txBody>
                    <a:bodyPr/>
                    <a:lstStyle/>
                    <a:p>
                      <a:pPr algn="l">
                        <a:lnSpc>
                          <a:spcPct val="115000"/>
                        </a:lnSpc>
                        <a:spcAft>
                          <a:spcPts val="1000"/>
                        </a:spcAft>
                      </a:pPr>
                      <a:r>
                        <a:rPr lang="tr-TR" sz="1800" dirty="0" smtClean="0">
                          <a:effectLst/>
                          <a:latin typeface="Trebuchet MS" pitchFamily="34" charset="0"/>
                        </a:rPr>
                        <a:t>Mukavemetli </a:t>
                      </a:r>
                      <a:r>
                        <a:rPr lang="tr-TR" sz="1800" dirty="0">
                          <a:effectLst/>
                          <a:latin typeface="Trebuchet MS" pitchFamily="34" charset="0"/>
                        </a:rPr>
                        <a:t>ve ince taneli</a:t>
                      </a:r>
                      <a:endParaRPr lang="tr-TR" sz="1800" dirty="0">
                        <a:effectLst/>
                        <a:latin typeface="Trebuchet MS" pitchFamily="34" charset="0"/>
                        <a:ea typeface="Calibri"/>
                        <a:cs typeface="Times New Roman"/>
                      </a:endParaRPr>
                    </a:p>
                  </a:txBody>
                  <a:tcPr marL="18664" marR="18664" marT="18664" marB="18664" anchor="ctr"/>
                </a:tc>
                <a:tc>
                  <a:txBody>
                    <a:bodyPr/>
                    <a:lstStyle/>
                    <a:p>
                      <a:pPr algn="l">
                        <a:lnSpc>
                          <a:spcPct val="115000"/>
                        </a:lnSpc>
                        <a:spcAft>
                          <a:spcPts val="0"/>
                        </a:spcAft>
                      </a:pPr>
                      <a:r>
                        <a:rPr lang="tr-TR" sz="1800" dirty="0">
                          <a:effectLst/>
                          <a:latin typeface="Trebuchet MS" pitchFamily="34" charset="0"/>
                        </a:rPr>
                        <a:t>Grimsi </a:t>
                      </a:r>
                      <a:r>
                        <a:rPr lang="tr-TR" sz="1800" dirty="0" smtClean="0">
                          <a:effectLst/>
                          <a:latin typeface="Trebuchet MS" pitchFamily="34" charset="0"/>
                        </a:rPr>
                        <a:t>kahverengi</a:t>
                      </a:r>
                      <a:endParaRPr lang="tr-TR" sz="1800" dirty="0">
                        <a:effectLst/>
                        <a:latin typeface="Trebuchet MS" pitchFamily="34" charset="0"/>
                        <a:ea typeface="Calibri"/>
                        <a:cs typeface="Times New Roman"/>
                      </a:endParaRPr>
                    </a:p>
                  </a:txBody>
                  <a:tcPr marL="18664" marR="18664" marT="18664" marB="18664" anchor="ctr"/>
                </a:tc>
                <a:tc>
                  <a:txBody>
                    <a:bodyPr/>
                    <a:lstStyle/>
                    <a:p>
                      <a:pPr algn="l">
                        <a:lnSpc>
                          <a:spcPct val="115000"/>
                        </a:lnSpc>
                        <a:spcAft>
                          <a:spcPts val="1000"/>
                        </a:spcAft>
                      </a:pPr>
                      <a:r>
                        <a:rPr lang="tr-TR" sz="1800" dirty="0">
                          <a:effectLst/>
                          <a:latin typeface="Trebuchet MS" pitchFamily="34" charset="0"/>
                        </a:rPr>
                        <a:t>teneke kutu</a:t>
                      </a:r>
                      <a:br>
                        <a:rPr lang="tr-TR" sz="1800" dirty="0">
                          <a:effectLst/>
                          <a:latin typeface="Trebuchet MS" pitchFamily="34" charset="0"/>
                        </a:rPr>
                      </a:br>
                      <a:r>
                        <a:rPr lang="tr-TR" sz="1800" dirty="0">
                          <a:effectLst/>
                          <a:latin typeface="Trebuchet MS" pitchFamily="34" charset="0"/>
                        </a:rPr>
                        <a:t>mimari </a:t>
                      </a:r>
                      <a:br>
                        <a:rPr lang="tr-TR" sz="1800" dirty="0">
                          <a:effectLst/>
                          <a:latin typeface="Trebuchet MS" pitchFamily="34" charset="0"/>
                        </a:rPr>
                      </a:br>
                      <a:r>
                        <a:rPr lang="tr-TR" sz="1800" dirty="0">
                          <a:effectLst/>
                          <a:latin typeface="Trebuchet MS" pitchFamily="34" charset="0"/>
                        </a:rPr>
                        <a:t>aydınlatma</a:t>
                      </a:r>
                      <a:endParaRPr lang="tr-TR" sz="1800" dirty="0">
                        <a:effectLst/>
                        <a:latin typeface="Trebuchet MS" pitchFamily="34" charset="0"/>
                        <a:ea typeface="Calibri"/>
                        <a:cs typeface="Times New Roman"/>
                      </a:endParaRPr>
                    </a:p>
                  </a:txBody>
                  <a:tcPr marL="18664" marR="18664" marT="18664" marB="18664" anchor="ctr"/>
                </a:tc>
                <a:tc>
                  <a:txBody>
                    <a:bodyPr/>
                    <a:lstStyle/>
                    <a:p>
                      <a:pPr algn="l">
                        <a:lnSpc>
                          <a:spcPct val="115000"/>
                        </a:lnSpc>
                        <a:spcAft>
                          <a:spcPts val="1000"/>
                        </a:spcAft>
                      </a:pPr>
                      <a:r>
                        <a:rPr lang="tr-TR" sz="1800" dirty="0" smtClean="0">
                          <a:effectLst/>
                          <a:latin typeface="Trebuchet MS" pitchFamily="34" charset="0"/>
                        </a:rPr>
                        <a:t>3003/3004</a:t>
                      </a:r>
                      <a:endParaRPr lang="tr-TR" sz="1800" dirty="0">
                        <a:effectLst/>
                        <a:latin typeface="Trebuchet MS" pitchFamily="34" charset="0"/>
                        <a:ea typeface="Calibri"/>
                        <a:cs typeface="Times New Roman"/>
                      </a:endParaRPr>
                    </a:p>
                  </a:txBody>
                  <a:tcPr marL="18664" marR="18664" marT="18664" marB="18664" anchor="ctr"/>
                </a:tc>
              </a:tr>
              <a:tr h="397909">
                <a:tc>
                  <a:txBody>
                    <a:bodyPr/>
                    <a:lstStyle/>
                    <a:p>
                      <a:pPr algn="l">
                        <a:lnSpc>
                          <a:spcPct val="115000"/>
                        </a:lnSpc>
                        <a:spcAft>
                          <a:spcPts val="0"/>
                        </a:spcAft>
                      </a:pPr>
                      <a:r>
                        <a:rPr lang="tr-TR" sz="1800">
                          <a:effectLst/>
                          <a:latin typeface="Trebuchet MS" pitchFamily="34" charset="0"/>
                        </a:rPr>
                        <a:t>4XXX</a:t>
                      </a:r>
                      <a:endParaRPr lang="tr-TR" sz="1800">
                        <a:effectLst/>
                        <a:latin typeface="Trebuchet MS" pitchFamily="34" charset="0"/>
                        <a:ea typeface="Calibri"/>
                        <a:cs typeface="Times New Roman"/>
                      </a:endParaRPr>
                    </a:p>
                  </a:txBody>
                  <a:tcPr marL="18664" marR="18664" marT="18664" marB="18664" anchor="ctr"/>
                </a:tc>
                <a:tc>
                  <a:txBody>
                    <a:bodyPr/>
                    <a:lstStyle/>
                    <a:p>
                      <a:pPr algn="l">
                        <a:lnSpc>
                          <a:spcPct val="115000"/>
                        </a:lnSpc>
                        <a:spcAft>
                          <a:spcPts val="1000"/>
                        </a:spcAft>
                      </a:pPr>
                      <a:r>
                        <a:rPr lang="tr-TR" sz="1800">
                          <a:effectLst/>
                          <a:latin typeface="Trebuchet MS" pitchFamily="34" charset="0"/>
                        </a:rPr>
                        <a:t>Mukavemetli</a:t>
                      </a:r>
                      <a:br>
                        <a:rPr lang="tr-TR" sz="1800">
                          <a:effectLst/>
                          <a:latin typeface="Trebuchet MS" pitchFamily="34" charset="0"/>
                        </a:rPr>
                      </a:br>
                      <a:endParaRPr lang="tr-TR" sz="1800">
                        <a:effectLst/>
                        <a:latin typeface="Trebuchet MS" pitchFamily="34" charset="0"/>
                        <a:ea typeface="Calibri"/>
                        <a:cs typeface="Times New Roman"/>
                      </a:endParaRPr>
                    </a:p>
                  </a:txBody>
                  <a:tcPr marL="18664" marR="18664" marT="18664" marB="18664" anchor="ctr"/>
                </a:tc>
                <a:tc>
                  <a:txBody>
                    <a:bodyPr/>
                    <a:lstStyle/>
                    <a:p>
                      <a:pPr algn="l">
                        <a:lnSpc>
                          <a:spcPct val="115000"/>
                        </a:lnSpc>
                        <a:spcAft>
                          <a:spcPts val="0"/>
                        </a:spcAft>
                      </a:pPr>
                      <a:r>
                        <a:rPr lang="tr-TR" sz="1800">
                          <a:effectLst/>
                          <a:latin typeface="Trebuchet MS" pitchFamily="34" charset="0"/>
                        </a:rPr>
                        <a:t>Koyu gri</a:t>
                      </a:r>
                      <a:endParaRPr lang="tr-TR" sz="1800">
                        <a:effectLst/>
                        <a:latin typeface="Trebuchet MS" pitchFamily="34" charset="0"/>
                        <a:ea typeface="Calibri"/>
                        <a:cs typeface="Times New Roman"/>
                      </a:endParaRPr>
                    </a:p>
                  </a:txBody>
                  <a:tcPr marL="18664" marR="18664" marT="18664" marB="18664" anchor="ctr"/>
                </a:tc>
                <a:tc>
                  <a:txBody>
                    <a:bodyPr/>
                    <a:lstStyle/>
                    <a:p>
                      <a:pPr algn="l">
                        <a:lnSpc>
                          <a:spcPct val="115000"/>
                        </a:lnSpc>
                        <a:spcAft>
                          <a:spcPts val="1000"/>
                        </a:spcAft>
                      </a:pPr>
                      <a:r>
                        <a:rPr lang="tr-TR" sz="1800" dirty="0">
                          <a:effectLst/>
                          <a:latin typeface="Trebuchet MS" pitchFamily="34" charset="0"/>
                        </a:rPr>
                        <a:t>mimari </a:t>
                      </a:r>
                      <a:br>
                        <a:rPr lang="tr-TR" sz="1800" dirty="0">
                          <a:effectLst/>
                          <a:latin typeface="Trebuchet MS" pitchFamily="34" charset="0"/>
                        </a:rPr>
                      </a:br>
                      <a:r>
                        <a:rPr lang="tr-TR" sz="1800" dirty="0">
                          <a:effectLst/>
                          <a:latin typeface="Trebuchet MS" pitchFamily="34" charset="0"/>
                        </a:rPr>
                        <a:t>aydınlatma</a:t>
                      </a:r>
                      <a:endParaRPr lang="tr-TR" sz="1800" dirty="0">
                        <a:effectLst/>
                        <a:latin typeface="Trebuchet MS" pitchFamily="34" charset="0"/>
                        <a:ea typeface="Calibri"/>
                        <a:cs typeface="Times New Roman"/>
                      </a:endParaRPr>
                    </a:p>
                  </a:txBody>
                  <a:tcPr marL="18664" marR="18664" marT="18664" marB="18664" anchor="ctr"/>
                </a:tc>
                <a:tc>
                  <a:txBody>
                    <a:bodyPr/>
                    <a:lstStyle/>
                    <a:p>
                      <a:pPr algn="l">
                        <a:lnSpc>
                          <a:spcPct val="115000"/>
                        </a:lnSpc>
                        <a:spcAft>
                          <a:spcPts val="1000"/>
                        </a:spcAft>
                      </a:pPr>
                      <a:r>
                        <a:rPr lang="tr-TR" sz="1800" dirty="0" smtClean="0">
                          <a:effectLst/>
                          <a:latin typeface="Trebuchet MS" pitchFamily="34" charset="0"/>
                        </a:rPr>
                        <a:t>4043/4343</a:t>
                      </a:r>
                      <a:endParaRPr lang="tr-TR" sz="1800" dirty="0">
                        <a:effectLst/>
                        <a:latin typeface="Trebuchet MS" pitchFamily="34" charset="0"/>
                        <a:ea typeface="Calibri"/>
                        <a:cs typeface="Times New Roman"/>
                      </a:endParaRPr>
                    </a:p>
                  </a:txBody>
                  <a:tcPr marL="18664" marR="18664" marT="18664" marB="18664" anchor="ctr"/>
                </a:tc>
              </a:tr>
              <a:tr h="680694">
                <a:tc>
                  <a:txBody>
                    <a:bodyPr/>
                    <a:lstStyle/>
                    <a:p>
                      <a:pPr algn="l">
                        <a:lnSpc>
                          <a:spcPct val="115000"/>
                        </a:lnSpc>
                        <a:spcAft>
                          <a:spcPts val="0"/>
                        </a:spcAft>
                      </a:pPr>
                      <a:r>
                        <a:rPr lang="tr-TR" sz="1800">
                          <a:effectLst/>
                          <a:latin typeface="Trebuchet MS" pitchFamily="34" charset="0"/>
                        </a:rPr>
                        <a:t>5XXX</a:t>
                      </a:r>
                      <a:endParaRPr lang="tr-TR" sz="1800">
                        <a:effectLst/>
                        <a:latin typeface="Trebuchet MS" pitchFamily="34" charset="0"/>
                        <a:ea typeface="Calibri"/>
                        <a:cs typeface="Times New Roman"/>
                      </a:endParaRPr>
                    </a:p>
                  </a:txBody>
                  <a:tcPr marL="18664" marR="18664" marT="18664" marB="18664" anchor="ctr"/>
                </a:tc>
                <a:tc>
                  <a:txBody>
                    <a:bodyPr/>
                    <a:lstStyle/>
                    <a:p>
                      <a:pPr algn="l">
                        <a:lnSpc>
                          <a:spcPct val="115000"/>
                        </a:lnSpc>
                        <a:spcAft>
                          <a:spcPts val="1000"/>
                        </a:spcAft>
                      </a:pPr>
                      <a:r>
                        <a:rPr lang="tr-TR" sz="1800">
                          <a:effectLst/>
                          <a:latin typeface="Trebuchet MS" pitchFamily="34" charset="0"/>
                        </a:rPr>
                        <a:t>Mukavemetli sünek</a:t>
                      </a:r>
                      <a:br>
                        <a:rPr lang="tr-TR" sz="1800">
                          <a:effectLst/>
                          <a:latin typeface="Trebuchet MS" pitchFamily="34" charset="0"/>
                        </a:rPr>
                      </a:br>
                      <a:endParaRPr lang="tr-TR" sz="1800">
                        <a:effectLst/>
                        <a:latin typeface="Trebuchet MS" pitchFamily="34" charset="0"/>
                        <a:ea typeface="Calibri"/>
                        <a:cs typeface="Times New Roman"/>
                      </a:endParaRPr>
                    </a:p>
                  </a:txBody>
                  <a:tcPr marL="18664" marR="18664" marT="18664" marB="18664" anchor="ctr"/>
                </a:tc>
                <a:tc>
                  <a:txBody>
                    <a:bodyPr/>
                    <a:lstStyle/>
                    <a:p>
                      <a:pPr algn="l">
                        <a:lnSpc>
                          <a:spcPct val="115000"/>
                        </a:lnSpc>
                        <a:spcAft>
                          <a:spcPts val="1000"/>
                        </a:spcAft>
                      </a:pPr>
                      <a:r>
                        <a:rPr lang="tr-TR" sz="1800">
                          <a:effectLst/>
                          <a:latin typeface="Trebuchet MS" pitchFamily="34" charset="0"/>
                        </a:rPr>
                        <a:t>Saydam ve iyi koruma</a:t>
                      </a:r>
                      <a:endParaRPr lang="tr-TR" sz="1800">
                        <a:effectLst/>
                        <a:latin typeface="Trebuchet MS" pitchFamily="34" charset="0"/>
                        <a:ea typeface="Calibri"/>
                        <a:cs typeface="Times New Roman"/>
                      </a:endParaRPr>
                    </a:p>
                  </a:txBody>
                  <a:tcPr marL="18664" marR="18664" marT="18664" marB="18664" anchor="ctr"/>
                </a:tc>
                <a:tc>
                  <a:txBody>
                    <a:bodyPr/>
                    <a:lstStyle/>
                    <a:p>
                      <a:pPr algn="l">
                        <a:lnSpc>
                          <a:spcPct val="115000"/>
                        </a:lnSpc>
                        <a:spcAft>
                          <a:spcPts val="1000"/>
                        </a:spcAft>
                      </a:pPr>
                      <a:r>
                        <a:rPr lang="tr-TR" sz="1800" dirty="0">
                          <a:effectLst/>
                          <a:latin typeface="Trebuchet MS" pitchFamily="34" charset="0"/>
                        </a:rPr>
                        <a:t>mimari </a:t>
                      </a:r>
                      <a:br>
                        <a:rPr lang="tr-TR" sz="1800" dirty="0">
                          <a:effectLst/>
                          <a:latin typeface="Trebuchet MS" pitchFamily="34" charset="0"/>
                        </a:rPr>
                      </a:br>
                      <a:r>
                        <a:rPr lang="tr-TR" sz="1800" dirty="0">
                          <a:effectLst/>
                          <a:latin typeface="Trebuchet MS" pitchFamily="34" charset="0"/>
                        </a:rPr>
                        <a:t>aydınlatma </a:t>
                      </a:r>
                      <a:r>
                        <a:rPr lang="tr-TR" sz="1800" dirty="0" smtClean="0">
                          <a:effectLst/>
                          <a:latin typeface="Trebuchet MS" pitchFamily="34" charset="0"/>
                        </a:rPr>
                        <a:t>       </a:t>
                      </a:r>
                      <a:endParaRPr lang="tr-TR" sz="1800" dirty="0">
                        <a:effectLst/>
                        <a:latin typeface="Trebuchet MS" pitchFamily="34" charset="0"/>
                        <a:ea typeface="Calibri"/>
                        <a:cs typeface="Times New Roman"/>
                      </a:endParaRPr>
                    </a:p>
                  </a:txBody>
                  <a:tcPr marL="18664" marR="18664" marT="18664" marB="18664" anchor="ctr"/>
                </a:tc>
                <a:tc>
                  <a:txBody>
                    <a:bodyPr/>
                    <a:lstStyle/>
                    <a:p>
                      <a:pPr algn="l">
                        <a:lnSpc>
                          <a:spcPct val="115000"/>
                        </a:lnSpc>
                        <a:spcAft>
                          <a:spcPts val="1000"/>
                        </a:spcAft>
                      </a:pPr>
                      <a:r>
                        <a:rPr lang="tr-TR" sz="1800" dirty="0" smtClean="0">
                          <a:effectLst/>
                          <a:latin typeface="Trebuchet MS" pitchFamily="34" charset="0"/>
                        </a:rPr>
                        <a:t>5005/5657/   5052/</a:t>
                      </a:r>
                      <a:r>
                        <a:rPr lang="tr-TR" sz="1800" baseline="0" dirty="0">
                          <a:effectLst/>
                          <a:latin typeface="Trebuchet MS" pitchFamily="34" charset="0"/>
                        </a:rPr>
                        <a:t> </a:t>
                      </a:r>
                      <a:r>
                        <a:rPr lang="tr-TR" sz="1800" dirty="0" smtClean="0">
                          <a:effectLst/>
                          <a:latin typeface="Trebuchet MS" pitchFamily="34" charset="0"/>
                        </a:rPr>
                        <a:t>5252</a:t>
                      </a:r>
                      <a:endParaRPr lang="tr-TR" sz="1800" dirty="0">
                        <a:effectLst/>
                        <a:latin typeface="Trebuchet MS" pitchFamily="34" charset="0"/>
                        <a:ea typeface="Calibri"/>
                        <a:cs typeface="Times New Roman"/>
                      </a:endParaRPr>
                    </a:p>
                  </a:txBody>
                  <a:tcPr marL="18664" marR="18664" marT="18664" marB="18664" anchor="ctr"/>
                </a:tc>
              </a:tr>
              <a:tr h="552443">
                <a:tc>
                  <a:txBody>
                    <a:bodyPr/>
                    <a:lstStyle/>
                    <a:p>
                      <a:pPr algn="l">
                        <a:lnSpc>
                          <a:spcPct val="115000"/>
                        </a:lnSpc>
                        <a:spcAft>
                          <a:spcPts val="0"/>
                        </a:spcAft>
                      </a:pPr>
                      <a:r>
                        <a:rPr lang="tr-TR" sz="1800">
                          <a:effectLst/>
                          <a:latin typeface="Trebuchet MS" pitchFamily="34" charset="0"/>
                        </a:rPr>
                        <a:t>6XXX</a:t>
                      </a:r>
                      <a:endParaRPr lang="tr-TR" sz="1800">
                        <a:effectLst/>
                        <a:latin typeface="Trebuchet MS" pitchFamily="34" charset="0"/>
                        <a:ea typeface="Calibri"/>
                        <a:cs typeface="Times New Roman"/>
                      </a:endParaRPr>
                    </a:p>
                  </a:txBody>
                  <a:tcPr marL="18664" marR="18664" marT="18664" marB="18664" anchor="ctr"/>
                </a:tc>
                <a:tc>
                  <a:txBody>
                    <a:bodyPr/>
                    <a:lstStyle/>
                    <a:p>
                      <a:pPr algn="l">
                        <a:lnSpc>
                          <a:spcPct val="115000"/>
                        </a:lnSpc>
                        <a:spcAft>
                          <a:spcPts val="1000"/>
                        </a:spcAft>
                      </a:pPr>
                      <a:r>
                        <a:rPr lang="tr-TR" sz="1800">
                          <a:effectLst/>
                          <a:latin typeface="Trebuchet MS" pitchFamily="34" charset="0"/>
                        </a:rPr>
                        <a:t>Mukavemetli sünek</a:t>
                      </a:r>
                      <a:br>
                        <a:rPr lang="tr-TR" sz="1800">
                          <a:effectLst/>
                          <a:latin typeface="Trebuchet MS" pitchFamily="34" charset="0"/>
                        </a:rPr>
                      </a:br>
                      <a:endParaRPr lang="tr-TR" sz="1800">
                        <a:effectLst/>
                        <a:latin typeface="Trebuchet MS" pitchFamily="34" charset="0"/>
                        <a:ea typeface="Calibri"/>
                        <a:cs typeface="Times New Roman"/>
                      </a:endParaRPr>
                    </a:p>
                  </a:txBody>
                  <a:tcPr marL="18664" marR="18664" marT="18664" marB="18664" anchor="ctr"/>
                </a:tc>
                <a:tc>
                  <a:txBody>
                    <a:bodyPr/>
                    <a:lstStyle/>
                    <a:p>
                      <a:pPr algn="l">
                        <a:lnSpc>
                          <a:spcPct val="115000"/>
                        </a:lnSpc>
                        <a:spcAft>
                          <a:spcPts val="0"/>
                        </a:spcAft>
                      </a:pPr>
                      <a:r>
                        <a:rPr lang="tr-TR" sz="1800">
                          <a:effectLst/>
                          <a:latin typeface="Trebuchet MS" pitchFamily="34" charset="0"/>
                        </a:rPr>
                        <a:t>Saydam ve iyi koruma</a:t>
                      </a:r>
                      <a:endParaRPr lang="tr-TR" sz="1800">
                        <a:effectLst/>
                        <a:latin typeface="Trebuchet MS" pitchFamily="34" charset="0"/>
                        <a:ea typeface="Calibri"/>
                        <a:cs typeface="Times New Roman"/>
                      </a:endParaRPr>
                    </a:p>
                  </a:txBody>
                  <a:tcPr marL="18664" marR="18664" marT="18664" marB="18664" anchor="ctr"/>
                </a:tc>
                <a:tc>
                  <a:txBody>
                    <a:bodyPr/>
                    <a:lstStyle/>
                    <a:p>
                      <a:pPr algn="l">
                        <a:lnSpc>
                          <a:spcPct val="115000"/>
                        </a:lnSpc>
                        <a:spcAft>
                          <a:spcPts val="1000"/>
                        </a:spcAft>
                      </a:pPr>
                      <a:r>
                        <a:rPr lang="tr-TR" sz="1800" dirty="0">
                          <a:effectLst/>
                          <a:latin typeface="Trebuchet MS" pitchFamily="34" charset="0"/>
                        </a:rPr>
                        <a:t>Mimari           </a:t>
                      </a:r>
                      <a:r>
                        <a:rPr lang="tr-TR" sz="1800" dirty="0" smtClean="0">
                          <a:effectLst/>
                          <a:latin typeface="Trebuchet MS" pitchFamily="34" charset="0"/>
                        </a:rPr>
                        <a:t>               inşaat</a:t>
                      </a:r>
                      <a:endParaRPr lang="tr-TR" sz="1800" dirty="0">
                        <a:effectLst/>
                        <a:latin typeface="Trebuchet MS" pitchFamily="34" charset="0"/>
                        <a:ea typeface="Calibri"/>
                        <a:cs typeface="Times New Roman"/>
                      </a:endParaRPr>
                    </a:p>
                  </a:txBody>
                  <a:tcPr marL="18664" marR="18664" marT="18664" marB="18664" anchor="ctr"/>
                </a:tc>
                <a:tc>
                  <a:txBody>
                    <a:bodyPr/>
                    <a:lstStyle/>
                    <a:p>
                      <a:pPr algn="l">
                        <a:lnSpc>
                          <a:spcPct val="115000"/>
                        </a:lnSpc>
                        <a:spcAft>
                          <a:spcPts val="1000"/>
                        </a:spcAft>
                      </a:pPr>
                      <a:r>
                        <a:rPr lang="tr-TR" sz="1800" dirty="0" smtClean="0">
                          <a:effectLst/>
                          <a:latin typeface="Trebuchet MS" pitchFamily="34" charset="0"/>
                        </a:rPr>
                        <a:t>6063/6463                       6061</a:t>
                      </a:r>
                      <a:r>
                        <a:rPr lang="tr-TR" sz="1800" dirty="0">
                          <a:effectLst/>
                          <a:latin typeface="Trebuchet MS" pitchFamily="34" charset="0"/>
                        </a:rPr>
                        <a:t>/</a:t>
                      </a:r>
                      <a:r>
                        <a:rPr lang="tr-TR" sz="1800" dirty="0" smtClean="0">
                          <a:effectLst/>
                          <a:latin typeface="Trebuchet MS" pitchFamily="34" charset="0"/>
                        </a:rPr>
                        <a:t>6101</a:t>
                      </a:r>
                      <a:endParaRPr lang="tr-TR" sz="1800" dirty="0">
                        <a:effectLst/>
                        <a:latin typeface="Trebuchet MS" pitchFamily="34" charset="0"/>
                        <a:ea typeface="Calibri"/>
                        <a:cs typeface="Times New Roman"/>
                      </a:endParaRPr>
                    </a:p>
                  </a:txBody>
                  <a:tcPr marL="18664" marR="18664" marT="18664" marB="18664" anchor="ctr"/>
                </a:tc>
              </a:tr>
              <a:tr h="552443">
                <a:tc>
                  <a:txBody>
                    <a:bodyPr/>
                    <a:lstStyle/>
                    <a:p>
                      <a:pPr algn="l">
                        <a:lnSpc>
                          <a:spcPct val="115000"/>
                        </a:lnSpc>
                        <a:spcAft>
                          <a:spcPts val="0"/>
                        </a:spcAft>
                      </a:pPr>
                      <a:r>
                        <a:rPr lang="tr-TR" sz="1800">
                          <a:effectLst/>
                          <a:latin typeface="Trebuchet MS" pitchFamily="34" charset="0"/>
                        </a:rPr>
                        <a:t>7XXX</a:t>
                      </a:r>
                      <a:endParaRPr lang="tr-TR" sz="1800">
                        <a:effectLst/>
                        <a:latin typeface="Trebuchet MS" pitchFamily="34" charset="0"/>
                        <a:ea typeface="Calibri"/>
                        <a:cs typeface="Times New Roman"/>
                      </a:endParaRPr>
                    </a:p>
                  </a:txBody>
                  <a:tcPr marL="18664" marR="18664" marT="18664" marB="18664" anchor="ctr"/>
                </a:tc>
                <a:tc>
                  <a:txBody>
                    <a:bodyPr/>
                    <a:lstStyle/>
                    <a:p>
                      <a:pPr algn="l">
                        <a:lnSpc>
                          <a:spcPct val="115000"/>
                        </a:lnSpc>
                        <a:spcAft>
                          <a:spcPts val="0"/>
                        </a:spcAft>
                      </a:pPr>
                      <a:r>
                        <a:rPr lang="tr-TR" sz="1800">
                          <a:effectLst/>
                          <a:latin typeface="Trebuchet MS" pitchFamily="34" charset="0"/>
                        </a:rPr>
                        <a:t>Yüksek mukavemet</a:t>
                      </a:r>
                      <a:endParaRPr lang="tr-TR" sz="1800">
                        <a:effectLst/>
                        <a:latin typeface="Trebuchet MS" pitchFamily="34" charset="0"/>
                        <a:ea typeface="Calibri"/>
                        <a:cs typeface="Times New Roman"/>
                      </a:endParaRPr>
                    </a:p>
                  </a:txBody>
                  <a:tcPr marL="18664" marR="18664" marT="18664" marB="18664" anchor="ctr"/>
                </a:tc>
                <a:tc>
                  <a:txBody>
                    <a:bodyPr/>
                    <a:lstStyle/>
                    <a:p>
                      <a:pPr algn="l">
                        <a:lnSpc>
                          <a:spcPct val="115000"/>
                        </a:lnSpc>
                        <a:spcAft>
                          <a:spcPts val="0"/>
                        </a:spcAft>
                      </a:pPr>
                      <a:r>
                        <a:rPr lang="tr-TR" sz="1800" dirty="0">
                          <a:effectLst/>
                          <a:latin typeface="Trebuchet MS" pitchFamily="34" charset="0"/>
                        </a:rPr>
                        <a:t>Saydam ve iyi koruma</a:t>
                      </a:r>
                      <a:endParaRPr lang="tr-TR" sz="1800" dirty="0">
                        <a:effectLst/>
                        <a:latin typeface="Trebuchet MS" pitchFamily="34" charset="0"/>
                        <a:ea typeface="Calibri"/>
                        <a:cs typeface="Times New Roman"/>
                      </a:endParaRPr>
                    </a:p>
                  </a:txBody>
                  <a:tcPr marL="18664" marR="18664" marT="18664" marB="18664" anchor="ctr"/>
                </a:tc>
                <a:tc>
                  <a:txBody>
                    <a:bodyPr/>
                    <a:lstStyle/>
                    <a:p>
                      <a:pPr algn="l">
                        <a:lnSpc>
                          <a:spcPct val="115000"/>
                        </a:lnSpc>
                        <a:spcAft>
                          <a:spcPts val="0"/>
                        </a:spcAft>
                      </a:pPr>
                      <a:r>
                        <a:rPr lang="tr-TR" sz="1800" dirty="0">
                          <a:effectLst/>
                          <a:latin typeface="Trebuchet MS" pitchFamily="34" charset="0"/>
                        </a:rPr>
                        <a:t>otomotiv</a:t>
                      </a:r>
                      <a:endParaRPr lang="tr-TR" sz="1800" dirty="0">
                        <a:effectLst/>
                        <a:latin typeface="Trebuchet MS" pitchFamily="34" charset="0"/>
                        <a:ea typeface="Calibri"/>
                        <a:cs typeface="Times New Roman"/>
                      </a:endParaRPr>
                    </a:p>
                  </a:txBody>
                  <a:tcPr marL="18664" marR="18664" marT="18664" marB="18664" anchor="ctr"/>
                </a:tc>
                <a:tc>
                  <a:txBody>
                    <a:bodyPr/>
                    <a:lstStyle/>
                    <a:p>
                      <a:pPr algn="l">
                        <a:lnSpc>
                          <a:spcPct val="115000"/>
                        </a:lnSpc>
                        <a:spcAft>
                          <a:spcPts val="1000"/>
                        </a:spcAft>
                      </a:pPr>
                      <a:r>
                        <a:rPr lang="tr-TR" sz="1800" dirty="0" smtClean="0">
                          <a:effectLst/>
                          <a:latin typeface="Trebuchet MS" pitchFamily="34" charset="0"/>
                        </a:rPr>
                        <a:t>7029/7046/   7075</a:t>
                      </a:r>
                      <a:endParaRPr lang="tr-TR" sz="1800" dirty="0">
                        <a:effectLst/>
                        <a:latin typeface="Trebuchet MS" pitchFamily="34" charset="0"/>
                        <a:ea typeface="Calibri"/>
                        <a:cs typeface="Times New Roman"/>
                      </a:endParaRPr>
                    </a:p>
                  </a:txBody>
                  <a:tcPr marL="18664" marR="18664" marT="18664" marB="18664" anchor="ctr"/>
                </a:tc>
              </a:tr>
            </a:tbl>
          </a:graphicData>
        </a:graphic>
      </p:graphicFrame>
    </p:spTree>
    <p:extLst>
      <p:ext uri="{BB962C8B-B14F-4D97-AF65-F5344CB8AC3E}">
        <p14:creationId xmlns:p14="http://schemas.microsoft.com/office/powerpoint/2010/main" val="3939222486"/>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67544" y="260648"/>
            <a:ext cx="8229600" cy="1143000"/>
          </a:xfrm>
        </p:spPr>
        <p:txBody>
          <a:bodyPr/>
          <a:lstStyle/>
          <a:p>
            <a:r>
              <a:rPr lang="tr-TR" dirty="0" err="1" smtClean="0"/>
              <a:t>Anodizasyon</a:t>
            </a:r>
            <a:r>
              <a:rPr lang="tr-TR" dirty="0" smtClean="0"/>
              <a:t> (</a:t>
            </a:r>
            <a:r>
              <a:rPr lang="tr-TR" dirty="0" err="1" smtClean="0"/>
              <a:t>Eloksal</a:t>
            </a:r>
            <a:r>
              <a:rPr lang="tr-TR" dirty="0" smtClean="0"/>
              <a:t>)</a:t>
            </a:r>
            <a:endParaRPr lang="tr-TR" dirty="0"/>
          </a:p>
        </p:txBody>
      </p:sp>
      <p:sp>
        <p:nvSpPr>
          <p:cNvPr id="3" name="İçerik Yer Tutucusu 2"/>
          <p:cNvSpPr>
            <a:spLocks noGrp="1"/>
          </p:cNvSpPr>
          <p:nvPr>
            <p:ph idx="1"/>
          </p:nvPr>
        </p:nvSpPr>
        <p:spPr>
          <a:xfrm>
            <a:off x="467544" y="1556792"/>
            <a:ext cx="8229600" cy="4389120"/>
          </a:xfrm>
        </p:spPr>
        <p:txBody>
          <a:bodyPr>
            <a:normAutofit/>
          </a:bodyPr>
          <a:lstStyle/>
          <a:p>
            <a:r>
              <a:rPr lang="tr-TR" dirty="0" smtClean="0">
                <a:latin typeface="Trebuchet MS" panose="020B0603020202020204" pitchFamily="34" charset="0"/>
              </a:rPr>
              <a:t> </a:t>
            </a:r>
            <a:r>
              <a:rPr lang="tr-TR" dirty="0" err="1">
                <a:latin typeface="Trebuchet MS" panose="020B0603020202020204" pitchFamily="34" charset="0"/>
              </a:rPr>
              <a:t>A</a:t>
            </a:r>
            <a:r>
              <a:rPr lang="tr-TR" dirty="0" err="1" smtClean="0">
                <a:latin typeface="Trebuchet MS" panose="020B0603020202020204" pitchFamily="34" charset="0"/>
              </a:rPr>
              <a:t>nodizasyon</a:t>
            </a:r>
            <a:r>
              <a:rPr lang="tr-TR" dirty="0" smtClean="0">
                <a:latin typeface="Trebuchet MS" panose="020B0603020202020204" pitchFamily="34" charset="0"/>
              </a:rPr>
              <a:t> işlem adımları</a:t>
            </a:r>
          </a:p>
        </p:txBody>
      </p:sp>
      <p:pic>
        <p:nvPicPr>
          <p:cNvPr id="3074" name="Picture 2"/>
          <p:cNvPicPr>
            <a:picLocks noChangeAspect="1" noChangeArrowheads="1"/>
          </p:cNvPicPr>
          <p:nvPr/>
        </p:nvPicPr>
        <p:blipFill rotWithShape="1">
          <a:blip r:embed="rId2" cstate="print">
            <a:lum bright="-2000"/>
            <a:extLst>
              <a:ext uri="{28A0092B-C50C-407E-A947-70E740481C1C}">
                <a14:useLocalDpi xmlns:a14="http://schemas.microsoft.com/office/drawing/2010/main" val="0"/>
              </a:ext>
            </a:extLst>
          </a:blip>
          <a:srcRect t="8639"/>
          <a:stretch/>
        </p:blipFill>
        <p:spPr bwMode="auto">
          <a:xfrm>
            <a:off x="1331640" y="2276872"/>
            <a:ext cx="6169414" cy="4176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Metin kutusu 3"/>
          <p:cNvSpPr txBox="1"/>
          <p:nvPr/>
        </p:nvSpPr>
        <p:spPr>
          <a:xfrm>
            <a:off x="467544" y="2420888"/>
            <a:ext cx="2304256" cy="830997"/>
          </a:xfrm>
          <a:prstGeom prst="rect">
            <a:avLst/>
          </a:prstGeom>
          <a:solidFill>
            <a:schemeClr val="bg1"/>
          </a:solidFill>
        </p:spPr>
        <p:txBody>
          <a:bodyPr wrap="square" rtlCol="0">
            <a:spAutoFit/>
          </a:bodyPr>
          <a:lstStyle/>
          <a:p>
            <a:pPr algn="r"/>
            <a:r>
              <a:rPr lang="tr-TR" sz="2400" dirty="0" smtClean="0">
                <a:latin typeface="+mj-lt"/>
              </a:rPr>
              <a:t>Mekanik yüzey </a:t>
            </a:r>
          </a:p>
          <a:p>
            <a:pPr algn="r">
              <a:spcAft>
                <a:spcPts val="1200"/>
              </a:spcAft>
            </a:pPr>
            <a:r>
              <a:rPr lang="tr-TR" sz="2400" dirty="0" smtClean="0">
                <a:latin typeface="+mj-lt"/>
              </a:rPr>
              <a:t>İşlemi</a:t>
            </a:r>
          </a:p>
        </p:txBody>
      </p:sp>
      <p:sp>
        <p:nvSpPr>
          <p:cNvPr id="7" name="Metin kutusu 6"/>
          <p:cNvSpPr txBox="1"/>
          <p:nvPr/>
        </p:nvSpPr>
        <p:spPr>
          <a:xfrm>
            <a:off x="6060894" y="2348881"/>
            <a:ext cx="2111506" cy="696496"/>
          </a:xfrm>
          <a:prstGeom prst="rect">
            <a:avLst/>
          </a:prstGeom>
          <a:solidFill>
            <a:schemeClr val="bg1"/>
          </a:solidFill>
        </p:spPr>
        <p:txBody>
          <a:bodyPr wrap="square" tIns="216000" bIns="108000" rtlCol="0">
            <a:spAutoFit/>
          </a:bodyPr>
          <a:lstStyle/>
          <a:p>
            <a:r>
              <a:rPr lang="tr-TR" sz="2400" dirty="0" smtClean="0">
                <a:latin typeface="Trebuchet MS" pitchFamily="34" charset="0"/>
              </a:rPr>
              <a:t>Üretildiği gibi</a:t>
            </a:r>
          </a:p>
        </p:txBody>
      </p:sp>
      <p:sp>
        <p:nvSpPr>
          <p:cNvPr id="8" name="Metin kutusu 7"/>
          <p:cNvSpPr txBox="1"/>
          <p:nvPr/>
        </p:nvSpPr>
        <p:spPr>
          <a:xfrm>
            <a:off x="827584" y="4036128"/>
            <a:ext cx="2736304" cy="514738"/>
          </a:xfrm>
          <a:prstGeom prst="rect">
            <a:avLst/>
          </a:prstGeom>
          <a:solidFill>
            <a:schemeClr val="bg1"/>
          </a:solidFill>
        </p:spPr>
        <p:txBody>
          <a:bodyPr wrap="square" tIns="72000" bIns="72000" rtlCol="0">
            <a:spAutoFit/>
          </a:bodyPr>
          <a:lstStyle/>
          <a:p>
            <a:r>
              <a:rPr lang="tr-TR" sz="2400" dirty="0" smtClean="0">
                <a:latin typeface="+mj-lt"/>
              </a:rPr>
              <a:t>Mat yüzey dağlama</a:t>
            </a:r>
            <a:endParaRPr lang="tr-TR" sz="2400" dirty="0">
              <a:latin typeface="+mj-lt"/>
            </a:endParaRPr>
          </a:p>
        </p:txBody>
      </p:sp>
      <p:sp>
        <p:nvSpPr>
          <p:cNvPr id="9" name="Metin kutusu 8"/>
          <p:cNvSpPr txBox="1"/>
          <p:nvPr/>
        </p:nvSpPr>
        <p:spPr>
          <a:xfrm>
            <a:off x="1702482" y="5441457"/>
            <a:ext cx="2133341" cy="514738"/>
          </a:xfrm>
          <a:prstGeom prst="rect">
            <a:avLst/>
          </a:prstGeom>
          <a:solidFill>
            <a:schemeClr val="bg1"/>
          </a:solidFill>
        </p:spPr>
        <p:txBody>
          <a:bodyPr wrap="square" tIns="36000" bIns="108000" rtlCol="0">
            <a:spAutoFit/>
          </a:bodyPr>
          <a:lstStyle/>
          <a:p>
            <a:r>
              <a:rPr lang="tr-TR" sz="2400" dirty="0" smtClean="0">
                <a:latin typeface="+mj-lt"/>
              </a:rPr>
              <a:t>Renklendirme   </a:t>
            </a:r>
          </a:p>
        </p:txBody>
      </p:sp>
      <p:sp>
        <p:nvSpPr>
          <p:cNvPr id="12" name="Metin kutusu 11"/>
          <p:cNvSpPr txBox="1"/>
          <p:nvPr/>
        </p:nvSpPr>
        <p:spPr>
          <a:xfrm>
            <a:off x="5220072" y="3991416"/>
            <a:ext cx="3672408" cy="738664"/>
          </a:xfrm>
          <a:prstGeom prst="rect">
            <a:avLst/>
          </a:prstGeom>
          <a:solidFill>
            <a:schemeClr val="bg1"/>
          </a:solidFill>
        </p:spPr>
        <p:txBody>
          <a:bodyPr wrap="square" tIns="0" bIns="0" rtlCol="0">
            <a:spAutoFit/>
          </a:bodyPr>
          <a:lstStyle/>
          <a:p>
            <a:r>
              <a:rPr lang="tr-TR" sz="2400" dirty="0" smtClean="0">
                <a:latin typeface="+mj-lt"/>
              </a:rPr>
              <a:t>Kimyasal veya elektrokimyasal parlatma</a:t>
            </a:r>
            <a:endParaRPr lang="tr-TR" sz="2400" dirty="0">
              <a:latin typeface="+mj-lt"/>
            </a:endParaRPr>
          </a:p>
        </p:txBody>
      </p:sp>
      <p:sp>
        <p:nvSpPr>
          <p:cNvPr id="5" name="Oval 4"/>
          <p:cNvSpPr/>
          <p:nvPr/>
        </p:nvSpPr>
        <p:spPr>
          <a:xfrm>
            <a:off x="3846101" y="2422353"/>
            <a:ext cx="1140491" cy="57606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000" dirty="0" smtClean="0">
                <a:latin typeface="Trebuchet MS" pitchFamily="34" charset="0"/>
              </a:rPr>
              <a:t>Askı</a:t>
            </a:r>
            <a:endParaRPr lang="tr-TR" sz="2000" dirty="0">
              <a:latin typeface="Trebuchet MS" pitchFamily="34" charset="0"/>
            </a:endParaRPr>
          </a:p>
        </p:txBody>
      </p:sp>
      <p:sp>
        <p:nvSpPr>
          <p:cNvPr id="14" name="Oval 13"/>
          <p:cNvSpPr/>
          <p:nvPr/>
        </p:nvSpPr>
        <p:spPr>
          <a:xfrm>
            <a:off x="3491880" y="3427184"/>
            <a:ext cx="1872208" cy="57606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smtClean="0">
                <a:latin typeface="Trebuchet MS" pitchFamily="34" charset="0"/>
              </a:rPr>
              <a:t>Temizleme</a:t>
            </a:r>
            <a:endParaRPr lang="tr-TR" dirty="0">
              <a:latin typeface="Trebuchet MS" pitchFamily="34" charset="0"/>
            </a:endParaRPr>
          </a:p>
        </p:txBody>
      </p:sp>
      <p:sp>
        <p:nvSpPr>
          <p:cNvPr id="15" name="Oval 14"/>
          <p:cNvSpPr/>
          <p:nvPr/>
        </p:nvSpPr>
        <p:spPr>
          <a:xfrm>
            <a:off x="3275856" y="4653136"/>
            <a:ext cx="1944216" cy="66665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err="1" smtClean="0">
                <a:latin typeface="Trebuchet MS" pitchFamily="34" charset="0"/>
              </a:rPr>
              <a:t>Anodik</a:t>
            </a:r>
            <a:r>
              <a:rPr lang="tr-TR" dirty="0" smtClean="0">
                <a:latin typeface="Trebuchet MS" pitchFamily="34" charset="0"/>
              </a:rPr>
              <a:t> </a:t>
            </a:r>
            <a:r>
              <a:rPr lang="tr-TR" dirty="0" err="1" smtClean="0">
                <a:latin typeface="Trebuchet MS" pitchFamily="34" charset="0"/>
              </a:rPr>
              <a:t>oksidasyon</a:t>
            </a:r>
            <a:endParaRPr lang="tr-TR" dirty="0">
              <a:latin typeface="Trebuchet MS" pitchFamily="34" charset="0"/>
            </a:endParaRPr>
          </a:p>
        </p:txBody>
      </p:sp>
      <p:sp>
        <p:nvSpPr>
          <p:cNvPr id="16" name="Oval 15"/>
          <p:cNvSpPr/>
          <p:nvPr/>
        </p:nvSpPr>
        <p:spPr>
          <a:xfrm>
            <a:off x="3419872" y="5875456"/>
            <a:ext cx="1728192" cy="57606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smtClean="0">
                <a:latin typeface="Trebuchet MS" pitchFamily="34" charset="0"/>
              </a:rPr>
              <a:t>Sabitleme</a:t>
            </a:r>
            <a:endParaRPr lang="tr-TR" dirty="0">
              <a:latin typeface="Trebuchet MS" pitchFamily="34" charset="0"/>
            </a:endParaRPr>
          </a:p>
        </p:txBody>
      </p:sp>
      <p:sp>
        <p:nvSpPr>
          <p:cNvPr id="17" name="Oval 16"/>
          <p:cNvSpPr/>
          <p:nvPr/>
        </p:nvSpPr>
        <p:spPr>
          <a:xfrm>
            <a:off x="5865781" y="6009754"/>
            <a:ext cx="1398337" cy="57606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smtClean="0">
                <a:latin typeface="Trebuchet MS" pitchFamily="34" charset="0"/>
              </a:rPr>
              <a:t>Askıdan alma</a:t>
            </a:r>
            <a:endParaRPr lang="tr-TR" dirty="0">
              <a:latin typeface="Trebuchet MS" pitchFamily="34" charset="0"/>
            </a:endParaRPr>
          </a:p>
        </p:txBody>
      </p:sp>
      <p:sp>
        <p:nvSpPr>
          <p:cNvPr id="6" name="Oval Belirtme Çizgisi 5"/>
          <p:cNvSpPr/>
          <p:nvPr/>
        </p:nvSpPr>
        <p:spPr>
          <a:xfrm>
            <a:off x="6804248" y="4743728"/>
            <a:ext cx="2160240" cy="1131728"/>
          </a:xfrm>
          <a:prstGeom prst="wedgeEllipseCallout">
            <a:avLst>
              <a:gd name="adj1" fmla="val -149733"/>
              <a:gd name="adj2" fmla="val -666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0"/>
            <a:r>
              <a:rPr lang="tr-TR" dirty="0">
                <a:latin typeface="Trebuchet MS" pitchFamily="34" charset="0"/>
              </a:rPr>
              <a:t>*</a:t>
            </a:r>
            <a:r>
              <a:rPr lang="tr-TR" dirty="0" err="1" smtClean="0">
                <a:latin typeface="Trebuchet MS" pitchFamily="34" charset="0"/>
              </a:rPr>
              <a:t>Sülfirik</a:t>
            </a:r>
            <a:r>
              <a:rPr lang="tr-TR" dirty="0" smtClean="0">
                <a:latin typeface="Trebuchet MS" pitchFamily="34" charset="0"/>
              </a:rPr>
              <a:t> asit</a:t>
            </a:r>
          </a:p>
          <a:p>
            <a:pPr defTabSz="0"/>
            <a:r>
              <a:rPr lang="tr-TR" dirty="0" smtClean="0">
                <a:latin typeface="Trebuchet MS" pitchFamily="34" charset="0"/>
              </a:rPr>
              <a:t>*</a:t>
            </a:r>
            <a:r>
              <a:rPr lang="tr-TR" dirty="0" err="1" smtClean="0">
                <a:latin typeface="Trebuchet MS" pitchFamily="34" charset="0"/>
              </a:rPr>
              <a:t>Kromik</a:t>
            </a:r>
            <a:r>
              <a:rPr lang="tr-TR" dirty="0" smtClean="0">
                <a:latin typeface="Trebuchet MS" pitchFamily="34" charset="0"/>
              </a:rPr>
              <a:t> asit</a:t>
            </a:r>
          </a:p>
          <a:p>
            <a:pPr defTabSz="0"/>
            <a:r>
              <a:rPr lang="tr-TR" dirty="0" smtClean="0">
                <a:latin typeface="Trebuchet MS" pitchFamily="34" charset="0"/>
              </a:rPr>
              <a:t>*Fosforik asit </a:t>
            </a:r>
            <a:endParaRPr lang="tr-TR" dirty="0">
              <a:latin typeface="Trebuchet MS" pitchFamily="34" charset="0"/>
            </a:endParaRPr>
          </a:p>
        </p:txBody>
      </p:sp>
    </p:spTree>
    <p:extLst>
      <p:ext uri="{BB962C8B-B14F-4D97-AF65-F5344CB8AC3E}">
        <p14:creationId xmlns:p14="http://schemas.microsoft.com/office/powerpoint/2010/main" val="593145442"/>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323528" y="620688"/>
            <a:ext cx="8229600" cy="594320"/>
          </a:xfrm>
        </p:spPr>
        <p:txBody>
          <a:bodyPr>
            <a:normAutofit fontScale="90000"/>
          </a:bodyPr>
          <a:lstStyle/>
          <a:p>
            <a:r>
              <a:rPr lang="tr-TR" dirty="0" err="1" smtClean="0">
                <a:latin typeface="Trebuchet MS" pitchFamily="34" charset="0"/>
              </a:rPr>
              <a:t>Eloksal</a:t>
            </a:r>
            <a:r>
              <a:rPr lang="tr-TR" dirty="0" smtClean="0">
                <a:latin typeface="Trebuchet MS" pitchFamily="34" charset="0"/>
              </a:rPr>
              <a:t> işlem süreci</a:t>
            </a:r>
            <a:endParaRPr lang="tr-TR" dirty="0">
              <a:latin typeface="Trebuchet MS" pitchFamily="34" charset="0"/>
            </a:endParaRPr>
          </a:p>
        </p:txBody>
      </p:sp>
      <p:grpSp>
        <p:nvGrpSpPr>
          <p:cNvPr id="3" name="Grup 10"/>
          <p:cNvGrpSpPr/>
          <p:nvPr/>
        </p:nvGrpSpPr>
        <p:grpSpPr>
          <a:xfrm>
            <a:off x="539552" y="1401688"/>
            <a:ext cx="7920880" cy="5301208"/>
            <a:chOff x="539552" y="1401688"/>
            <a:chExt cx="7920880" cy="5301208"/>
          </a:xfrm>
        </p:grpSpPr>
        <p:pic>
          <p:nvPicPr>
            <p:cNvPr id="5" name="4 Resim" descr="http://www.aacoa.com/images/process.jpg"/>
            <p:cNvPicPr/>
            <p:nvPr/>
          </p:nvPicPr>
          <p:blipFill>
            <a:blip r:embed="rId2" cstate="print"/>
            <a:srcRect l="40909" r="31818"/>
            <a:stretch>
              <a:fillRect/>
            </a:stretch>
          </p:blipFill>
          <p:spPr bwMode="auto">
            <a:xfrm>
              <a:off x="3779912" y="1401688"/>
              <a:ext cx="2160240" cy="5301208"/>
            </a:xfrm>
            <a:prstGeom prst="rect">
              <a:avLst/>
            </a:prstGeom>
            <a:noFill/>
            <a:ln w="9525">
              <a:noFill/>
              <a:miter lim="800000"/>
              <a:headEnd/>
              <a:tailEnd/>
            </a:ln>
          </p:spPr>
        </p:pic>
        <p:pic>
          <p:nvPicPr>
            <p:cNvPr id="6" name="5 Resim" descr="http://www.aacoa.com/images/process.jpg"/>
            <p:cNvPicPr/>
            <p:nvPr/>
          </p:nvPicPr>
          <p:blipFill>
            <a:blip r:embed="rId2" cstate="print"/>
            <a:srcRect b="25450"/>
            <a:stretch>
              <a:fillRect/>
            </a:stretch>
          </p:blipFill>
          <p:spPr bwMode="auto">
            <a:xfrm>
              <a:off x="539552" y="1419492"/>
              <a:ext cx="7920880" cy="3952056"/>
            </a:xfrm>
            <a:prstGeom prst="rect">
              <a:avLst/>
            </a:prstGeom>
            <a:noFill/>
            <a:ln w="9525">
              <a:noFill/>
              <a:miter lim="800000"/>
              <a:headEnd/>
              <a:tailEnd/>
            </a:ln>
          </p:spPr>
        </p:pic>
        <p:sp>
          <p:nvSpPr>
            <p:cNvPr id="2" name="Metin kutusu 1"/>
            <p:cNvSpPr txBox="1"/>
            <p:nvPr/>
          </p:nvSpPr>
          <p:spPr>
            <a:xfrm>
              <a:off x="1475656" y="2060848"/>
              <a:ext cx="1278492" cy="369332"/>
            </a:xfrm>
            <a:prstGeom prst="rect">
              <a:avLst/>
            </a:prstGeom>
            <a:noFill/>
            <a:ln>
              <a:solidFill>
                <a:schemeClr val="bg1"/>
              </a:solidFill>
            </a:ln>
          </p:spPr>
          <p:txBody>
            <a:bodyPr wrap="none" rtlCol="0">
              <a:spAutoFit/>
            </a:bodyPr>
            <a:lstStyle/>
            <a:p>
              <a:r>
                <a:rPr lang="tr-TR" dirty="0" smtClean="0">
                  <a:solidFill>
                    <a:schemeClr val="bg1"/>
                  </a:solidFill>
                </a:rPr>
                <a:t>Temizleme</a:t>
              </a:r>
              <a:endParaRPr lang="tr-TR" dirty="0">
                <a:solidFill>
                  <a:schemeClr val="bg1"/>
                </a:solidFill>
              </a:endParaRPr>
            </a:p>
          </p:txBody>
        </p:sp>
        <p:sp>
          <p:nvSpPr>
            <p:cNvPr id="7" name="Metin kutusu 6"/>
            <p:cNvSpPr txBox="1"/>
            <p:nvPr/>
          </p:nvSpPr>
          <p:spPr>
            <a:xfrm>
              <a:off x="2832696" y="2245514"/>
              <a:ext cx="1194558" cy="369332"/>
            </a:xfrm>
            <a:prstGeom prst="rect">
              <a:avLst/>
            </a:prstGeom>
            <a:noFill/>
            <a:ln>
              <a:solidFill>
                <a:schemeClr val="bg1"/>
              </a:solidFill>
            </a:ln>
          </p:spPr>
          <p:txBody>
            <a:bodyPr wrap="none" rtlCol="0">
              <a:spAutoFit/>
            </a:bodyPr>
            <a:lstStyle/>
            <a:p>
              <a:r>
                <a:rPr lang="tr-TR" dirty="0" smtClean="0">
                  <a:solidFill>
                    <a:schemeClr val="bg1"/>
                  </a:solidFill>
                </a:rPr>
                <a:t>Durulama</a:t>
              </a:r>
              <a:endParaRPr lang="tr-TR" dirty="0">
                <a:solidFill>
                  <a:schemeClr val="bg1"/>
                </a:solidFill>
              </a:endParaRPr>
            </a:p>
          </p:txBody>
        </p:sp>
        <p:sp>
          <p:nvSpPr>
            <p:cNvPr id="8" name="Metin kutusu 7"/>
            <p:cNvSpPr txBox="1"/>
            <p:nvPr/>
          </p:nvSpPr>
          <p:spPr>
            <a:xfrm>
              <a:off x="5220072" y="2334327"/>
              <a:ext cx="974113" cy="369332"/>
            </a:xfrm>
            <a:prstGeom prst="rect">
              <a:avLst/>
            </a:prstGeom>
            <a:noFill/>
            <a:ln>
              <a:solidFill>
                <a:schemeClr val="bg1"/>
              </a:solidFill>
            </a:ln>
          </p:spPr>
          <p:txBody>
            <a:bodyPr wrap="none" rtlCol="0">
              <a:spAutoFit/>
            </a:bodyPr>
            <a:lstStyle/>
            <a:p>
              <a:r>
                <a:rPr lang="tr-TR" dirty="0" smtClean="0">
                  <a:solidFill>
                    <a:schemeClr val="bg1"/>
                  </a:solidFill>
                </a:rPr>
                <a:t>Boyama</a:t>
              </a:r>
              <a:endParaRPr lang="tr-TR" dirty="0">
                <a:solidFill>
                  <a:schemeClr val="bg1"/>
                </a:solidFill>
              </a:endParaRPr>
            </a:p>
          </p:txBody>
        </p:sp>
        <p:sp>
          <p:nvSpPr>
            <p:cNvPr id="9" name="Metin kutusu 8"/>
            <p:cNvSpPr txBox="1"/>
            <p:nvPr/>
          </p:nvSpPr>
          <p:spPr>
            <a:xfrm>
              <a:off x="4122197" y="2708920"/>
              <a:ext cx="899605" cy="369332"/>
            </a:xfrm>
            <a:prstGeom prst="rect">
              <a:avLst/>
            </a:prstGeom>
            <a:noFill/>
            <a:ln>
              <a:solidFill>
                <a:schemeClr val="bg1"/>
              </a:solidFill>
            </a:ln>
          </p:spPr>
          <p:txBody>
            <a:bodyPr wrap="none" rtlCol="0">
              <a:spAutoFit/>
            </a:bodyPr>
            <a:lstStyle/>
            <a:p>
              <a:r>
                <a:rPr lang="tr-TR" dirty="0" err="1" smtClean="0">
                  <a:solidFill>
                    <a:schemeClr val="bg1"/>
                  </a:solidFill>
                </a:rPr>
                <a:t>Eloksal</a:t>
              </a:r>
              <a:endParaRPr lang="tr-TR" dirty="0">
                <a:solidFill>
                  <a:schemeClr val="bg1"/>
                </a:solidFill>
              </a:endParaRPr>
            </a:p>
          </p:txBody>
        </p:sp>
        <p:sp>
          <p:nvSpPr>
            <p:cNvPr id="10" name="Metin kutusu 9"/>
            <p:cNvSpPr txBox="1"/>
            <p:nvPr/>
          </p:nvSpPr>
          <p:spPr>
            <a:xfrm>
              <a:off x="6516216" y="2614846"/>
              <a:ext cx="1173719" cy="369332"/>
            </a:xfrm>
            <a:prstGeom prst="rect">
              <a:avLst/>
            </a:prstGeom>
            <a:noFill/>
            <a:ln>
              <a:solidFill>
                <a:schemeClr val="bg1"/>
              </a:solidFill>
            </a:ln>
          </p:spPr>
          <p:txBody>
            <a:bodyPr wrap="none" rtlCol="0">
              <a:spAutoFit/>
            </a:bodyPr>
            <a:lstStyle/>
            <a:p>
              <a:r>
                <a:rPr lang="tr-TR" dirty="0" smtClean="0">
                  <a:solidFill>
                    <a:schemeClr val="bg1"/>
                  </a:solidFill>
                </a:rPr>
                <a:t>Sabitleme</a:t>
              </a:r>
              <a:endParaRPr lang="tr-TR" dirty="0">
                <a:solidFill>
                  <a:schemeClr val="bg1"/>
                </a:solidFill>
              </a:endParaRPr>
            </a:p>
          </p:txBody>
        </p:sp>
      </p:grpSp>
    </p:spTree>
    <p:extLst>
      <p:ext uri="{BB962C8B-B14F-4D97-AF65-F5344CB8AC3E}">
        <p14:creationId xmlns:p14="http://schemas.microsoft.com/office/powerpoint/2010/main" val="3715304041"/>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323528" y="620688"/>
            <a:ext cx="8229600" cy="594320"/>
          </a:xfrm>
        </p:spPr>
        <p:txBody>
          <a:bodyPr>
            <a:normAutofit fontScale="90000"/>
          </a:bodyPr>
          <a:lstStyle/>
          <a:p>
            <a:r>
              <a:rPr lang="tr-TR" dirty="0" err="1" smtClean="0">
                <a:latin typeface="Trebuchet MS" pitchFamily="34" charset="0"/>
              </a:rPr>
              <a:t>Anodizasyon</a:t>
            </a:r>
            <a:r>
              <a:rPr lang="tr-TR" dirty="0" smtClean="0">
                <a:latin typeface="Trebuchet MS" pitchFamily="34" charset="0"/>
              </a:rPr>
              <a:t> işlem adımları</a:t>
            </a:r>
            <a:endParaRPr lang="tr-TR" sz="2700" dirty="0">
              <a:latin typeface="Trebuchet MS" pitchFamily="34" charset="0"/>
            </a:endParaRPr>
          </a:p>
        </p:txBody>
      </p:sp>
      <p:sp>
        <p:nvSpPr>
          <p:cNvPr id="1025" name="Rectangle 1"/>
          <p:cNvSpPr>
            <a:spLocks noChangeArrowheads="1"/>
          </p:cNvSpPr>
          <p:nvPr/>
        </p:nvSpPr>
        <p:spPr bwMode="auto">
          <a:xfrm>
            <a:off x="254888" y="1309410"/>
            <a:ext cx="8712968" cy="520142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ts val="600"/>
              </a:spcAft>
              <a:buClrTx/>
              <a:buSzTx/>
              <a:buFontTx/>
              <a:buNone/>
              <a:tabLst/>
            </a:pPr>
            <a:r>
              <a:rPr lang="tr-TR" sz="2400" b="1" dirty="0" smtClean="0">
                <a:latin typeface="Trebuchet MS" pitchFamily="34" charset="0"/>
                <a:ea typeface="Times New Roman" pitchFamily="18" charset="0"/>
                <a:cs typeface="Times New Roman" pitchFamily="18" charset="0"/>
              </a:rPr>
              <a:t>Ön işlemler-hazırlık</a:t>
            </a:r>
            <a:r>
              <a:rPr kumimoji="0" lang="tr-TR" sz="2400" b="1" i="0" u="none" strike="noStrike" cap="none" normalizeH="0" baseline="0" dirty="0" smtClean="0">
                <a:ln>
                  <a:noFill/>
                </a:ln>
                <a:effectLst/>
                <a:latin typeface="Trebuchet MS" pitchFamily="34" charset="0"/>
                <a:ea typeface="Times New Roman" pitchFamily="18" charset="0"/>
                <a:cs typeface="Times New Roman" pitchFamily="18" charset="0"/>
              </a:rPr>
              <a:t>:</a:t>
            </a:r>
            <a:r>
              <a:rPr kumimoji="0" lang="tr-TR" sz="2400" b="0" i="0" u="none" strike="noStrike" cap="none" normalizeH="0" baseline="0" dirty="0" smtClean="0">
                <a:ln>
                  <a:noFill/>
                </a:ln>
                <a:effectLst/>
                <a:latin typeface="Trebuchet MS" pitchFamily="34" charset="0"/>
                <a:ea typeface="Times New Roman" pitchFamily="18" charset="0"/>
                <a:cs typeface="Times New Roman" pitchFamily="18" charset="0"/>
              </a:rPr>
              <a:t> Temizleme yaklaşık 60°C’ye ısıtılmış dağlayıcı olmayan alkali bir deterjan ile yapılır. Bu işlem yüzey kirlerini, kalıntıları ve yağları temizler. </a:t>
            </a:r>
            <a:endParaRPr kumimoji="0" lang="tr-TR" sz="2000" b="0" i="0" u="none" strike="noStrike" cap="none" normalizeH="0" baseline="0" dirty="0" smtClean="0">
              <a:ln>
                <a:noFill/>
              </a:ln>
              <a:effectLst/>
              <a:latin typeface="Trebuchet MS" pitchFamily="34" charset="0"/>
              <a:cs typeface="Arial" pitchFamily="34" charset="0"/>
            </a:endParaRPr>
          </a:p>
          <a:p>
            <a:pPr marL="0" marR="0" lvl="0" indent="0" algn="l" defTabSz="914400" rtl="0" eaLnBrk="0" fontAlgn="base" latinLnBrk="0" hangingPunct="0">
              <a:lnSpc>
                <a:spcPct val="100000"/>
              </a:lnSpc>
              <a:spcBef>
                <a:spcPct val="0"/>
              </a:spcBef>
              <a:spcAft>
                <a:spcPts val="600"/>
              </a:spcAft>
              <a:buClrTx/>
              <a:buSzTx/>
              <a:buFontTx/>
              <a:buNone/>
              <a:tabLst/>
            </a:pPr>
            <a:r>
              <a:rPr kumimoji="0" lang="tr-TR" sz="2400" b="1" i="0" u="none" strike="noStrike" cap="none" normalizeH="0" baseline="0" dirty="0" smtClean="0">
                <a:ln>
                  <a:noFill/>
                </a:ln>
                <a:effectLst/>
                <a:latin typeface="Trebuchet MS" pitchFamily="34" charset="0"/>
                <a:ea typeface="Times New Roman" pitchFamily="18" charset="0"/>
                <a:cs typeface="Times New Roman" pitchFamily="18" charset="0"/>
              </a:rPr>
              <a:t>Durulama: </a:t>
            </a:r>
            <a:r>
              <a:rPr lang="tr-TR" sz="2400" dirty="0">
                <a:latin typeface="Trebuchet MS" pitchFamily="34" charset="0"/>
                <a:ea typeface="Times New Roman" pitchFamily="18" charset="0"/>
                <a:cs typeface="Times New Roman" pitchFamily="18" charset="0"/>
              </a:rPr>
              <a:t>H</a:t>
            </a:r>
            <a:r>
              <a:rPr kumimoji="0" lang="tr-TR" sz="2400" i="0" u="none" strike="noStrike" cap="none" normalizeH="0" baseline="0" dirty="0" smtClean="0">
                <a:ln>
                  <a:noFill/>
                </a:ln>
                <a:effectLst/>
                <a:latin typeface="Trebuchet MS" pitchFamily="34" charset="0"/>
                <a:ea typeface="Times New Roman" pitchFamily="18" charset="0"/>
                <a:cs typeface="Times New Roman" pitchFamily="18" charset="0"/>
              </a:rPr>
              <a:t>er temizlik adımından</a:t>
            </a:r>
            <a:r>
              <a:rPr kumimoji="0" lang="tr-TR" sz="2400" i="0" u="none" strike="noStrike" cap="none" normalizeH="0" dirty="0" smtClean="0">
                <a:ln>
                  <a:noFill/>
                </a:ln>
                <a:effectLst/>
                <a:latin typeface="Trebuchet MS" pitchFamily="34" charset="0"/>
                <a:ea typeface="Times New Roman" pitchFamily="18" charset="0"/>
                <a:cs typeface="Times New Roman" pitchFamily="18" charset="0"/>
              </a:rPr>
              <a:t> sonra durulama yapılır. Bazı işletmelerde bu aşamada </a:t>
            </a:r>
            <a:r>
              <a:rPr kumimoji="0" lang="tr-TR" sz="2400" i="0" u="none" strike="noStrike" cap="none" normalizeH="0" dirty="0" err="1" smtClean="0">
                <a:ln>
                  <a:noFill/>
                </a:ln>
                <a:effectLst/>
                <a:latin typeface="Trebuchet MS" pitchFamily="34" charset="0"/>
                <a:ea typeface="Times New Roman" pitchFamily="18" charset="0"/>
                <a:cs typeface="Times New Roman" pitchFamily="18" charset="0"/>
              </a:rPr>
              <a:t>deiyonize</a:t>
            </a:r>
            <a:r>
              <a:rPr kumimoji="0" lang="tr-TR" sz="2400" i="0" u="none" strike="noStrike" cap="none" normalizeH="0" dirty="0" smtClean="0">
                <a:ln>
                  <a:noFill/>
                </a:ln>
                <a:effectLst/>
                <a:latin typeface="Trebuchet MS" pitchFamily="34" charset="0"/>
                <a:ea typeface="Times New Roman" pitchFamily="18" charset="0"/>
                <a:cs typeface="Times New Roman" pitchFamily="18" charset="0"/>
              </a:rPr>
              <a:t> su kullanılır.</a:t>
            </a:r>
          </a:p>
          <a:p>
            <a:pPr marL="0" marR="0" lvl="0" indent="0" algn="l" defTabSz="914400" rtl="0" eaLnBrk="0" fontAlgn="base" latinLnBrk="0" hangingPunct="0">
              <a:lnSpc>
                <a:spcPct val="100000"/>
              </a:lnSpc>
              <a:spcBef>
                <a:spcPct val="0"/>
              </a:spcBef>
              <a:spcAft>
                <a:spcPts val="600"/>
              </a:spcAft>
              <a:buClrTx/>
              <a:buSzTx/>
              <a:buFontTx/>
              <a:buNone/>
              <a:tabLst/>
            </a:pPr>
            <a:r>
              <a:rPr kumimoji="0" lang="tr-TR" sz="2400" b="1" i="0" u="none" strike="noStrike" cap="none" normalizeH="0" baseline="0" dirty="0" smtClean="0">
                <a:ln>
                  <a:noFill/>
                </a:ln>
                <a:effectLst/>
                <a:latin typeface="Trebuchet MS" pitchFamily="34" charset="0"/>
                <a:ea typeface="Times New Roman" pitchFamily="18" charset="0"/>
                <a:cs typeface="Times New Roman" pitchFamily="18" charset="0"/>
              </a:rPr>
              <a:t>Dağlama (kimyasal </a:t>
            </a:r>
            <a:r>
              <a:rPr kumimoji="0" lang="tr-TR" sz="2400" b="1" i="0" u="none" strike="noStrike" cap="none" normalizeH="0" baseline="0" dirty="0" err="1" smtClean="0">
                <a:ln>
                  <a:noFill/>
                </a:ln>
                <a:effectLst/>
                <a:latin typeface="Trebuchet MS" pitchFamily="34" charset="0"/>
                <a:ea typeface="Times New Roman" pitchFamily="18" charset="0"/>
                <a:cs typeface="Times New Roman" pitchFamily="18" charset="0"/>
              </a:rPr>
              <a:t>traşlama</a:t>
            </a:r>
            <a:r>
              <a:rPr kumimoji="0" lang="tr-TR" sz="2400" b="1" i="0" u="none" strike="noStrike" cap="none" normalizeH="0" baseline="0" dirty="0" smtClean="0">
                <a:ln>
                  <a:noFill/>
                </a:ln>
                <a:effectLst/>
                <a:latin typeface="Trebuchet MS" pitchFamily="34" charset="0"/>
                <a:ea typeface="Times New Roman" pitchFamily="18" charset="0"/>
                <a:cs typeface="Times New Roman" pitchFamily="18" charset="0"/>
              </a:rPr>
              <a:t>) </a:t>
            </a:r>
            <a:r>
              <a:rPr kumimoji="0" lang="tr-TR" sz="2400" b="1" i="0" u="none" strike="noStrike" cap="none" normalizeH="0" baseline="0" dirty="0" err="1" smtClean="0">
                <a:ln>
                  <a:noFill/>
                </a:ln>
                <a:effectLst/>
                <a:latin typeface="Trebuchet MS" pitchFamily="34" charset="0"/>
                <a:ea typeface="Times New Roman" pitchFamily="18" charset="0"/>
                <a:cs typeface="Times New Roman" pitchFamily="18" charset="0"/>
              </a:rPr>
              <a:t>Etching</a:t>
            </a:r>
            <a:r>
              <a:rPr kumimoji="0" lang="tr-TR" sz="2400" b="1" i="0" u="none" strike="noStrike" cap="none" normalizeH="0" baseline="0" dirty="0" smtClean="0">
                <a:ln>
                  <a:noFill/>
                </a:ln>
                <a:effectLst/>
                <a:latin typeface="Trebuchet MS" pitchFamily="34" charset="0"/>
                <a:ea typeface="Times New Roman" pitchFamily="18" charset="0"/>
                <a:cs typeface="Times New Roman" pitchFamily="18" charset="0"/>
              </a:rPr>
              <a:t> (</a:t>
            </a:r>
            <a:r>
              <a:rPr kumimoji="0" lang="tr-TR" sz="2400" b="1" i="0" u="none" strike="noStrike" cap="none" normalizeH="0" baseline="0" dirty="0" err="1" smtClean="0">
                <a:ln>
                  <a:noFill/>
                </a:ln>
                <a:effectLst/>
                <a:latin typeface="Trebuchet MS" pitchFamily="34" charset="0"/>
                <a:ea typeface="Times New Roman" pitchFamily="18" charset="0"/>
                <a:cs typeface="Times New Roman" pitchFamily="18" charset="0"/>
              </a:rPr>
              <a:t>Chemical</a:t>
            </a:r>
            <a:r>
              <a:rPr kumimoji="0" lang="tr-TR" sz="2400" b="1" i="0" u="none" strike="noStrike" cap="none" normalizeH="0" baseline="0" dirty="0" smtClean="0">
                <a:ln>
                  <a:noFill/>
                </a:ln>
                <a:effectLst/>
                <a:latin typeface="Trebuchet MS" pitchFamily="34" charset="0"/>
                <a:ea typeface="Times New Roman" pitchFamily="18" charset="0"/>
                <a:cs typeface="Times New Roman" pitchFamily="18" charset="0"/>
              </a:rPr>
              <a:t> </a:t>
            </a:r>
            <a:r>
              <a:rPr kumimoji="0" lang="tr-TR" sz="2400" b="1" i="0" u="none" strike="noStrike" cap="none" normalizeH="0" baseline="0" dirty="0" err="1" smtClean="0">
                <a:ln>
                  <a:noFill/>
                </a:ln>
                <a:effectLst/>
                <a:latin typeface="Trebuchet MS" pitchFamily="34" charset="0"/>
                <a:ea typeface="Times New Roman" pitchFamily="18" charset="0"/>
                <a:cs typeface="Times New Roman" pitchFamily="18" charset="0"/>
              </a:rPr>
              <a:t>Milling</a:t>
            </a:r>
            <a:r>
              <a:rPr kumimoji="0" lang="tr-TR" sz="2400" b="1" i="0" u="none" strike="noStrike" cap="none" normalizeH="0" baseline="0" dirty="0" smtClean="0">
                <a:ln>
                  <a:noFill/>
                </a:ln>
                <a:effectLst/>
                <a:latin typeface="Trebuchet MS" pitchFamily="34" charset="0"/>
                <a:ea typeface="Times New Roman" pitchFamily="18" charset="0"/>
                <a:cs typeface="Times New Roman" pitchFamily="18" charset="0"/>
              </a:rPr>
              <a:t>):</a:t>
            </a:r>
            <a:r>
              <a:rPr kumimoji="0" lang="tr-TR" sz="2400" b="0" i="0" u="none" strike="noStrike" cap="none" normalizeH="0" baseline="0" dirty="0" smtClean="0">
                <a:ln>
                  <a:noFill/>
                </a:ln>
                <a:effectLst/>
                <a:latin typeface="Trebuchet MS" pitchFamily="34" charset="0"/>
                <a:ea typeface="Times New Roman" pitchFamily="18" charset="0"/>
                <a:cs typeface="Times New Roman" pitchFamily="18" charset="0"/>
              </a:rPr>
              <a:t> Kostik sodada (</a:t>
            </a:r>
            <a:r>
              <a:rPr kumimoji="0" lang="tr-TR" sz="2400" b="0" i="0" u="none" strike="noStrike" cap="none" normalizeH="0" baseline="0" dirty="0" err="1" smtClean="0">
                <a:ln>
                  <a:noFill/>
                </a:ln>
                <a:effectLst/>
                <a:latin typeface="Trebuchet MS" pitchFamily="34" charset="0"/>
                <a:ea typeface="Times New Roman" pitchFamily="18" charset="0"/>
                <a:cs typeface="Times New Roman" pitchFamily="18" charset="0"/>
              </a:rPr>
              <a:t>NaOH</a:t>
            </a:r>
            <a:r>
              <a:rPr kumimoji="0" lang="tr-TR" sz="2400" b="0" i="0" u="none" strike="noStrike" cap="none" normalizeH="0" baseline="0" dirty="0" smtClean="0">
                <a:ln>
                  <a:noFill/>
                </a:ln>
                <a:effectLst/>
                <a:latin typeface="Trebuchet MS" pitchFamily="34" charset="0"/>
                <a:ea typeface="Times New Roman" pitchFamily="18" charset="0"/>
                <a:cs typeface="Times New Roman" pitchFamily="18" charset="0"/>
              </a:rPr>
              <a:t>) dağlama işlemi alüminyumu yüzeyinden kimyasal olarak ince bir tabaka kaldırarak (çözerek)</a:t>
            </a:r>
            <a:r>
              <a:rPr kumimoji="0" lang="tr-TR" sz="2400" b="0" i="0" u="none" strike="noStrike" cap="none" normalizeH="0" dirty="0" smtClean="0">
                <a:ln>
                  <a:noFill/>
                </a:ln>
                <a:effectLst/>
                <a:latin typeface="Trebuchet MS" pitchFamily="34" charset="0"/>
                <a:ea typeface="Times New Roman" pitchFamily="18" charset="0"/>
                <a:cs typeface="Times New Roman" pitchFamily="18" charset="0"/>
              </a:rPr>
              <a:t> </a:t>
            </a:r>
            <a:r>
              <a:rPr kumimoji="0" lang="tr-TR" sz="2400" b="0" i="0" u="none" strike="noStrike" cap="none" normalizeH="0" baseline="0" dirty="0" err="1" smtClean="0">
                <a:ln>
                  <a:noFill/>
                </a:ln>
                <a:effectLst/>
                <a:latin typeface="Trebuchet MS" pitchFamily="34" charset="0"/>
                <a:ea typeface="Times New Roman" pitchFamily="18" charset="0"/>
                <a:cs typeface="Times New Roman" pitchFamily="18" charset="0"/>
              </a:rPr>
              <a:t>anodizasyon</a:t>
            </a:r>
            <a:r>
              <a:rPr kumimoji="0" lang="tr-TR" sz="2400" b="0" i="0" u="none" strike="noStrike" cap="none" normalizeH="0" baseline="0" dirty="0" smtClean="0">
                <a:ln>
                  <a:noFill/>
                </a:ln>
                <a:effectLst/>
                <a:latin typeface="Trebuchet MS" pitchFamily="34" charset="0"/>
                <a:ea typeface="Times New Roman" pitchFamily="18" charset="0"/>
                <a:cs typeface="Times New Roman" pitchFamily="18" charset="0"/>
              </a:rPr>
              <a:t> aşamasına hazırlar. Bu</a:t>
            </a:r>
            <a:r>
              <a:rPr kumimoji="0" lang="tr-TR" sz="2400" b="0" i="0" u="none" strike="noStrike" cap="none" normalizeH="0" dirty="0" smtClean="0">
                <a:ln>
                  <a:noFill/>
                </a:ln>
                <a:effectLst/>
                <a:latin typeface="Trebuchet MS" pitchFamily="34" charset="0"/>
                <a:ea typeface="Times New Roman" pitchFamily="18" charset="0"/>
                <a:cs typeface="Times New Roman" pitchFamily="18" charset="0"/>
              </a:rPr>
              <a:t> alkali banyo alüminyum yüzeyine en mat bir görüntü kazandırır.</a:t>
            </a:r>
          </a:p>
          <a:p>
            <a:pPr marL="0" marR="0" lvl="0" indent="0" algn="l" defTabSz="914400" rtl="0" eaLnBrk="0" fontAlgn="base" latinLnBrk="0" hangingPunct="0">
              <a:lnSpc>
                <a:spcPct val="100000"/>
              </a:lnSpc>
              <a:spcBef>
                <a:spcPct val="0"/>
              </a:spcBef>
              <a:spcAft>
                <a:spcPts val="600"/>
              </a:spcAft>
              <a:buClrTx/>
              <a:buSzTx/>
              <a:buFontTx/>
              <a:buNone/>
              <a:tabLst/>
            </a:pPr>
            <a:r>
              <a:rPr kumimoji="0" lang="tr-TR" sz="2400" b="1" i="0" u="none" strike="noStrike" cap="none" normalizeH="0" baseline="0" dirty="0" err="1" smtClean="0">
                <a:ln>
                  <a:noFill/>
                </a:ln>
                <a:effectLst/>
                <a:latin typeface="Trebuchet MS" pitchFamily="34" charset="0"/>
                <a:ea typeface="Times New Roman" pitchFamily="18" charset="0"/>
                <a:cs typeface="Times New Roman" pitchFamily="18" charset="0"/>
              </a:rPr>
              <a:t>Desmutlama</a:t>
            </a:r>
            <a:r>
              <a:rPr kumimoji="0" lang="tr-TR" sz="2400" b="1" i="0" u="none" strike="noStrike" cap="none" normalizeH="0" baseline="0" dirty="0" smtClean="0">
                <a:ln>
                  <a:noFill/>
                </a:ln>
                <a:effectLst/>
                <a:latin typeface="Trebuchet MS" pitchFamily="34" charset="0"/>
                <a:ea typeface="Times New Roman" pitchFamily="18" charset="0"/>
                <a:cs typeface="Times New Roman" pitchFamily="18" charset="0"/>
              </a:rPr>
              <a:t>: </a:t>
            </a:r>
          </a:p>
          <a:p>
            <a:pPr marL="0" marR="0" lvl="0" indent="0" algn="l" defTabSz="914400" rtl="0" eaLnBrk="0" fontAlgn="base" latinLnBrk="0" hangingPunct="0">
              <a:lnSpc>
                <a:spcPct val="100000"/>
              </a:lnSpc>
              <a:spcBef>
                <a:spcPct val="0"/>
              </a:spcBef>
              <a:spcAft>
                <a:spcPts val="600"/>
              </a:spcAft>
              <a:buClrTx/>
              <a:buSzTx/>
              <a:buFontTx/>
              <a:buNone/>
              <a:tabLst/>
            </a:pPr>
            <a:r>
              <a:rPr lang="tr-TR" sz="2400" dirty="0" smtClean="0">
                <a:latin typeface="Trebuchet MS" pitchFamily="34" charset="0"/>
                <a:ea typeface="Times New Roman" pitchFamily="18" charset="0"/>
                <a:cs typeface="Times New Roman" pitchFamily="18" charset="0"/>
              </a:rPr>
              <a:t>Asidik bir çözeltide durulama işlemi dağlama işleminde giderilemeyen ve yüzeyde istenmeyen partikülleri giderir.</a:t>
            </a:r>
            <a:endParaRPr kumimoji="0" lang="tr-TR" sz="2000" i="0" u="none" strike="noStrike" cap="none" normalizeH="0" baseline="0" dirty="0" smtClean="0">
              <a:ln>
                <a:noFill/>
              </a:ln>
              <a:effectLst/>
              <a:latin typeface="Trebuchet MS" pitchFamily="34" charset="0"/>
              <a:cs typeface="Arial" pitchFamily="34" charset="0"/>
            </a:endParaRPr>
          </a:p>
        </p:txBody>
      </p:sp>
    </p:spTree>
    <p:extLst>
      <p:ext uri="{BB962C8B-B14F-4D97-AF65-F5344CB8AC3E}">
        <p14:creationId xmlns:p14="http://schemas.microsoft.com/office/powerpoint/2010/main" val="825356974"/>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179512" y="188640"/>
            <a:ext cx="8229600" cy="594320"/>
          </a:xfrm>
        </p:spPr>
        <p:txBody>
          <a:bodyPr>
            <a:normAutofit fontScale="90000"/>
          </a:bodyPr>
          <a:lstStyle/>
          <a:p>
            <a:r>
              <a:rPr lang="tr-TR" dirty="0" err="1" smtClean="0">
                <a:latin typeface="Trebuchet MS" pitchFamily="34" charset="0"/>
              </a:rPr>
              <a:t>Anodizasyon</a:t>
            </a:r>
            <a:r>
              <a:rPr lang="tr-TR" dirty="0" smtClean="0">
                <a:latin typeface="Trebuchet MS" pitchFamily="34" charset="0"/>
              </a:rPr>
              <a:t> (</a:t>
            </a:r>
            <a:r>
              <a:rPr lang="tr-TR" dirty="0" err="1" smtClean="0">
                <a:latin typeface="Trebuchet MS" pitchFamily="34" charset="0"/>
              </a:rPr>
              <a:t>Eloksal</a:t>
            </a:r>
            <a:r>
              <a:rPr lang="tr-TR" dirty="0" smtClean="0">
                <a:latin typeface="Trebuchet MS" pitchFamily="34" charset="0"/>
              </a:rPr>
              <a:t>)</a:t>
            </a:r>
            <a:endParaRPr lang="tr-TR" dirty="0">
              <a:latin typeface="Trebuchet MS" pitchFamily="34" charset="0"/>
            </a:endParaRPr>
          </a:p>
        </p:txBody>
      </p:sp>
      <p:sp>
        <p:nvSpPr>
          <p:cNvPr id="1025" name="Rectangle 1"/>
          <p:cNvSpPr>
            <a:spLocks noChangeArrowheads="1"/>
          </p:cNvSpPr>
          <p:nvPr/>
        </p:nvSpPr>
        <p:spPr bwMode="auto">
          <a:xfrm>
            <a:off x="204041" y="980728"/>
            <a:ext cx="3503863" cy="526297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tr-TR" sz="2400" b="1" i="0" u="none" strike="noStrike" cap="none" normalizeH="0" baseline="0" dirty="0" err="1" smtClean="0">
                <a:ln>
                  <a:noFill/>
                </a:ln>
                <a:effectLst/>
                <a:latin typeface="Trebuchet MS" pitchFamily="34" charset="0"/>
                <a:ea typeface="Times New Roman" pitchFamily="18" charset="0"/>
                <a:cs typeface="Times New Roman" pitchFamily="18" charset="0"/>
              </a:rPr>
              <a:t>Anodizasyon</a:t>
            </a:r>
            <a:r>
              <a:rPr kumimoji="0" lang="tr-TR" sz="2400" b="1" i="0" u="none" strike="noStrike" cap="none" normalizeH="0" baseline="0" dirty="0" smtClean="0">
                <a:ln>
                  <a:noFill/>
                </a:ln>
                <a:effectLst/>
                <a:latin typeface="Trebuchet MS" pitchFamily="34" charset="0"/>
                <a:ea typeface="Times New Roman" pitchFamily="18" charset="0"/>
                <a:cs typeface="Times New Roman" pitchFamily="18" charset="0"/>
              </a:rPr>
              <a:t>:</a:t>
            </a:r>
            <a:r>
              <a:rPr kumimoji="0" lang="tr-TR" sz="2400" b="0" i="0" u="none" strike="noStrike" cap="none" normalizeH="0" baseline="0" dirty="0" smtClean="0">
                <a:ln>
                  <a:noFill/>
                </a:ln>
                <a:effectLst/>
                <a:latin typeface="Trebuchet MS" pitchFamily="34" charset="0"/>
                <a:ea typeface="Times New Roman" pitchFamily="18" charset="0"/>
                <a:cs typeface="Times New Roman" pitchFamily="18" charset="0"/>
              </a:rPr>
              <a:t> Alüminyum profiller %15 sülfürik asit çözeltisine daldırılır. Alüminyumun kendisi anot, çözelti tankı katot yapılarak çözeltiden elektrik akımı geçirilir. Uygulanan</a:t>
            </a:r>
            <a:r>
              <a:rPr kumimoji="0" lang="tr-TR" sz="2400" b="0" i="0" u="none" strike="noStrike" cap="none" normalizeH="0" dirty="0" smtClean="0">
                <a:ln>
                  <a:noFill/>
                </a:ln>
                <a:effectLst/>
                <a:latin typeface="Trebuchet MS" pitchFamily="34" charset="0"/>
                <a:ea typeface="Times New Roman" pitchFamily="18" charset="0"/>
                <a:cs typeface="Times New Roman" pitchFamily="18" charset="0"/>
              </a:rPr>
              <a:t> </a:t>
            </a:r>
            <a:r>
              <a:rPr lang="tr-TR" sz="2400" dirty="0" smtClean="0">
                <a:latin typeface="Trebuchet MS" pitchFamily="34" charset="0"/>
                <a:ea typeface="Times New Roman" pitchFamily="18" charset="0"/>
                <a:cs typeface="Times New Roman" pitchFamily="18" charset="0"/>
              </a:rPr>
              <a:t>gerilim negatif yüklü iyonları anoda taşır ve anyonlardaki oksijen alüminyumla birleşerek </a:t>
            </a:r>
            <a:r>
              <a:rPr lang="tr-TR" sz="2400" dirty="0" smtClean="0">
                <a:latin typeface="Trebuchet MS" pitchFamily="34" charset="0"/>
                <a:ea typeface="Times New Roman" pitchFamily="18" charset="0"/>
                <a:cs typeface="Times New Roman" pitchFamily="18" charset="0"/>
                <a:hlinkClick r:id="rId2" action="ppaction://hlinksldjump"/>
              </a:rPr>
              <a:t>oksit </a:t>
            </a:r>
            <a:r>
              <a:rPr kumimoji="0" lang="tr-TR" sz="2400" b="0" i="0" u="none" strike="noStrike" cap="none" normalizeH="0" baseline="0" dirty="0" smtClean="0">
                <a:ln>
                  <a:noFill/>
                </a:ln>
                <a:effectLst/>
                <a:latin typeface="Trebuchet MS" pitchFamily="34" charset="0"/>
                <a:ea typeface="Times New Roman" pitchFamily="18" charset="0"/>
                <a:cs typeface="Times New Roman" pitchFamily="18" charset="0"/>
                <a:hlinkClick r:id="rId2" action="ppaction://hlinksldjump"/>
              </a:rPr>
              <a:t>(Al</a:t>
            </a:r>
            <a:r>
              <a:rPr kumimoji="0" lang="tr-TR" sz="2400" b="0" i="0" u="none" strike="noStrike" cap="none" normalizeH="0" baseline="-30000" dirty="0" smtClean="0">
                <a:ln>
                  <a:noFill/>
                </a:ln>
                <a:effectLst/>
                <a:latin typeface="Trebuchet MS" pitchFamily="34" charset="0"/>
                <a:ea typeface="Times New Roman" pitchFamily="18" charset="0"/>
                <a:cs typeface="Times New Roman" pitchFamily="18" charset="0"/>
                <a:hlinkClick r:id="rId2" action="ppaction://hlinksldjump"/>
              </a:rPr>
              <a:t>2</a:t>
            </a:r>
            <a:r>
              <a:rPr kumimoji="0" lang="tr-TR" sz="2400" b="0" i="0" u="none" strike="noStrike" cap="none" normalizeH="0" baseline="0" dirty="0" smtClean="0">
                <a:ln>
                  <a:noFill/>
                </a:ln>
                <a:effectLst/>
                <a:latin typeface="Trebuchet MS" pitchFamily="34" charset="0"/>
                <a:ea typeface="Times New Roman" pitchFamily="18" charset="0"/>
                <a:cs typeface="Times New Roman" pitchFamily="18" charset="0"/>
                <a:hlinkClick r:id="rId2" action="ppaction://hlinksldjump"/>
              </a:rPr>
              <a:t>O</a:t>
            </a:r>
            <a:r>
              <a:rPr kumimoji="0" lang="tr-TR" sz="2400" b="0" i="0" u="none" strike="noStrike" cap="none" normalizeH="0" baseline="-30000" dirty="0" smtClean="0">
                <a:ln>
                  <a:noFill/>
                </a:ln>
                <a:effectLst/>
                <a:latin typeface="Trebuchet MS" pitchFamily="34" charset="0"/>
                <a:ea typeface="Times New Roman" pitchFamily="18" charset="0"/>
                <a:cs typeface="Times New Roman" pitchFamily="18" charset="0"/>
                <a:hlinkClick r:id="rId2" action="ppaction://hlinksldjump"/>
              </a:rPr>
              <a:t>3</a:t>
            </a:r>
            <a:r>
              <a:rPr kumimoji="0" lang="tr-TR" sz="2400" b="0" i="0" u="none" strike="noStrike" cap="none" normalizeH="0" baseline="0" dirty="0" smtClean="0">
                <a:ln>
                  <a:noFill/>
                </a:ln>
                <a:effectLst/>
                <a:latin typeface="Trebuchet MS" pitchFamily="34" charset="0"/>
                <a:ea typeface="Times New Roman" pitchFamily="18" charset="0"/>
                <a:cs typeface="Times New Roman" pitchFamily="18" charset="0"/>
                <a:hlinkClick r:id="rId2" action="ppaction://hlinksldjump"/>
              </a:rPr>
              <a:t>) </a:t>
            </a:r>
            <a:r>
              <a:rPr kumimoji="0" lang="tr-TR" sz="2400" b="0" i="0" u="none" strike="noStrike" cap="none" normalizeH="0" baseline="0" dirty="0" smtClean="0">
                <a:ln>
                  <a:noFill/>
                </a:ln>
                <a:effectLst/>
                <a:latin typeface="Trebuchet MS" pitchFamily="34" charset="0"/>
                <a:ea typeface="Times New Roman" pitchFamily="18" charset="0"/>
                <a:cs typeface="Times New Roman" pitchFamily="18" charset="0"/>
              </a:rPr>
              <a:t>yapar.</a:t>
            </a:r>
          </a:p>
        </p:txBody>
      </p:sp>
      <p:pic>
        <p:nvPicPr>
          <p:cNvPr id="6" name="Picture 2"/>
          <p:cNvPicPr>
            <a:picLocks noChangeAspect="1" noChangeArrowheads="1"/>
          </p:cNvPicPr>
          <p:nvPr/>
        </p:nvPicPr>
        <p:blipFill>
          <a:blip r:embed="rId3" cstate="print"/>
          <a:srcRect l="36799" t="24235" r="32209" b="17688"/>
          <a:stretch>
            <a:fillRect/>
          </a:stretch>
        </p:blipFill>
        <p:spPr bwMode="auto">
          <a:xfrm>
            <a:off x="3851920" y="977783"/>
            <a:ext cx="4838899" cy="5098139"/>
          </a:xfrm>
          <a:prstGeom prst="rect">
            <a:avLst/>
          </a:prstGeom>
          <a:noFill/>
          <a:ln w="9525">
            <a:noFill/>
            <a:miter lim="800000"/>
            <a:headEnd/>
            <a:tailEnd/>
          </a:ln>
        </p:spPr>
      </p:pic>
    </p:spTree>
    <p:extLst>
      <p:ext uri="{BB962C8B-B14F-4D97-AF65-F5344CB8AC3E}">
        <p14:creationId xmlns:p14="http://schemas.microsoft.com/office/powerpoint/2010/main" val="825356974"/>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611560" y="620688"/>
            <a:ext cx="8229600" cy="782960"/>
          </a:xfrm>
        </p:spPr>
        <p:txBody>
          <a:bodyPr>
            <a:normAutofit fontScale="90000"/>
          </a:bodyPr>
          <a:lstStyle/>
          <a:p>
            <a:r>
              <a:rPr lang="tr-TR" dirty="0" err="1" smtClean="0">
                <a:solidFill>
                  <a:schemeClr val="accent2">
                    <a:lumMod val="50000"/>
                  </a:schemeClr>
                </a:solidFill>
                <a:latin typeface="Trebuchet MS" pitchFamily="34" charset="0"/>
              </a:rPr>
              <a:t>Anodizasyon</a:t>
            </a:r>
            <a:r>
              <a:rPr lang="tr-TR" dirty="0" smtClean="0">
                <a:solidFill>
                  <a:schemeClr val="accent2">
                    <a:lumMod val="50000"/>
                  </a:schemeClr>
                </a:solidFill>
                <a:latin typeface="Trebuchet MS" pitchFamily="34" charset="0"/>
              </a:rPr>
              <a:t> (</a:t>
            </a:r>
            <a:r>
              <a:rPr lang="tr-TR" dirty="0" err="1" smtClean="0">
                <a:solidFill>
                  <a:schemeClr val="accent2">
                    <a:lumMod val="50000"/>
                  </a:schemeClr>
                </a:solidFill>
                <a:latin typeface="Trebuchet MS" pitchFamily="34" charset="0"/>
              </a:rPr>
              <a:t>Eloksal</a:t>
            </a:r>
            <a:r>
              <a:rPr lang="tr-TR" dirty="0" smtClean="0">
                <a:solidFill>
                  <a:schemeClr val="accent2">
                    <a:lumMod val="50000"/>
                  </a:schemeClr>
                </a:solidFill>
                <a:latin typeface="Trebuchet MS" pitchFamily="34" charset="0"/>
              </a:rPr>
              <a:t>)</a:t>
            </a:r>
            <a:endParaRPr lang="tr-TR" dirty="0">
              <a:solidFill>
                <a:schemeClr val="accent2">
                  <a:lumMod val="50000"/>
                </a:schemeClr>
              </a:solidFill>
              <a:latin typeface="Trebuchet MS" pitchFamily="34" charset="0"/>
            </a:endParaRPr>
          </a:p>
        </p:txBody>
      </p:sp>
      <p:grpSp>
        <p:nvGrpSpPr>
          <p:cNvPr id="3" name="Grup 5"/>
          <p:cNvGrpSpPr/>
          <p:nvPr/>
        </p:nvGrpSpPr>
        <p:grpSpPr>
          <a:xfrm>
            <a:off x="323529" y="1772816"/>
            <a:ext cx="8640960" cy="4467893"/>
            <a:chOff x="323528" y="2276872"/>
            <a:chExt cx="8820471" cy="4467893"/>
          </a:xfrm>
        </p:grpSpPr>
        <p:pic>
          <p:nvPicPr>
            <p:cNvPr id="2050"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2000"/>
                      </a14:imgEffect>
                    </a14:imgLayer>
                  </a14:imgProps>
                </a:ext>
                <a:ext uri="{28A0092B-C50C-407E-A947-70E740481C1C}">
                  <a14:useLocalDpi xmlns:a14="http://schemas.microsoft.com/office/drawing/2010/main" val="0"/>
                </a:ext>
              </a:extLst>
            </a:blip>
            <a:srcRect/>
            <a:stretch>
              <a:fillRect/>
            </a:stretch>
          </p:blipFill>
          <p:spPr bwMode="auto">
            <a:xfrm>
              <a:off x="1115615" y="2276872"/>
              <a:ext cx="7331929" cy="44678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Metin kutusu 3"/>
            <p:cNvSpPr txBox="1"/>
            <p:nvPr/>
          </p:nvSpPr>
          <p:spPr>
            <a:xfrm>
              <a:off x="1966064" y="2393592"/>
              <a:ext cx="5562741" cy="369332"/>
            </a:xfrm>
            <a:prstGeom prst="rect">
              <a:avLst/>
            </a:prstGeom>
            <a:solidFill>
              <a:schemeClr val="bg1"/>
            </a:solidFill>
          </p:spPr>
          <p:txBody>
            <a:bodyPr wrap="none" tIns="0" bIns="0" rtlCol="0">
              <a:spAutoFit/>
            </a:bodyPr>
            <a:lstStyle/>
            <a:p>
              <a:r>
                <a:rPr lang="tr-TR" sz="2400" dirty="0" smtClean="0">
                  <a:latin typeface="Trebuchet MS" pitchFamily="34" charset="0"/>
                </a:rPr>
                <a:t>Alüminyum için </a:t>
              </a:r>
              <a:r>
                <a:rPr lang="tr-TR" sz="2400" dirty="0" err="1" smtClean="0">
                  <a:latin typeface="Trebuchet MS" pitchFamily="34" charset="0"/>
                </a:rPr>
                <a:t>anodizasyon</a:t>
              </a:r>
              <a:r>
                <a:rPr lang="tr-TR" sz="2400" dirty="0" smtClean="0">
                  <a:latin typeface="Trebuchet MS" pitchFamily="34" charset="0"/>
                </a:rPr>
                <a:t> çözeltileri</a:t>
              </a:r>
              <a:endParaRPr lang="tr-TR" sz="2400" dirty="0">
                <a:latin typeface="Trebuchet MS" pitchFamily="34" charset="0"/>
              </a:endParaRPr>
            </a:p>
          </p:txBody>
        </p:sp>
        <p:sp>
          <p:nvSpPr>
            <p:cNvPr id="7" name="Metin kutusu 6"/>
            <p:cNvSpPr txBox="1"/>
            <p:nvPr/>
          </p:nvSpPr>
          <p:spPr>
            <a:xfrm>
              <a:off x="1740881" y="3429000"/>
              <a:ext cx="1534975" cy="400110"/>
            </a:xfrm>
            <a:prstGeom prst="rect">
              <a:avLst/>
            </a:prstGeom>
            <a:solidFill>
              <a:schemeClr val="bg1"/>
            </a:solidFill>
          </p:spPr>
          <p:txBody>
            <a:bodyPr wrap="square" rtlCol="0">
              <a:spAutoFit/>
            </a:bodyPr>
            <a:lstStyle/>
            <a:p>
              <a:r>
                <a:rPr lang="tr-TR" sz="2000" dirty="0" err="1" smtClean="0">
                  <a:latin typeface="Trebuchet MS" pitchFamily="34" charset="0"/>
                </a:rPr>
                <a:t>Sülfirik</a:t>
              </a:r>
              <a:r>
                <a:rPr lang="tr-TR" sz="2000" dirty="0" smtClean="0">
                  <a:latin typeface="Trebuchet MS" pitchFamily="34" charset="0"/>
                </a:rPr>
                <a:t> asit </a:t>
              </a:r>
              <a:endParaRPr lang="tr-TR" sz="2000" dirty="0">
                <a:latin typeface="Trebuchet MS" pitchFamily="34" charset="0"/>
              </a:endParaRPr>
            </a:p>
          </p:txBody>
        </p:sp>
        <p:sp>
          <p:nvSpPr>
            <p:cNvPr id="8" name="Metin kutusu 7"/>
            <p:cNvSpPr txBox="1"/>
            <p:nvPr/>
          </p:nvSpPr>
          <p:spPr>
            <a:xfrm>
              <a:off x="1711892" y="3828782"/>
              <a:ext cx="1544999" cy="400110"/>
            </a:xfrm>
            <a:prstGeom prst="rect">
              <a:avLst/>
            </a:prstGeom>
            <a:solidFill>
              <a:schemeClr val="bg1"/>
            </a:solidFill>
          </p:spPr>
          <p:txBody>
            <a:bodyPr wrap="none" rtlCol="0">
              <a:spAutoFit/>
            </a:bodyPr>
            <a:lstStyle/>
            <a:p>
              <a:r>
                <a:rPr lang="tr-TR" sz="2000" dirty="0" err="1" smtClean="0">
                  <a:latin typeface="Trebuchet MS" pitchFamily="34" charset="0"/>
                </a:rPr>
                <a:t>Okzalik</a:t>
              </a:r>
              <a:r>
                <a:rPr lang="tr-TR" sz="2000" dirty="0" smtClean="0">
                  <a:latin typeface="Trebuchet MS" pitchFamily="34" charset="0"/>
                </a:rPr>
                <a:t> asit</a:t>
              </a:r>
              <a:endParaRPr lang="tr-TR" sz="2000" dirty="0">
                <a:latin typeface="Trebuchet MS" pitchFamily="34" charset="0"/>
              </a:endParaRPr>
            </a:p>
          </p:txBody>
        </p:sp>
        <p:sp>
          <p:nvSpPr>
            <p:cNvPr id="9" name="Metin kutusu 8"/>
            <p:cNvSpPr txBox="1"/>
            <p:nvPr/>
          </p:nvSpPr>
          <p:spPr>
            <a:xfrm>
              <a:off x="1706176" y="4221088"/>
              <a:ext cx="2289760" cy="400110"/>
            </a:xfrm>
            <a:prstGeom prst="rect">
              <a:avLst/>
            </a:prstGeom>
            <a:solidFill>
              <a:schemeClr val="bg1"/>
            </a:solidFill>
          </p:spPr>
          <p:txBody>
            <a:bodyPr wrap="square" rtlCol="0">
              <a:spAutoFit/>
            </a:bodyPr>
            <a:lstStyle/>
            <a:p>
              <a:r>
                <a:rPr lang="tr-TR" sz="2000" dirty="0" err="1" smtClean="0">
                  <a:latin typeface="Trebuchet MS" pitchFamily="34" charset="0"/>
                </a:rPr>
                <a:t>Sülfo</a:t>
              </a:r>
              <a:r>
                <a:rPr lang="tr-TR" sz="2000" dirty="0" smtClean="0">
                  <a:latin typeface="Trebuchet MS" pitchFamily="34" charset="0"/>
                </a:rPr>
                <a:t>-organik asit</a:t>
              </a:r>
              <a:endParaRPr lang="tr-TR" sz="2000" dirty="0">
                <a:latin typeface="Trebuchet MS" pitchFamily="34" charset="0"/>
              </a:endParaRPr>
            </a:p>
          </p:txBody>
        </p:sp>
        <p:sp>
          <p:nvSpPr>
            <p:cNvPr id="10" name="Metin kutusu 9"/>
            <p:cNvSpPr txBox="1"/>
            <p:nvPr/>
          </p:nvSpPr>
          <p:spPr>
            <a:xfrm>
              <a:off x="1669822" y="4725145"/>
              <a:ext cx="2181893" cy="307777"/>
            </a:xfrm>
            <a:prstGeom prst="rect">
              <a:avLst/>
            </a:prstGeom>
            <a:solidFill>
              <a:schemeClr val="bg1"/>
            </a:solidFill>
          </p:spPr>
          <p:txBody>
            <a:bodyPr wrap="square" tIns="0" bIns="0" rtlCol="0">
              <a:spAutoFit/>
            </a:bodyPr>
            <a:lstStyle/>
            <a:p>
              <a:r>
                <a:rPr lang="tr-TR" sz="2000" dirty="0" err="1" smtClean="0">
                  <a:latin typeface="Trebuchet MS" pitchFamily="34" charset="0"/>
                </a:rPr>
                <a:t>Kromik</a:t>
              </a:r>
              <a:r>
                <a:rPr lang="tr-TR" sz="2000" dirty="0" smtClean="0">
                  <a:latin typeface="Trebuchet MS" pitchFamily="34" charset="0"/>
                </a:rPr>
                <a:t>  asit</a:t>
              </a:r>
              <a:endParaRPr lang="tr-TR" sz="2000" dirty="0">
                <a:latin typeface="Trebuchet MS" pitchFamily="34" charset="0"/>
              </a:endParaRPr>
            </a:p>
          </p:txBody>
        </p:sp>
        <p:sp>
          <p:nvSpPr>
            <p:cNvPr id="11" name="Metin kutusu 10"/>
            <p:cNvSpPr txBox="1"/>
            <p:nvPr/>
          </p:nvSpPr>
          <p:spPr>
            <a:xfrm>
              <a:off x="1669822" y="5085184"/>
              <a:ext cx="1822058" cy="307777"/>
            </a:xfrm>
            <a:prstGeom prst="rect">
              <a:avLst/>
            </a:prstGeom>
            <a:solidFill>
              <a:schemeClr val="bg1"/>
            </a:solidFill>
          </p:spPr>
          <p:txBody>
            <a:bodyPr wrap="square" tIns="0" bIns="0" rtlCol="0">
              <a:spAutoFit/>
            </a:bodyPr>
            <a:lstStyle/>
            <a:p>
              <a:r>
                <a:rPr lang="tr-TR" sz="2000" dirty="0" smtClean="0">
                  <a:latin typeface="Trebuchet MS" pitchFamily="34" charset="0"/>
                </a:rPr>
                <a:t>Fosforik asit</a:t>
              </a:r>
              <a:endParaRPr lang="tr-TR" sz="2000" dirty="0">
                <a:latin typeface="Trebuchet MS" pitchFamily="34" charset="0"/>
              </a:endParaRPr>
            </a:p>
          </p:txBody>
        </p:sp>
        <p:sp>
          <p:nvSpPr>
            <p:cNvPr id="12" name="Metin kutusu 11"/>
            <p:cNvSpPr txBox="1"/>
            <p:nvPr/>
          </p:nvSpPr>
          <p:spPr>
            <a:xfrm>
              <a:off x="1691680" y="5589240"/>
              <a:ext cx="1512168" cy="307777"/>
            </a:xfrm>
            <a:prstGeom prst="rect">
              <a:avLst/>
            </a:prstGeom>
            <a:solidFill>
              <a:schemeClr val="bg1"/>
            </a:solidFill>
          </p:spPr>
          <p:txBody>
            <a:bodyPr wrap="square" tIns="0" bIns="0" rtlCol="0">
              <a:spAutoFit/>
            </a:bodyPr>
            <a:lstStyle/>
            <a:p>
              <a:r>
                <a:rPr lang="tr-TR" sz="2000" dirty="0" smtClean="0">
                  <a:latin typeface="Trebuchet MS" pitchFamily="34" charset="0"/>
                </a:rPr>
                <a:t>Sitrik asit</a:t>
              </a:r>
              <a:endParaRPr lang="tr-TR" sz="2000" dirty="0">
                <a:latin typeface="Trebuchet MS" pitchFamily="34" charset="0"/>
              </a:endParaRPr>
            </a:p>
          </p:txBody>
        </p:sp>
        <p:sp>
          <p:nvSpPr>
            <p:cNvPr id="13" name="Metin kutusu 12"/>
            <p:cNvSpPr txBox="1"/>
            <p:nvPr/>
          </p:nvSpPr>
          <p:spPr>
            <a:xfrm>
              <a:off x="1691680" y="5949280"/>
              <a:ext cx="1512168" cy="307777"/>
            </a:xfrm>
            <a:prstGeom prst="rect">
              <a:avLst/>
            </a:prstGeom>
            <a:solidFill>
              <a:schemeClr val="bg1"/>
            </a:solidFill>
          </p:spPr>
          <p:txBody>
            <a:bodyPr wrap="square" tIns="0" bIns="0" rtlCol="0">
              <a:spAutoFit/>
            </a:bodyPr>
            <a:lstStyle/>
            <a:p>
              <a:r>
                <a:rPr lang="tr-TR" sz="2000" dirty="0" smtClean="0">
                  <a:latin typeface="Trebuchet MS" pitchFamily="34" charset="0"/>
                </a:rPr>
                <a:t>Borik asit</a:t>
              </a:r>
              <a:endParaRPr lang="tr-TR" sz="2000" dirty="0">
                <a:latin typeface="Trebuchet MS" pitchFamily="34" charset="0"/>
              </a:endParaRPr>
            </a:p>
          </p:txBody>
        </p:sp>
        <p:sp>
          <p:nvSpPr>
            <p:cNvPr id="14" name="Metin kutusu 13"/>
            <p:cNvSpPr txBox="1"/>
            <p:nvPr/>
          </p:nvSpPr>
          <p:spPr>
            <a:xfrm>
              <a:off x="4644008" y="3316499"/>
              <a:ext cx="4499991" cy="707886"/>
            </a:xfrm>
            <a:prstGeom prst="rect">
              <a:avLst/>
            </a:prstGeom>
            <a:solidFill>
              <a:schemeClr val="bg1"/>
            </a:solidFill>
          </p:spPr>
          <p:txBody>
            <a:bodyPr wrap="square" rtlCol="0">
              <a:spAutoFit/>
            </a:bodyPr>
            <a:lstStyle/>
            <a:p>
              <a:r>
                <a:rPr lang="tr-TR" sz="2000" dirty="0" smtClean="0">
                  <a:latin typeface="Trebuchet MS" pitchFamily="34" charset="0"/>
                </a:rPr>
                <a:t>DEKORATİF VE KORUYUCU AMAÇLI </a:t>
              </a:r>
            </a:p>
            <a:p>
              <a:r>
                <a:rPr lang="tr-TR" sz="2000" dirty="0" smtClean="0">
                  <a:latin typeface="Trebuchet MS" pitchFamily="34" charset="0"/>
                </a:rPr>
                <a:t>UYGULAMALARDA</a:t>
              </a:r>
            </a:p>
          </p:txBody>
        </p:sp>
        <p:sp>
          <p:nvSpPr>
            <p:cNvPr id="15" name="Metin kutusu 14"/>
            <p:cNvSpPr txBox="1"/>
            <p:nvPr/>
          </p:nvSpPr>
          <p:spPr>
            <a:xfrm>
              <a:off x="4728127" y="4716433"/>
              <a:ext cx="2724193" cy="707886"/>
            </a:xfrm>
            <a:prstGeom prst="rect">
              <a:avLst/>
            </a:prstGeom>
            <a:solidFill>
              <a:schemeClr val="bg1"/>
            </a:solidFill>
          </p:spPr>
          <p:txBody>
            <a:bodyPr wrap="square" rtlCol="0">
              <a:spAutoFit/>
            </a:bodyPr>
            <a:lstStyle/>
            <a:p>
              <a:r>
                <a:rPr lang="tr-TR" sz="2000" dirty="0" smtClean="0">
                  <a:latin typeface="Trebuchet MS" pitchFamily="34" charset="0"/>
                </a:rPr>
                <a:t>ÖN YÜZEY İŞLEMLERİ  </a:t>
              </a:r>
            </a:p>
            <a:p>
              <a:r>
                <a:rPr lang="tr-TR" sz="2000" dirty="0" smtClean="0">
                  <a:latin typeface="Trebuchet MS" pitchFamily="34" charset="0"/>
                </a:rPr>
                <a:t>UYGULAMALARINDA</a:t>
              </a:r>
            </a:p>
          </p:txBody>
        </p:sp>
        <p:sp>
          <p:nvSpPr>
            <p:cNvPr id="16" name="Metin kutusu 15"/>
            <p:cNvSpPr txBox="1"/>
            <p:nvPr/>
          </p:nvSpPr>
          <p:spPr>
            <a:xfrm>
              <a:off x="4728127" y="5661248"/>
              <a:ext cx="4349722" cy="1015663"/>
            </a:xfrm>
            <a:prstGeom prst="rect">
              <a:avLst/>
            </a:prstGeom>
            <a:solidFill>
              <a:schemeClr val="bg1"/>
            </a:solidFill>
          </p:spPr>
          <p:txBody>
            <a:bodyPr wrap="square" rtlCol="0">
              <a:spAutoFit/>
            </a:bodyPr>
            <a:lstStyle/>
            <a:p>
              <a:r>
                <a:rPr lang="tr-TR" sz="2000" dirty="0" smtClean="0">
                  <a:latin typeface="Trebuchet MS" pitchFamily="34" charset="0"/>
                </a:rPr>
                <a:t>ELEKTROLİTİK KAPASİTÖRLER İÇİN BARİYER TABAKASI ANODİZASYONUNDA </a:t>
              </a:r>
            </a:p>
          </p:txBody>
        </p:sp>
        <p:sp>
          <p:nvSpPr>
            <p:cNvPr id="5" name="Metin kutusu 4"/>
            <p:cNvSpPr txBox="1"/>
            <p:nvPr/>
          </p:nvSpPr>
          <p:spPr>
            <a:xfrm>
              <a:off x="323528" y="2636912"/>
              <a:ext cx="923330" cy="1656183"/>
            </a:xfrm>
            <a:prstGeom prst="rect">
              <a:avLst/>
            </a:prstGeom>
            <a:noFill/>
          </p:spPr>
          <p:txBody>
            <a:bodyPr vert="vert270" wrap="square" rtlCol="0">
              <a:spAutoFit/>
            </a:bodyPr>
            <a:lstStyle/>
            <a:p>
              <a:r>
                <a:rPr lang="tr-TR" sz="2400" dirty="0" smtClean="0">
                  <a:latin typeface="Trebuchet MS" pitchFamily="34" charset="0"/>
                </a:rPr>
                <a:t>Gözenekli</a:t>
              </a:r>
            </a:p>
            <a:p>
              <a:r>
                <a:rPr lang="tr-TR" sz="2400" dirty="0" smtClean="0">
                  <a:latin typeface="Trebuchet MS" pitchFamily="34" charset="0"/>
                </a:rPr>
                <a:t>kaplamalar</a:t>
              </a:r>
              <a:endParaRPr lang="tr-TR" sz="2400" dirty="0">
                <a:latin typeface="Trebuchet MS" pitchFamily="34" charset="0"/>
              </a:endParaRPr>
            </a:p>
          </p:txBody>
        </p:sp>
        <p:sp>
          <p:nvSpPr>
            <p:cNvPr id="18" name="Metin kutusu 17"/>
            <p:cNvSpPr txBox="1"/>
            <p:nvPr/>
          </p:nvSpPr>
          <p:spPr>
            <a:xfrm>
              <a:off x="419924" y="4581128"/>
              <a:ext cx="923330" cy="1639880"/>
            </a:xfrm>
            <a:prstGeom prst="rect">
              <a:avLst/>
            </a:prstGeom>
            <a:noFill/>
          </p:spPr>
          <p:txBody>
            <a:bodyPr vert="vert270" wrap="square" rtlCol="0">
              <a:spAutoFit/>
            </a:bodyPr>
            <a:lstStyle/>
            <a:p>
              <a:r>
                <a:rPr lang="tr-TR" sz="2400" dirty="0" smtClean="0">
                  <a:latin typeface="Trebuchet MS" pitchFamily="34" charset="0"/>
                </a:rPr>
                <a:t>Bariyer tipi</a:t>
              </a:r>
            </a:p>
            <a:p>
              <a:r>
                <a:rPr lang="tr-TR" sz="2400" dirty="0" smtClean="0">
                  <a:latin typeface="Trebuchet MS" pitchFamily="34" charset="0"/>
                </a:rPr>
                <a:t>kaplamalar</a:t>
              </a:r>
              <a:endParaRPr lang="tr-TR" sz="2400" dirty="0">
                <a:latin typeface="Trebuchet MS" pitchFamily="34" charset="0"/>
              </a:endParaRPr>
            </a:p>
          </p:txBody>
        </p:sp>
      </p:grpSp>
    </p:spTree>
    <p:extLst>
      <p:ext uri="{BB962C8B-B14F-4D97-AF65-F5344CB8AC3E}">
        <p14:creationId xmlns:p14="http://schemas.microsoft.com/office/powerpoint/2010/main" val="2493248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çerik Yer Tutucusu 4"/>
          <p:cNvSpPr>
            <a:spLocks noGrp="1"/>
          </p:cNvSpPr>
          <p:nvPr>
            <p:ph idx="1"/>
          </p:nvPr>
        </p:nvSpPr>
        <p:spPr>
          <a:xfrm>
            <a:off x="251520" y="1340768"/>
            <a:ext cx="8820472" cy="5184576"/>
          </a:xfrm>
        </p:spPr>
        <p:txBody>
          <a:bodyPr>
            <a:noAutofit/>
          </a:bodyPr>
          <a:lstStyle/>
          <a:p>
            <a:r>
              <a:rPr lang="tr-TR" sz="2800" dirty="0" smtClean="0">
                <a:latin typeface="Trebuchet MS" pitchFamily="34" charset="0"/>
              </a:rPr>
              <a:t>İlk hane alaşım ana grubunu gösterir.</a:t>
            </a:r>
            <a:endParaRPr lang="en-US" sz="2800" dirty="0" smtClean="0">
              <a:latin typeface="Trebuchet MS" pitchFamily="34" charset="0"/>
            </a:endParaRPr>
          </a:p>
          <a:p>
            <a:r>
              <a:rPr lang="tr-TR" sz="2800" dirty="0" smtClean="0">
                <a:latin typeface="Trebuchet MS" pitchFamily="34" charset="0"/>
              </a:rPr>
              <a:t>İkinci hane alaşım çeşidini ifade eder.</a:t>
            </a:r>
            <a:endParaRPr lang="en-US" sz="2800" dirty="0" smtClean="0">
              <a:latin typeface="Trebuchet MS" pitchFamily="34" charset="0"/>
            </a:endParaRPr>
          </a:p>
          <a:p>
            <a:r>
              <a:rPr lang="en-US" sz="2800" dirty="0" smtClean="0">
                <a:latin typeface="Trebuchet MS" pitchFamily="34" charset="0"/>
              </a:rPr>
              <a:t>1xxx </a:t>
            </a:r>
            <a:r>
              <a:rPr lang="en-US" sz="2800" dirty="0" err="1" smtClean="0">
                <a:latin typeface="Trebuchet MS" pitchFamily="34" charset="0"/>
              </a:rPr>
              <a:t>seri</a:t>
            </a:r>
            <a:r>
              <a:rPr lang="tr-TR" sz="2800" dirty="0" smtClean="0">
                <a:latin typeface="Trebuchet MS" pitchFamily="34" charset="0"/>
              </a:rPr>
              <a:t>sinde</a:t>
            </a:r>
            <a:r>
              <a:rPr lang="en-US" sz="2800" dirty="0" smtClean="0">
                <a:latin typeface="Trebuchet MS" pitchFamily="34" charset="0"/>
              </a:rPr>
              <a:t>, </a:t>
            </a:r>
            <a:r>
              <a:rPr lang="tr-TR" sz="2800" dirty="0" smtClean="0">
                <a:latin typeface="Trebuchet MS" pitchFamily="34" charset="0"/>
              </a:rPr>
              <a:t>3. ve 4. haneler alüminyum saflık seviyesine işaret eder:</a:t>
            </a:r>
            <a:r>
              <a:rPr lang="en-US" sz="2800" dirty="0" smtClean="0">
                <a:latin typeface="Trebuchet MS" pitchFamily="34" charset="0"/>
              </a:rPr>
              <a:t> Al99.</a:t>
            </a:r>
            <a:r>
              <a:rPr lang="en-US" sz="2800" b="1" dirty="0" smtClean="0">
                <a:latin typeface="Trebuchet MS" pitchFamily="34" charset="0"/>
              </a:rPr>
              <a:t>80</a:t>
            </a:r>
            <a:r>
              <a:rPr lang="en-US" sz="2800" dirty="0" smtClean="0">
                <a:latin typeface="Trebuchet MS" pitchFamily="34" charset="0"/>
              </a:rPr>
              <a:t> → AA 10</a:t>
            </a:r>
            <a:r>
              <a:rPr lang="en-US" sz="2800" b="1" dirty="0" smtClean="0">
                <a:latin typeface="Trebuchet MS" pitchFamily="34" charset="0"/>
              </a:rPr>
              <a:t>80</a:t>
            </a:r>
            <a:endParaRPr lang="en-US" sz="2800" dirty="0" smtClean="0">
              <a:latin typeface="Trebuchet MS" pitchFamily="34" charset="0"/>
            </a:endParaRPr>
          </a:p>
          <a:p>
            <a:r>
              <a:rPr lang="tr-TR" sz="2800" dirty="0" smtClean="0">
                <a:latin typeface="Trebuchet MS" pitchFamily="34" charset="0"/>
              </a:rPr>
              <a:t>Diğer alaşım gruplarında (2xxx ile 8xxx) 3. ve 4. haneler farklı alaşımları birbirinden ayırt eden özel kodlardır .</a:t>
            </a:r>
            <a:r>
              <a:rPr lang="en-US" sz="2800" dirty="0" smtClean="0">
                <a:latin typeface="Trebuchet MS" pitchFamily="34" charset="0"/>
              </a:rPr>
              <a:t> </a:t>
            </a:r>
            <a:endParaRPr lang="tr-TR" sz="2800" dirty="0" smtClean="0">
              <a:latin typeface="Trebuchet MS" pitchFamily="34" charset="0"/>
            </a:endParaRPr>
          </a:p>
          <a:p>
            <a:r>
              <a:rPr lang="tr-TR" sz="2800" dirty="0" smtClean="0">
                <a:latin typeface="Trebuchet MS" pitchFamily="34" charset="0"/>
              </a:rPr>
              <a:t>8xxx grubundaki alaşımlar </a:t>
            </a:r>
            <a:r>
              <a:rPr lang="en-US" sz="2800" dirty="0" smtClean="0">
                <a:latin typeface="Trebuchet MS" pitchFamily="34" charset="0"/>
              </a:rPr>
              <a:t>1xxx </a:t>
            </a:r>
            <a:r>
              <a:rPr lang="tr-TR" sz="2800" dirty="0" smtClean="0">
                <a:latin typeface="Trebuchet MS" pitchFamily="34" charset="0"/>
              </a:rPr>
              <a:t>ile</a:t>
            </a:r>
            <a:r>
              <a:rPr lang="en-US" sz="2800" dirty="0" smtClean="0">
                <a:latin typeface="Trebuchet MS" pitchFamily="34" charset="0"/>
              </a:rPr>
              <a:t> 7xxx </a:t>
            </a:r>
            <a:r>
              <a:rPr lang="tr-TR" sz="2800" dirty="0" smtClean="0">
                <a:latin typeface="Trebuchet MS" pitchFamily="34" charset="0"/>
              </a:rPr>
              <a:t>arasındaki standart gruplar dışında kalan özel alaşımlardır.</a:t>
            </a:r>
          </a:p>
          <a:p>
            <a:r>
              <a:rPr lang="tr-TR" sz="2800" dirty="0" smtClean="0">
                <a:latin typeface="Trebuchet MS" pitchFamily="34" charset="0"/>
              </a:rPr>
              <a:t>Alaşımların kodu sonunda yer alan harf ulusal alaşım çeşidini gösterir: </a:t>
            </a:r>
            <a:r>
              <a:rPr lang="en-US" sz="2800" dirty="0" smtClean="0">
                <a:latin typeface="Trebuchet MS" pitchFamily="34" charset="0"/>
              </a:rPr>
              <a:t>e.g. EN AW-6005</a:t>
            </a:r>
            <a:r>
              <a:rPr lang="en-US" sz="2800" b="1" dirty="0" smtClean="0">
                <a:latin typeface="Trebuchet MS" pitchFamily="34" charset="0"/>
              </a:rPr>
              <a:t>A</a:t>
            </a:r>
            <a:r>
              <a:rPr lang="en-US" sz="2800" dirty="0" smtClean="0">
                <a:latin typeface="Trebuchet MS" pitchFamily="34" charset="0"/>
              </a:rPr>
              <a:t>. </a:t>
            </a:r>
          </a:p>
          <a:p>
            <a:pPr>
              <a:buNone/>
            </a:pPr>
            <a:r>
              <a:rPr lang="tr-TR" sz="2800" dirty="0" smtClean="0">
                <a:latin typeface="Trebuchet MS" pitchFamily="34" charset="0"/>
              </a:rPr>
              <a:t> </a:t>
            </a:r>
            <a:endParaRPr lang="tr-TR" sz="2800" dirty="0">
              <a:latin typeface="Trebuchet MS" pitchFamily="34" charset="0"/>
            </a:endParaRPr>
          </a:p>
        </p:txBody>
      </p:sp>
      <p:sp>
        <p:nvSpPr>
          <p:cNvPr id="7" name="Başlık 3"/>
          <p:cNvSpPr>
            <a:spLocks noGrp="1"/>
          </p:cNvSpPr>
          <p:nvPr>
            <p:ph type="title"/>
          </p:nvPr>
        </p:nvSpPr>
        <p:spPr>
          <a:xfrm>
            <a:off x="395536" y="692696"/>
            <a:ext cx="8568952" cy="522312"/>
          </a:xfrm>
        </p:spPr>
        <p:txBody>
          <a:bodyPr>
            <a:noAutofit/>
          </a:bodyPr>
          <a:lstStyle/>
          <a:p>
            <a:r>
              <a:rPr lang="tr-TR" sz="4400" dirty="0" smtClean="0">
                <a:solidFill>
                  <a:schemeClr val="accent2">
                    <a:lumMod val="50000"/>
                  </a:schemeClr>
                </a:solidFill>
                <a:latin typeface="Trebuchet MS" pitchFamily="34" charset="0"/>
              </a:rPr>
              <a:t>İşlem alaşımlarının sınıflandırması</a:t>
            </a:r>
            <a:endParaRPr lang="tr-TR" sz="4400" dirty="0">
              <a:solidFill>
                <a:schemeClr val="accent2">
                  <a:lumMod val="50000"/>
                </a:schemeClr>
              </a:solidFill>
              <a:latin typeface="Trebuchet MS" pitchFamily="34" charset="0"/>
            </a:endParaRPr>
          </a:p>
        </p:txBody>
      </p:sp>
    </p:spTree>
    <p:extLst>
      <p:ext uri="{BB962C8B-B14F-4D97-AF65-F5344CB8AC3E}">
        <p14:creationId xmlns:p14="http://schemas.microsoft.com/office/powerpoint/2010/main" val="826392808"/>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302840" y="674440"/>
            <a:ext cx="8229600" cy="594320"/>
          </a:xfrm>
        </p:spPr>
        <p:txBody>
          <a:bodyPr>
            <a:normAutofit fontScale="90000"/>
          </a:bodyPr>
          <a:lstStyle/>
          <a:p>
            <a:r>
              <a:rPr lang="tr-TR" dirty="0" err="1" smtClean="0">
                <a:latin typeface="Trebuchet MS" pitchFamily="34" charset="0"/>
              </a:rPr>
              <a:t>Anodizasyon</a:t>
            </a:r>
            <a:r>
              <a:rPr lang="tr-TR" dirty="0" smtClean="0">
                <a:latin typeface="Trebuchet MS" pitchFamily="34" charset="0"/>
              </a:rPr>
              <a:t> (</a:t>
            </a:r>
            <a:r>
              <a:rPr lang="tr-TR" dirty="0" err="1" smtClean="0">
                <a:latin typeface="Trebuchet MS" pitchFamily="34" charset="0"/>
              </a:rPr>
              <a:t>Eloksal</a:t>
            </a:r>
            <a:r>
              <a:rPr lang="tr-TR" dirty="0" smtClean="0">
                <a:latin typeface="Trebuchet MS" pitchFamily="34" charset="0"/>
              </a:rPr>
              <a:t>)</a:t>
            </a:r>
            <a:endParaRPr lang="tr-TR" dirty="0">
              <a:latin typeface="Trebuchet MS" pitchFamily="34" charset="0"/>
            </a:endParaRPr>
          </a:p>
        </p:txBody>
      </p:sp>
      <p:sp>
        <p:nvSpPr>
          <p:cNvPr id="1025" name="Rectangle 1"/>
          <p:cNvSpPr>
            <a:spLocks noChangeArrowheads="1"/>
          </p:cNvSpPr>
          <p:nvPr/>
        </p:nvSpPr>
        <p:spPr bwMode="auto">
          <a:xfrm>
            <a:off x="251520" y="1568981"/>
            <a:ext cx="8712968" cy="452431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tr-TR" sz="2400" b="1" dirty="0" smtClean="0">
                <a:latin typeface="Trebuchet MS" pitchFamily="34" charset="0"/>
                <a:ea typeface="Times New Roman" pitchFamily="18" charset="0"/>
                <a:cs typeface="Times New Roman" pitchFamily="18" charset="0"/>
              </a:rPr>
              <a:t>Renklendirme: </a:t>
            </a:r>
          </a:p>
          <a:p>
            <a:pPr marL="0" marR="0" lvl="0" indent="0" algn="l" defTabSz="914400" rtl="0" eaLnBrk="0" fontAlgn="base" latinLnBrk="0" hangingPunct="0">
              <a:lnSpc>
                <a:spcPct val="100000"/>
              </a:lnSpc>
              <a:spcBef>
                <a:spcPct val="0"/>
              </a:spcBef>
              <a:spcAft>
                <a:spcPct val="0"/>
              </a:spcAft>
              <a:buClrTx/>
              <a:buSzTx/>
              <a:buFontTx/>
              <a:buNone/>
              <a:tabLst/>
            </a:pPr>
            <a:r>
              <a:rPr kumimoji="0" lang="tr-TR" sz="2400" b="0" i="0" u="none" strike="noStrike" cap="none" normalizeH="0" baseline="0" dirty="0" smtClean="0">
                <a:ln>
                  <a:noFill/>
                </a:ln>
                <a:effectLst/>
                <a:latin typeface="Trebuchet MS" pitchFamily="34" charset="0"/>
                <a:ea typeface="Times New Roman" pitchFamily="18" charset="0"/>
                <a:cs typeface="Times New Roman" pitchFamily="18" charset="0"/>
              </a:rPr>
              <a:t>Alüminyum oksit filmleri değişik</a:t>
            </a:r>
            <a:r>
              <a:rPr kumimoji="0" lang="tr-TR" sz="2400" b="0" i="0" u="none" strike="noStrike" cap="none" normalizeH="0" dirty="0" smtClean="0">
                <a:ln>
                  <a:noFill/>
                </a:ln>
                <a:effectLst/>
                <a:latin typeface="Trebuchet MS" pitchFamily="34" charset="0"/>
                <a:ea typeface="Times New Roman" pitchFamily="18" charset="0"/>
                <a:cs typeface="Times New Roman" pitchFamily="18" charset="0"/>
              </a:rPr>
              <a:t> renklendirme işlemi için uygundur.</a:t>
            </a:r>
            <a:r>
              <a:rPr kumimoji="0" lang="tr-TR" sz="2400" b="0" i="0" u="none" strike="noStrike" cap="none" normalizeH="0" baseline="0" dirty="0" smtClean="0">
                <a:ln>
                  <a:noFill/>
                </a:ln>
                <a:effectLst/>
                <a:latin typeface="Trebuchet MS" pitchFamily="34" charset="0"/>
                <a:ea typeface="Times New Roman" pitchFamily="18" charset="0"/>
                <a:cs typeface="Times New Roman" pitchFamily="18" charset="0"/>
              </a:rPr>
              <a:t> Organik ve inorganik boyayıcılar, elektrolitik renklendirme uygulanabilir.</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tr-TR" sz="2400" b="1" i="0" u="none" strike="noStrike" cap="none" normalizeH="0" baseline="0" dirty="0" smtClean="0">
              <a:ln>
                <a:noFill/>
              </a:ln>
              <a:effectLst/>
              <a:latin typeface="Trebuchet MS"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tr-TR" sz="2400" b="1" i="0" u="none" strike="noStrike" cap="none" normalizeH="0" baseline="0" dirty="0" smtClean="0">
                <a:ln>
                  <a:noFill/>
                </a:ln>
                <a:effectLst/>
                <a:latin typeface="Trebuchet MS" pitchFamily="34" charset="0"/>
                <a:cs typeface="Arial" pitchFamily="34" charset="0"/>
              </a:rPr>
              <a:t>Sabitleme (Kapatma):</a:t>
            </a:r>
          </a:p>
          <a:p>
            <a:pPr marL="0" marR="0" lvl="0" indent="0" algn="l" defTabSz="914400" rtl="0" eaLnBrk="0" fontAlgn="base" latinLnBrk="0" hangingPunct="0">
              <a:lnSpc>
                <a:spcPct val="100000"/>
              </a:lnSpc>
              <a:spcBef>
                <a:spcPct val="0"/>
              </a:spcBef>
              <a:spcAft>
                <a:spcPct val="0"/>
              </a:spcAft>
              <a:buClrTx/>
              <a:buSzTx/>
              <a:buFontTx/>
              <a:buNone/>
              <a:tabLst/>
            </a:pPr>
            <a:r>
              <a:rPr lang="tr-TR" sz="2400" dirty="0" smtClean="0">
                <a:latin typeface="Trebuchet MS" pitchFamily="34" charset="0"/>
                <a:cs typeface="Arial" pitchFamily="34" charset="0"/>
              </a:rPr>
              <a:t>Tüm </a:t>
            </a:r>
            <a:r>
              <a:rPr lang="tr-TR" sz="2400" dirty="0" err="1" smtClean="0">
                <a:latin typeface="Trebuchet MS" pitchFamily="34" charset="0"/>
                <a:cs typeface="Arial" pitchFamily="34" charset="0"/>
              </a:rPr>
              <a:t>anodizasyon</a:t>
            </a:r>
            <a:r>
              <a:rPr lang="tr-TR" sz="2400" dirty="0" smtClean="0">
                <a:latin typeface="Trebuchet MS" pitchFamily="34" charset="0"/>
                <a:cs typeface="Arial" pitchFamily="34" charset="0"/>
              </a:rPr>
              <a:t> işlemlerinde </a:t>
            </a:r>
            <a:r>
              <a:rPr lang="tr-TR" sz="2400" dirty="0" err="1" smtClean="0">
                <a:latin typeface="Trebuchet MS" pitchFamily="34" charset="0"/>
                <a:cs typeface="Arial" pitchFamily="34" charset="0"/>
              </a:rPr>
              <a:t>poröz</a:t>
            </a:r>
            <a:r>
              <a:rPr lang="tr-TR" sz="2400" dirty="0" smtClean="0">
                <a:latin typeface="Trebuchet MS" pitchFamily="34" charset="0"/>
                <a:cs typeface="Arial" pitchFamily="34" charset="0"/>
              </a:rPr>
              <a:t> oksit tabakasının kaplamanın yeterli performans göstermesi için gerekli bir işlemdir. Arzu edilen korozyon ve lekelenme dayanıklılığının sağlanması için gözeneklerin kapanması kritiktir. Bu kimyasal banyolarda </a:t>
            </a:r>
            <a:r>
              <a:rPr lang="tr-TR" sz="2400" dirty="0" err="1" smtClean="0">
                <a:latin typeface="Trebuchet MS" pitchFamily="34" charset="0"/>
                <a:cs typeface="Arial" pitchFamily="34" charset="0"/>
              </a:rPr>
              <a:t>hidrotermal</a:t>
            </a:r>
            <a:r>
              <a:rPr lang="tr-TR" sz="2400" dirty="0" smtClean="0">
                <a:latin typeface="Trebuchet MS" pitchFamily="34" charset="0"/>
                <a:cs typeface="Arial" pitchFamily="34" charset="0"/>
              </a:rPr>
              <a:t> bir işlemle veya gözenek uçlarında metal tuzlarının çöktürülmesi ile gerçekleştirilir.</a:t>
            </a:r>
            <a:endParaRPr kumimoji="0" lang="tr-TR" sz="2400" b="0" i="0" u="none" strike="noStrike" cap="none" normalizeH="0" baseline="0" dirty="0" smtClean="0">
              <a:ln>
                <a:noFill/>
              </a:ln>
              <a:effectLst/>
              <a:latin typeface="Trebuchet MS" pitchFamily="34" charset="0"/>
              <a:cs typeface="Arial" pitchFamily="34" charset="0"/>
            </a:endParaRPr>
          </a:p>
        </p:txBody>
      </p:sp>
    </p:spTree>
    <p:extLst>
      <p:ext uri="{BB962C8B-B14F-4D97-AF65-F5344CB8AC3E}">
        <p14:creationId xmlns:p14="http://schemas.microsoft.com/office/powerpoint/2010/main" val="2427168241"/>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67544" y="260648"/>
            <a:ext cx="8229600" cy="1143000"/>
          </a:xfrm>
        </p:spPr>
        <p:txBody>
          <a:bodyPr/>
          <a:lstStyle/>
          <a:p>
            <a:r>
              <a:rPr lang="tr-TR" dirty="0" err="1" smtClean="0"/>
              <a:t>Anodizasyon</a:t>
            </a:r>
            <a:r>
              <a:rPr lang="tr-TR" dirty="0" smtClean="0"/>
              <a:t> (</a:t>
            </a:r>
            <a:r>
              <a:rPr lang="tr-TR" dirty="0" err="1" smtClean="0"/>
              <a:t>Eloksal</a:t>
            </a:r>
            <a:r>
              <a:rPr lang="tr-TR" dirty="0" smtClean="0"/>
              <a:t>)</a:t>
            </a:r>
            <a:endParaRPr lang="tr-TR" dirty="0"/>
          </a:p>
        </p:txBody>
      </p:sp>
      <p:sp>
        <p:nvSpPr>
          <p:cNvPr id="3" name="İçerik Yer Tutucusu 2"/>
          <p:cNvSpPr>
            <a:spLocks noGrp="1"/>
          </p:cNvSpPr>
          <p:nvPr>
            <p:ph idx="1"/>
          </p:nvPr>
        </p:nvSpPr>
        <p:spPr>
          <a:xfrm>
            <a:off x="179512" y="1628800"/>
            <a:ext cx="8517632" cy="4464496"/>
          </a:xfrm>
        </p:spPr>
        <p:txBody>
          <a:bodyPr>
            <a:normAutofit/>
          </a:bodyPr>
          <a:lstStyle/>
          <a:p>
            <a:r>
              <a:rPr lang="tr-TR" dirty="0" smtClean="0">
                <a:latin typeface="Trebuchet MS" pitchFamily="34" charset="0"/>
              </a:rPr>
              <a:t> Tipik bir alüminyum profil </a:t>
            </a:r>
            <a:r>
              <a:rPr lang="tr-TR" dirty="0" err="1" smtClean="0">
                <a:latin typeface="Trebuchet MS" pitchFamily="34" charset="0"/>
              </a:rPr>
              <a:t>anodizasyon</a:t>
            </a:r>
            <a:r>
              <a:rPr lang="tr-TR" dirty="0" smtClean="0">
                <a:latin typeface="Trebuchet MS" pitchFamily="34" charset="0"/>
              </a:rPr>
              <a:t> hattı</a:t>
            </a:r>
          </a:p>
          <a:p>
            <a:endParaRPr lang="tr-TR" dirty="0">
              <a:latin typeface="Trebuchet MS" pitchFamily="34" charset="0"/>
            </a:endParaRPr>
          </a:p>
          <a:p>
            <a:endParaRPr lang="tr-TR" dirty="0" smtClean="0">
              <a:latin typeface="Trebuchet MS" pitchFamily="34" charset="0"/>
            </a:endParaRPr>
          </a:p>
          <a:p>
            <a:endParaRPr lang="tr-TR" dirty="0">
              <a:latin typeface="Trebuchet MS" pitchFamily="34" charset="0"/>
            </a:endParaRPr>
          </a:p>
          <a:p>
            <a:endParaRPr lang="tr-TR" dirty="0" smtClean="0">
              <a:latin typeface="Trebuchet MS" pitchFamily="34" charset="0"/>
            </a:endParaRPr>
          </a:p>
          <a:p>
            <a:endParaRPr lang="tr-TR" dirty="0">
              <a:latin typeface="Trebuchet MS" pitchFamily="34" charset="0"/>
            </a:endParaRPr>
          </a:p>
          <a:p>
            <a:endParaRPr lang="tr-TR" dirty="0" smtClean="0">
              <a:latin typeface="Trebuchet MS" pitchFamily="34" charset="0"/>
            </a:endParaRPr>
          </a:p>
          <a:p>
            <a:pPr marL="0" indent="0">
              <a:buNone/>
            </a:pPr>
            <a:endParaRPr lang="tr-TR" dirty="0">
              <a:latin typeface="Trebuchet MS" pitchFamily="34" charset="0"/>
            </a:endParaRPr>
          </a:p>
          <a:p>
            <a:pPr marL="0" indent="0">
              <a:buNone/>
            </a:pPr>
            <a:r>
              <a:rPr lang="tr-TR" sz="2800" dirty="0" smtClean="0">
                <a:latin typeface="Trebuchet MS" pitchFamily="34" charset="0"/>
              </a:rPr>
              <a:t>    Askılama   	Banyolar             Sabitleme</a:t>
            </a:r>
          </a:p>
        </p:txBody>
      </p:sp>
      <p:pic>
        <p:nvPicPr>
          <p:cNvPr id="3074" name="Picture 2" descr="http://www.noktametal.com/eloksalhatti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55776" y="2429726"/>
            <a:ext cx="2267744" cy="292764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www.noktametal.com/eloksalhatti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7307" y="2429726"/>
            <a:ext cx="2207618" cy="294349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www.noktametal.com/eloklsalhatti8.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60032" y="2413884"/>
            <a:ext cx="4032448" cy="2943490"/>
          </a:xfrm>
          <a:prstGeom prst="rect">
            <a:avLst/>
          </a:prstGeom>
          <a:noFill/>
          <a:extLst>
            <a:ext uri="{909E8E84-426E-40DD-AFC4-6F175D3DCCD1}">
              <a14:hiddenFill xmlns:a14="http://schemas.microsoft.com/office/drawing/2010/main">
                <a:solidFill>
                  <a:srgbClr val="FFFFFF"/>
                </a:solidFill>
              </a14:hiddenFill>
            </a:ext>
          </a:extLst>
        </p:spPr>
      </p:pic>
      <p:sp>
        <p:nvSpPr>
          <p:cNvPr id="4" name="Metin kutusu 3"/>
          <p:cNvSpPr txBox="1"/>
          <p:nvPr/>
        </p:nvSpPr>
        <p:spPr>
          <a:xfrm>
            <a:off x="251520" y="6063679"/>
            <a:ext cx="8640960" cy="461665"/>
          </a:xfrm>
          <a:prstGeom prst="rect">
            <a:avLst/>
          </a:prstGeom>
          <a:noFill/>
        </p:spPr>
        <p:txBody>
          <a:bodyPr wrap="square" rtlCol="0">
            <a:spAutoFit/>
          </a:bodyPr>
          <a:lstStyle/>
          <a:p>
            <a:r>
              <a:rPr lang="tr-TR" sz="2400" dirty="0" smtClean="0">
                <a:latin typeface="Trebuchet MS" pitchFamily="34" charset="0"/>
              </a:rPr>
              <a:t>Yağ alma, durulama, </a:t>
            </a:r>
            <a:r>
              <a:rPr lang="tr-TR" sz="2400" dirty="0" err="1" smtClean="0">
                <a:latin typeface="Trebuchet MS" pitchFamily="34" charset="0"/>
              </a:rPr>
              <a:t>Kostikleme</a:t>
            </a:r>
            <a:r>
              <a:rPr lang="tr-TR" sz="2400" dirty="0" smtClean="0">
                <a:latin typeface="Trebuchet MS" pitchFamily="34" charset="0"/>
              </a:rPr>
              <a:t>, </a:t>
            </a:r>
            <a:r>
              <a:rPr lang="tr-TR" sz="2400" dirty="0" err="1" smtClean="0">
                <a:latin typeface="Trebuchet MS" pitchFamily="34" charset="0"/>
              </a:rPr>
              <a:t>Eloksal</a:t>
            </a:r>
            <a:r>
              <a:rPr lang="tr-TR" sz="2400" dirty="0" smtClean="0">
                <a:latin typeface="Trebuchet MS" pitchFamily="34" charset="0"/>
              </a:rPr>
              <a:t>, Durulama , Boyama </a:t>
            </a:r>
            <a:endParaRPr lang="tr-TR" sz="2400" dirty="0">
              <a:latin typeface="Trebuchet MS" pitchFamily="34" charset="0"/>
            </a:endParaRPr>
          </a:p>
        </p:txBody>
      </p:sp>
    </p:spTree>
    <p:extLst>
      <p:ext uri="{BB962C8B-B14F-4D97-AF65-F5344CB8AC3E}">
        <p14:creationId xmlns:p14="http://schemas.microsoft.com/office/powerpoint/2010/main" val="2823154732"/>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251520" y="260648"/>
            <a:ext cx="8568952" cy="1008112"/>
          </a:xfrm>
        </p:spPr>
        <p:txBody>
          <a:bodyPr>
            <a:normAutofit fontScale="90000"/>
          </a:bodyPr>
          <a:lstStyle/>
          <a:p>
            <a:r>
              <a:rPr lang="tr-TR" dirty="0" smtClean="0"/>
              <a:t>Alüminyum ve alaşımları: korozyonu</a:t>
            </a:r>
            <a:endParaRPr lang="tr-TR" dirty="0"/>
          </a:p>
        </p:txBody>
      </p:sp>
      <p:sp>
        <p:nvSpPr>
          <p:cNvPr id="3" name="İçerik Yer Tutucusu 2"/>
          <p:cNvSpPr>
            <a:spLocks noGrp="1"/>
          </p:cNvSpPr>
          <p:nvPr>
            <p:ph idx="1"/>
          </p:nvPr>
        </p:nvSpPr>
        <p:spPr>
          <a:xfrm>
            <a:off x="251520" y="1340768"/>
            <a:ext cx="8712968" cy="3384376"/>
          </a:xfrm>
        </p:spPr>
        <p:txBody>
          <a:bodyPr>
            <a:normAutofit fontScale="92500" lnSpcReduction="10000"/>
          </a:bodyPr>
          <a:lstStyle/>
          <a:p>
            <a:r>
              <a:rPr lang="tr-TR" dirty="0" err="1" smtClean="0">
                <a:latin typeface="Trebuchet MS" pitchFamily="34" charset="0"/>
              </a:rPr>
              <a:t>Aluminyum</a:t>
            </a:r>
            <a:r>
              <a:rPr lang="tr-TR" dirty="0" smtClean="0">
                <a:latin typeface="Trebuchet MS" pitchFamily="34" charset="0"/>
              </a:rPr>
              <a:t> ve alaşımları yüzeyinde pek çok ortamda kendiliğinden oluşan kararlı ve koruyucu oksit tabakası vardır.</a:t>
            </a:r>
          </a:p>
          <a:p>
            <a:r>
              <a:rPr lang="tr-TR" dirty="0" smtClean="0">
                <a:latin typeface="Trebuchet MS" pitchFamily="34" charset="0"/>
              </a:rPr>
              <a:t>Bu koruyucu tabaka sayesinde pek çok ortamda çok iyi bir korozyon direncine ve oldukça düşük bir korozyon hızına sahiptir.</a:t>
            </a:r>
          </a:p>
          <a:p>
            <a:r>
              <a:rPr lang="tr-TR" dirty="0" smtClean="0">
                <a:solidFill>
                  <a:srgbClr val="000000"/>
                </a:solidFill>
                <a:latin typeface="Trebuchet MS" pitchFamily="34" charset="0"/>
                <a:sym typeface="Arial" pitchFamily="34" charset="0"/>
              </a:rPr>
              <a:t>Yüksek korozyon direnci nedeniyle deniz atmosferlerinde kullanılan çeşitli makinalarda </a:t>
            </a:r>
            <a:r>
              <a:rPr lang="tr-TR" dirty="0">
                <a:solidFill>
                  <a:srgbClr val="000000"/>
                </a:solidFill>
                <a:latin typeface="Trebuchet MS" pitchFamily="34" charset="0"/>
                <a:sym typeface="Arial" pitchFamily="34" charset="0"/>
              </a:rPr>
              <a:t>a</a:t>
            </a:r>
            <a:r>
              <a:rPr lang="en-GB" dirty="0" smtClean="0">
                <a:solidFill>
                  <a:srgbClr val="000000"/>
                </a:solidFill>
                <a:latin typeface="Trebuchet MS" pitchFamily="34" charset="0"/>
                <a:sym typeface="Arial" pitchFamily="34" charset="0"/>
              </a:rPr>
              <a:t>l</a:t>
            </a:r>
            <a:r>
              <a:rPr lang="tr-TR" dirty="0" err="1" smtClean="0">
                <a:solidFill>
                  <a:srgbClr val="000000"/>
                </a:solidFill>
                <a:latin typeface="Trebuchet MS" pitchFamily="34" charset="0"/>
                <a:sym typeface="Arial" pitchFamily="34" charset="0"/>
              </a:rPr>
              <a:t>üminyum</a:t>
            </a:r>
            <a:r>
              <a:rPr lang="tr-TR" dirty="0" smtClean="0">
                <a:solidFill>
                  <a:srgbClr val="000000"/>
                </a:solidFill>
                <a:latin typeface="Trebuchet MS" pitchFamily="34" charset="0"/>
                <a:sym typeface="Arial" pitchFamily="34" charset="0"/>
              </a:rPr>
              <a:t> ve alaşımları tercih edilir.</a:t>
            </a:r>
            <a:endParaRPr lang="tr-TR" dirty="0" smtClean="0">
              <a:latin typeface="Trebuchet MS" pitchFamily="34" charset="0"/>
            </a:endParaRPr>
          </a:p>
          <a:p>
            <a:pPr marL="0" indent="0">
              <a:buNone/>
            </a:pPr>
            <a:endParaRPr lang="tr-TR" dirty="0">
              <a:latin typeface="Trebuchet MS" pitchFamily="34" charset="0"/>
            </a:endParaRPr>
          </a:p>
        </p:txBody>
      </p:sp>
      <p:pic>
        <p:nvPicPr>
          <p:cNvPr id="4" name="Picture 4"/>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574" b="4967"/>
          <a:stretch/>
        </p:blipFill>
        <p:spPr bwMode="auto">
          <a:xfrm>
            <a:off x="899593" y="4598905"/>
            <a:ext cx="1800200" cy="1998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l="1613" t="2153" r="3226" b="3139"/>
          <a:stretch>
            <a:fillRect/>
          </a:stretch>
        </p:blipFill>
        <p:spPr bwMode="auto">
          <a:xfrm>
            <a:off x="2602828" y="4598905"/>
            <a:ext cx="2761260" cy="1998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descr="P608032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24979" y="4598905"/>
            <a:ext cx="2747421" cy="1998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73982840"/>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395536" y="764704"/>
            <a:ext cx="8568952" cy="576064"/>
          </a:xfrm>
        </p:spPr>
        <p:txBody>
          <a:bodyPr>
            <a:normAutofit fontScale="90000"/>
          </a:bodyPr>
          <a:lstStyle/>
          <a:p>
            <a:r>
              <a:rPr lang="tr-TR" dirty="0" smtClean="0">
                <a:latin typeface="Trebuchet MS" pitchFamily="34" charset="0"/>
              </a:rPr>
              <a:t> </a:t>
            </a:r>
            <a:br>
              <a:rPr lang="tr-TR" dirty="0" smtClean="0">
                <a:latin typeface="Trebuchet MS" pitchFamily="34" charset="0"/>
              </a:rPr>
            </a:br>
            <a:r>
              <a:rPr lang="tr-TR" dirty="0" smtClean="0">
                <a:latin typeface="Trebuchet MS" pitchFamily="34" charset="0"/>
              </a:rPr>
              <a:t>Genel korozyon</a:t>
            </a:r>
            <a:endParaRPr lang="tr-TR" dirty="0">
              <a:latin typeface="Trebuchet MS" pitchFamily="34" charset="0"/>
            </a:endParaRPr>
          </a:p>
        </p:txBody>
      </p:sp>
      <p:sp>
        <p:nvSpPr>
          <p:cNvPr id="3" name="İçerik Yer Tutucusu 2"/>
          <p:cNvSpPr>
            <a:spLocks noGrp="1"/>
          </p:cNvSpPr>
          <p:nvPr>
            <p:ph idx="1"/>
          </p:nvPr>
        </p:nvSpPr>
        <p:spPr>
          <a:xfrm>
            <a:off x="323528" y="1628800"/>
            <a:ext cx="8640960" cy="1728192"/>
          </a:xfrm>
        </p:spPr>
        <p:txBody>
          <a:bodyPr>
            <a:normAutofit/>
          </a:bodyPr>
          <a:lstStyle/>
          <a:p>
            <a:r>
              <a:rPr lang="tr-TR" dirty="0" smtClean="0">
                <a:latin typeface="Trebuchet MS" pitchFamily="34" charset="0"/>
              </a:rPr>
              <a:t>Alüminyumun çeşitli atmosferlerdeki korozyon hızı ve korozyona dirençli diğer ticari metallerle karşılaştırıldığında paslanmaz çelikten sonra en iyi korozyon direnci verdiği görülür.</a:t>
            </a:r>
          </a:p>
        </p:txBody>
      </p:sp>
      <p:graphicFrame>
        <p:nvGraphicFramePr>
          <p:cNvPr id="7" name="Group 44"/>
          <p:cNvGraphicFramePr>
            <a:graphicFrameLocks/>
          </p:cNvGraphicFramePr>
          <p:nvPr>
            <p:extLst>
              <p:ext uri="{D42A27DB-BD31-4B8C-83A1-F6EECF244321}">
                <p14:modId xmlns:p14="http://schemas.microsoft.com/office/powerpoint/2010/main" val="876982978"/>
              </p:ext>
            </p:extLst>
          </p:nvPr>
        </p:nvGraphicFramePr>
        <p:xfrm>
          <a:off x="395536" y="3645024"/>
          <a:ext cx="8496945" cy="2379332"/>
        </p:xfrm>
        <a:graphic>
          <a:graphicData uri="http://schemas.openxmlformats.org/drawingml/2006/table">
            <a:tbl>
              <a:tblPr/>
              <a:tblGrid>
                <a:gridCol w="3672408"/>
                <a:gridCol w="936104"/>
                <a:gridCol w="1080120"/>
                <a:gridCol w="1512168"/>
                <a:gridCol w="1296145"/>
              </a:tblGrid>
              <a:tr h="606027">
                <a:tc>
                  <a:txBody>
                    <a:bodyPr/>
                    <a:lstStyle/>
                    <a:p>
                      <a:pPr marL="0" marR="0" lvl="0" indent="0" algn="ctr" defTabSz="914400" rtl="0" eaLnBrk="1" fontAlgn="base" latinLnBrk="0" hangingPunct="1">
                        <a:lnSpc>
                          <a:spcPct val="100000"/>
                        </a:lnSpc>
                        <a:spcBef>
                          <a:spcPct val="0"/>
                        </a:spcBef>
                        <a:spcAft>
                          <a:spcPct val="50000"/>
                        </a:spcAft>
                        <a:buClr>
                          <a:srgbClr val="AFBC21"/>
                        </a:buClr>
                        <a:buSzPct val="60000"/>
                        <a:buFontTx/>
                        <a:buNone/>
                        <a:tabLst/>
                      </a:pPr>
                      <a:r>
                        <a:rPr kumimoji="0" lang="tr-TR" sz="2400" b="1" i="0" u="none" strike="noStrike" cap="none" normalizeH="0" baseline="0" dirty="0" smtClean="0">
                          <a:ln>
                            <a:noFill/>
                          </a:ln>
                          <a:solidFill>
                            <a:schemeClr val="bg1"/>
                          </a:solidFill>
                          <a:effectLst/>
                          <a:latin typeface="Trebuchet MS" pitchFamily="34" charset="0"/>
                          <a:ea typeface="MS Mincho" pitchFamily="49" charset="-128"/>
                          <a:cs typeface="Helv" charset="0"/>
                          <a:sym typeface="Arial" pitchFamily="34" charset="0"/>
                        </a:rPr>
                        <a:t>Ortam</a:t>
                      </a:r>
                      <a:r>
                        <a:rPr kumimoji="0" lang="en-GB" sz="2400" b="1" i="0" u="none" strike="noStrike" cap="none" normalizeH="0" baseline="0" dirty="0" smtClean="0">
                          <a:ln>
                            <a:noFill/>
                          </a:ln>
                          <a:solidFill>
                            <a:schemeClr val="bg1"/>
                          </a:solidFill>
                          <a:effectLst/>
                          <a:latin typeface="Trebuchet MS" pitchFamily="34" charset="0"/>
                          <a:ea typeface="MS Mincho" pitchFamily="49" charset="-128"/>
                          <a:cs typeface="Helv" charset="0"/>
                          <a:sym typeface="Arial" pitchFamily="34" charset="0"/>
                        </a:rPr>
                        <a:t> </a:t>
                      </a:r>
                      <a:r>
                        <a:rPr kumimoji="0" lang="tr-TR" sz="2400" b="1" i="0" u="none" strike="noStrike" cap="none" normalizeH="0" baseline="0" dirty="0" smtClean="0">
                          <a:ln>
                            <a:noFill/>
                          </a:ln>
                          <a:solidFill>
                            <a:schemeClr val="bg1"/>
                          </a:solidFill>
                          <a:effectLst/>
                          <a:latin typeface="Trebuchet MS" pitchFamily="34" charset="0"/>
                          <a:ea typeface="MS Mincho" pitchFamily="49" charset="-128"/>
                          <a:cs typeface="Helv" charset="0"/>
                          <a:sym typeface="Arial" pitchFamily="34" charset="0"/>
                        </a:rPr>
                        <a:t>/</a:t>
                      </a:r>
                      <a:r>
                        <a:rPr kumimoji="0" lang="en-GB" sz="2400" b="1" i="0" u="none" strike="noStrike" cap="none" normalizeH="0" baseline="0" dirty="0" smtClean="0">
                          <a:ln>
                            <a:noFill/>
                          </a:ln>
                          <a:solidFill>
                            <a:schemeClr val="bg1"/>
                          </a:solidFill>
                          <a:effectLst/>
                          <a:latin typeface="Trebuchet MS" pitchFamily="34" charset="0"/>
                          <a:ea typeface="MS Mincho" pitchFamily="49" charset="-128"/>
                          <a:cs typeface="Helv" charset="0"/>
                          <a:sym typeface="Arial" pitchFamily="34" charset="0"/>
                        </a:rPr>
                        <a:t> </a:t>
                      </a:r>
                      <a:r>
                        <a:rPr kumimoji="0" lang="tr-TR" sz="2400" b="1" i="0" u="none" strike="noStrike" cap="none" normalizeH="0" baseline="0" dirty="0" smtClean="0">
                          <a:ln>
                            <a:noFill/>
                          </a:ln>
                          <a:solidFill>
                            <a:schemeClr val="bg1"/>
                          </a:solidFill>
                          <a:effectLst/>
                          <a:latin typeface="Trebuchet MS" pitchFamily="34" charset="0"/>
                          <a:ea typeface="MS Mincho" pitchFamily="49" charset="-128"/>
                          <a:cs typeface="Helv" charset="0"/>
                          <a:sym typeface="Arial" pitchFamily="34" charset="0"/>
                        </a:rPr>
                        <a:t>Genel korozyon Hızı </a:t>
                      </a:r>
                      <a:r>
                        <a:rPr kumimoji="0" lang="en-GB" sz="2400" b="1" i="0" u="none" strike="noStrike" cap="none" normalizeH="0" baseline="0" dirty="0" smtClean="0">
                          <a:ln>
                            <a:noFill/>
                          </a:ln>
                          <a:solidFill>
                            <a:schemeClr val="bg1"/>
                          </a:solidFill>
                          <a:effectLst/>
                          <a:latin typeface="Trebuchet MS" pitchFamily="34" charset="0"/>
                          <a:ea typeface="MS Mincho" pitchFamily="49" charset="-128"/>
                          <a:cs typeface="Helv" charset="0"/>
                          <a:sym typeface="Arial" pitchFamily="34" charset="0"/>
                        </a:rPr>
                        <a:t>(µm/y</a:t>
                      </a:r>
                      <a:r>
                        <a:rPr kumimoji="0" lang="tr-TR" sz="2400" b="1" i="0" u="none" strike="noStrike" cap="none" normalizeH="0" baseline="0" dirty="0" err="1" smtClean="0">
                          <a:ln>
                            <a:noFill/>
                          </a:ln>
                          <a:solidFill>
                            <a:schemeClr val="bg1"/>
                          </a:solidFill>
                          <a:effectLst/>
                          <a:latin typeface="Trebuchet MS" pitchFamily="34" charset="0"/>
                          <a:ea typeface="MS Mincho" pitchFamily="49" charset="-128"/>
                          <a:cs typeface="Helv" charset="0"/>
                          <a:sym typeface="Arial" pitchFamily="34" charset="0"/>
                        </a:rPr>
                        <a:t>ıl</a:t>
                      </a:r>
                      <a:r>
                        <a:rPr kumimoji="0" lang="en-GB" sz="2400" b="1" i="0" u="none" strike="noStrike" cap="none" normalizeH="0" baseline="0" dirty="0" smtClean="0">
                          <a:ln>
                            <a:noFill/>
                          </a:ln>
                          <a:solidFill>
                            <a:schemeClr val="bg1"/>
                          </a:solidFill>
                          <a:effectLst/>
                          <a:latin typeface="Trebuchet MS" pitchFamily="34" charset="0"/>
                          <a:ea typeface="MS Mincho" pitchFamily="49" charset="-128"/>
                          <a:cs typeface="Helv" charset="0"/>
                          <a:sym typeface="Arial" pitchFamily="34" charset="0"/>
                        </a:rPr>
                        <a:t>) </a:t>
                      </a: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0"/>
                        </a:spcBef>
                        <a:spcAft>
                          <a:spcPct val="50000"/>
                        </a:spcAft>
                        <a:buClr>
                          <a:srgbClr val="AFBC21"/>
                        </a:buClr>
                        <a:buSzPct val="60000"/>
                        <a:buFontTx/>
                        <a:buNone/>
                        <a:tabLst/>
                      </a:pPr>
                      <a:r>
                        <a:rPr kumimoji="0" lang="tr-TR" sz="2400" b="1" i="0" u="none" strike="noStrike" cap="none" normalizeH="0" baseline="0" dirty="0" err="1" smtClean="0">
                          <a:ln>
                            <a:noFill/>
                          </a:ln>
                          <a:solidFill>
                            <a:schemeClr val="bg1"/>
                          </a:solidFill>
                          <a:effectLst/>
                          <a:latin typeface="Verdana" pitchFamily="34" charset="0"/>
                          <a:ea typeface="MS Mincho" pitchFamily="49" charset="-128"/>
                          <a:cs typeface="Helv" charset="0"/>
                          <a:sym typeface="Arial" pitchFamily="34" charset="0"/>
                        </a:rPr>
                        <a:t>Cu</a:t>
                      </a:r>
                      <a:endParaRPr kumimoji="0" lang="en-GB" sz="2400" b="1" i="0" u="none" strike="noStrike" cap="none" normalizeH="0" baseline="0" dirty="0" smtClean="0">
                        <a:ln>
                          <a:noFill/>
                        </a:ln>
                        <a:solidFill>
                          <a:schemeClr val="bg1"/>
                        </a:solidFill>
                        <a:effectLst/>
                        <a:latin typeface="Verdana" pitchFamily="34" charset="0"/>
                        <a:ea typeface="MS Mincho" pitchFamily="49" charset="-128"/>
                        <a:cs typeface="Helv" charset="0"/>
                        <a:sym typeface="Arial" pitchFamily="34"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0"/>
                        </a:spcBef>
                        <a:spcAft>
                          <a:spcPct val="50000"/>
                        </a:spcAft>
                        <a:buClr>
                          <a:srgbClr val="AFBC21"/>
                        </a:buClr>
                        <a:buSzPct val="60000"/>
                        <a:buFontTx/>
                        <a:buNone/>
                        <a:tabLst/>
                      </a:pPr>
                      <a:r>
                        <a:rPr kumimoji="0" lang="tr-TR" sz="2400" b="1" i="0" u="none" strike="noStrike" cap="none" normalizeH="0" baseline="0" dirty="0" smtClean="0">
                          <a:ln>
                            <a:noFill/>
                          </a:ln>
                          <a:solidFill>
                            <a:schemeClr val="bg1"/>
                          </a:solidFill>
                          <a:effectLst/>
                          <a:latin typeface="Verdana" pitchFamily="34" charset="0"/>
                          <a:ea typeface="MS Mincho" pitchFamily="49" charset="-128"/>
                          <a:cs typeface="Helv" charset="0"/>
                          <a:sym typeface="Arial" pitchFamily="34" charset="0"/>
                        </a:rPr>
                        <a:t>Al</a:t>
                      </a:r>
                      <a:endParaRPr kumimoji="0" lang="en-GB" sz="2400" b="1" i="0" u="none" strike="noStrike" cap="none" normalizeH="0" baseline="0" dirty="0" smtClean="0">
                        <a:ln>
                          <a:noFill/>
                        </a:ln>
                        <a:solidFill>
                          <a:schemeClr val="bg1"/>
                        </a:solidFill>
                        <a:effectLst/>
                        <a:latin typeface="Verdana" pitchFamily="34" charset="0"/>
                        <a:ea typeface="MS Mincho" pitchFamily="49" charset="-128"/>
                        <a:cs typeface="Helv" charset="0"/>
                        <a:sym typeface="Arial" pitchFamily="34"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0"/>
                        </a:spcBef>
                        <a:spcAft>
                          <a:spcPts val="0"/>
                        </a:spcAft>
                        <a:buClr>
                          <a:srgbClr val="AFBC21"/>
                        </a:buClr>
                        <a:buSzPct val="60000"/>
                        <a:buFontTx/>
                        <a:buNone/>
                        <a:tabLst/>
                      </a:pPr>
                      <a:r>
                        <a:rPr kumimoji="0" lang="tr-TR" sz="2400" b="1" i="0" u="none" strike="noStrike" cap="none" normalizeH="0" baseline="0" dirty="0" smtClean="0">
                          <a:ln>
                            <a:noFill/>
                          </a:ln>
                          <a:solidFill>
                            <a:schemeClr val="bg1"/>
                          </a:solidFill>
                          <a:effectLst/>
                          <a:latin typeface="Verdana" pitchFamily="34" charset="0"/>
                          <a:ea typeface="MS Mincho" pitchFamily="49" charset="-128"/>
                          <a:cs typeface="Helv" charset="0"/>
                          <a:sym typeface="Arial" pitchFamily="34" charset="0"/>
                        </a:rPr>
                        <a:t>SS</a:t>
                      </a:r>
                      <a:endParaRPr kumimoji="0" lang="en-GB" sz="2400" b="1" i="0" u="none" strike="noStrike" cap="none" normalizeH="0" baseline="0" dirty="0" smtClean="0">
                        <a:ln>
                          <a:noFill/>
                        </a:ln>
                        <a:solidFill>
                          <a:schemeClr val="bg1"/>
                        </a:solidFill>
                        <a:effectLst/>
                        <a:latin typeface="Verdana" pitchFamily="34" charset="0"/>
                        <a:ea typeface="MS Mincho" pitchFamily="49" charset="-128"/>
                        <a:cs typeface="Helv" charset="0"/>
                        <a:sym typeface="Arial" pitchFamily="34" charset="0"/>
                      </a:endParaRPr>
                    </a:p>
                    <a:p>
                      <a:pPr marL="0" marR="0" lvl="0" indent="0" algn="ctr" defTabSz="914400" rtl="0" eaLnBrk="1" fontAlgn="base" latinLnBrk="0" hangingPunct="1">
                        <a:lnSpc>
                          <a:spcPct val="100000"/>
                        </a:lnSpc>
                        <a:spcBef>
                          <a:spcPct val="0"/>
                        </a:spcBef>
                        <a:spcAft>
                          <a:spcPts val="0"/>
                        </a:spcAft>
                        <a:buClr>
                          <a:srgbClr val="AFBC21"/>
                        </a:buClr>
                        <a:buSzPct val="60000"/>
                        <a:buFontTx/>
                        <a:buNone/>
                        <a:tabLst/>
                      </a:pPr>
                      <a:r>
                        <a:rPr kumimoji="0" lang="en-GB" sz="2400" b="1" i="0" u="none" strike="noStrike" cap="none" normalizeH="0" baseline="0" dirty="0" smtClean="0">
                          <a:ln>
                            <a:noFill/>
                          </a:ln>
                          <a:solidFill>
                            <a:schemeClr val="bg1"/>
                          </a:solidFill>
                          <a:effectLst/>
                          <a:latin typeface="Verdana" pitchFamily="34" charset="0"/>
                          <a:ea typeface="MS Mincho" pitchFamily="49" charset="-128"/>
                          <a:cs typeface="Helv" charset="0"/>
                          <a:sym typeface="Arial" pitchFamily="34" charset="0"/>
                        </a:rPr>
                        <a:t>(316)</a:t>
                      </a: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0"/>
                        </a:spcBef>
                        <a:spcAft>
                          <a:spcPct val="50000"/>
                        </a:spcAft>
                        <a:buClr>
                          <a:srgbClr val="AFBC21"/>
                        </a:buClr>
                        <a:buSzPct val="60000"/>
                        <a:buFontTx/>
                        <a:buNone/>
                        <a:tabLst/>
                      </a:pPr>
                      <a:r>
                        <a:rPr kumimoji="0" lang="tr-TR" sz="2400" b="1" i="0" u="none" strike="noStrike" cap="none" normalizeH="0" baseline="0" dirty="0" smtClean="0">
                          <a:ln>
                            <a:noFill/>
                          </a:ln>
                          <a:solidFill>
                            <a:schemeClr val="bg1"/>
                          </a:solidFill>
                          <a:effectLst/>
                          <a:latin typeface="Verdana" pitchFamily="34" charset="0"/>
                          <a:ea typeface="MS Mincho" pitchFamily="49" charset="-128"/>
                          <a:cs typeface="Helv" charset="0"/>
                          <a:sym typeface="Arial" pitchFamily="34" charset="0"/>
                        </a:rPr>
                        <a:t>C çeliği</a:t>
                      </a:r>
                      <a:endParaRPr kumimoji="0" lang="en-GB" sz="2400" b="1" i="0" u="none" strike="noStrike" cap="none" normalizeH="0" baseline="0" dirty="0" smtClean="0">
                        <a:ln>
                          <a:noFill/>
                        </a:ln>
                        <a:solidFill>
                          <a:schemeClr val="bg1"/>
                        </a:solidFill>
                        <a:effectLst/>
                        <a:latin typeface="Verdana" pitchFamily="34" charset="0"/>
                        <a:ea typeface="MS Mincho" pitchFamily="49" charset="-128"/>
                        <a:cs typeface="Helv" charset="0"/>
                        <a:sym typeface="Arial" pitchFamily="34"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r>
              <a:tr h="511540">
                <a:tc>
                  <a:txBody>
                    <a:bodyPr/>
                    <a:lstStyle/>
                    <a:p>
                      <a:pPr marL="0" marR="0" lvl="0" indent="0" algn="ctr" defTabSz="914400" rtl="0" eaLnBrk="1" fontAlgn="base" latinLnBrk="0" hangingPunct="1">
                        <a:lnSpc>
                          <a:spcPct val="100000"/>
                        </a:lnSpc>
                        <a:spcBef>
                          <a:spcPct val="0"/>
                        </a:spcBef>
                        <a:spcAft>
                          <a:spcPct val="50000"/>
                        </a:spcAft>
                        <a:buClr>
                          <a:srgbClr val="AFBC21"/>
                        </a:buClr>
                        <a:buSzPct val="60000"/>
                        <a:buFontTx/>
                        <a:buNone/>
                        <a:tabLst/>
                      </a:pPr>
                      <a:r>
                        <a:rPr kumimoji="0" lang="tr-TR" sz="2400" b="1" i="0" u="none" strike="noStrike" cap="none" normalizeH="0" baseline="0" dirty="0" smtClean="0">
                          <a:ln>
                            <a:noFill/>
                          </a:ln>
                          <a:solidFill>
                            <a:schemeClr val="tx1"/>
                          </a:solidFill>
                          <a:effectLst/>
                          <a:latin typeface="Trebuchet MS" pitchFamily="34" charset="0"/>
                          <a:ea typeface="MS Mincho" pitchFamily="49" charset="-128"/>
                          <a:cs typeface="Helv" charset="0"/>
                          <a:sym typeface="Arial" pitchFamily="34" charset="0"/>
                        </a:rPr>
                        <a:t>Kırsal ortamlar</a:t>
                      </a:r>
                      <a:endParaRPr kumimoji="0" lang="en-GB" sz="2400" b="1" i="0" u="none" strike="noStrike" cap="none" normalizeH="0" baseline="0" dirty="0" smtClean="0">
                        <a:ln>
                          <a:noFill/>
                        </a:ln>
                        <a:solidFill>
                          <a:schemeClr val="tx1"/>
                        </a:solidFill>
                        <a:effectLst/>
                        <a:latin typeface="Trebuchet MS" pitchFamily="34" charset="0"/>
                        <a:ea typeface="MS Mincho" pitchFamily="49" charset="-128"/>
                        <a:cs typeface="Helv" charset="0"/>
                        <a:sym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50000"/>
                        </a:spcAft>
                        <a:buClr>
                          <a:srgbClr val="AFBC21"/>
                        </a:buClr>
                        <a:buSzPct val="60000"/>
                        <a:buFontTx/>
                        <a:buNone/>
                        <a:tabLst/>
                      </a:pPr>
                      <a:r>
                        <a:rPr kumimoji="0" lang="en-GB" sz="2400" b="0" i="0" u="none" strike="noStrike" cap="none" normalizeH="0" baseline="0" dirty="0" smtClean="0">
                          <a:ln>
                            <a:noFill/>
                          </a:ln>
                          <a:solidFill>
                            <a:srgbClr val="000000"/>
                          </a:solidFill>
                          <a:effectLst/>
                          <a:latin typeface="Verdana" pitchFamily="34" charset="0"/>
                          <a:ea typeface="MS Mincho" pitchFamily="49" charset="-128"/>
                          <a:cs typeface="Helv" charset="0"/>
                          <a:sym typeface="Arial" pitchFamily="34" charset="0"/>
                        </a:rPr>
                        <a:t>0.5</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50000"/>
                        </a:spcAft>
                        <a:buClr>
                          <a:srgbClr val="AFBC21"/>
                        </a:buClr>
                        <a:buSzPct val="60000"/>
                        <a:buFontTx/>
                        <a:buNone/>
                        <a:tabLst/>
                      </a:pPr>
                      <a:r>
                        <a:rPr kumimoji="0" lang="en-GB" sz="2400" b="0" i="0" u="none" strike="noStrike" cap="none" normalizeH="0" baseline="0" dirty="0" smtClean="0">
                          <a:ln>
                            <a:noFill/>
                          </a:ln>
                          <a:solidFill>
                            <a:srgbClr val="000000"/>
                          </a:solidFill>
                          <a:effectLst/>
                          <a:latin typeface="Verdana" pitchFamily="34" charset="0"/>
                          <a:ea typeface="MS Mincho" pitchFamily="49" charset="-128"/>
                          <a:cs typeface="Helv" charset="0"/>
                          <a:sym typeface="Arial" pitchFamily="34" charset="0"/>
                        </a:rPr>
                        <a:t>0.025</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50000"/>
                        </a:spcAft>
                        <a:buClr>
                          <a:srgbClr val="AFBC21"/>
                        </a:buClr>
                        <a:buSzPct val="60000"/>
                        <a:buFontTx/>
                        <a:buNone/>
                        <a:tabLst/>
                      </a:pPr>
                      <a:r>
                        <a:rPr kumimoji="0" lang="en-GB" sz="2400" b="0" i="0" u="none" strike="noStrike" cap="none" normalizeH="0" baseline="0" dirty="0" smtClean="0">
                          <a:ln>
                            <a:noFill/>
                          </a:ln>
                          <a:solidFill>
                            <a:srgbClr val="000000"/>
                          </a:solidFill>
                          <a:effectLst/>
                          <a:latin typeface="Verdana" pitchFamily="34" charset="0"/>
                          <a:ea typeface="MS Mincho" pitchFamily="49" charset="-128"/>
                          <a:cs typeface="Helv" charset="0"/>
                          <a:sym typeface="Arial" pitchFamily="34" charset="0"/>
                        </a:rPr>
                        <a:t>0.0025</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50000"/>
                        </a:spcAft>
                        <a:buClr>
                          <a:srgbClr val="AFBC21"/>
                        </a:buClr>
                        <a:buSzPct val="60000"/>
                        <a:buFontTx/>
                        <a:buNone/>
                        <a:tabLst/>
                      </a:pPr>
                      <a:r>
                        <a:rPr kumimoji="0" lang="en-GB" sz="2400" b="0" i="0" u="none" strike="noStrike" cap="none" normalizeH="0" baseline="0" dirty="0" smtClean="0">
                          <a:ln>
                            <a:noFill/>
                          </a:ln>
                          <a:solidFill>
                            <a:srgbClr val="000000"/>
                          </a:solidFill>
                          <a:effectLst/>
                          <a:latin typeface="Verdana" pitchFamily="34" charset="0"/>
                          <a:ea typeface="MS Mincho" pitchFamily="49" charset="-128"/>
                          <a:cs typeface="Helv" charset="0"/>
                          <a:sym typeface="Arial" pitchFamily="34" charset="0"/>
                        </a:rPr>
                        <a:t>5.8</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12629">
                <a:tc>
                  <a:txBody>
                    <a:bodyPr/>
                    <a:lstStyle/>
                    <a:p>
                      <a:pPr marL="0" marR="0" lvl="0" indent="0" algn="ctr" defTabSz="914400" rtl="0" eaLnBrk="1" fontAlgn="base" latinLnBrk="0" hangingPunct="1">
                        <a:lnSpc>
                          <a:spcPct val="100000"/>
                        </a:lnSpc>
                        <a:spcBef>
                          <a:spcPct val="0"/>
                        </a:spcBef>
                        <a:spcAft>
                          <a:spcPct val="50000"/>
                        </a:spcAft>
                        <a:buClr>
                          <a:srgbClr val="AFBC21"/>
                        </a:buClr>
                        <a:buSzPct val="60000"/>
                        <a:buFontTx/>
                        <a:buNone/>
                        <a:tabLst/>
                      </a:pPr>
                      <a:r>
                        <a:rPr kumimoji="0" lang="tr-TR" sz="2400" b="1" i="0" u="none" strike="noStrike" cap="none" normalizeH="0" baseline="0" dirty="0" smtClean="0">
                          <a:ln>
                            <a:noFill/>
                          </a:ln>
                          <a:solidFill>
                            <a:schemeClr val="tx1"/>
                          </a:solidFill>
                          <a:effectLst/>
                          <a:latin typeface="Trebuchet MS" pitchFamily="34" charset="0"/>
                          <a:ea typeface="MS Mincho" pitchFamily="49" charset="-128"/>
                          <a:cs typeface="Helv" charset="0"/>
                          <a:sym typeface="Arial" pitchFamily="34" charset="0"/>
                        </a:rPr>
                        <a:t>Şehir atmosferleri</a:t>
                      </a:r>
                      <a:endParaRPr kumimoji="0" lang="en-GB" sz="2400" b="1" i="0" u="none" strike="noStrike" cap="none" normalizeH="0" baseline="0" dirty="0" smtClean="0">
                        <a:ln>
                          <a:noFill/>
                        </a:ln>
                        <a:solidFill>
                          <a:schemeClr val="tx1"/>
                        </a:solidFill>
                        <a:effectLst/>
                        <a:latin typeface="Trebuchet MS" pitchFamily="34" charset="0"/>
                        <a:ea typeface="MS Mincho" pitchFamily="49" charset="-128"/>
                        <a:cs typeface="Helv" charset="0"/>
                        <a:sym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50000"/>
                        </a:spcAft>
                        <a:buClr>
                          <a:srgbClr val="AFBC21"/>
                        </a:buClr>
                        <a:buSzPct val="60000"/>
                        <a:buFontTx/>
                        <a:buNone/>
                        <a:tabLst/>
                      </a:pPr>
                      <a:r>
                        <a:rPr kumimoji="0" lang="en-GB" sz="2400" b="0" i="0" u="none" strike="noStrike" cap="none" normalizeH="0" baseline="0" smtClean="0">
                          <a:ln>
                            <a:noFill/>
                          </a:ln>
                          <a:solidFill>
                            <a:srgbClr val="000000"/>
                          </a:solidFill>
                          <a:effectLst/>
                          <a:latin typeface="Verdana" pitchFamily="34" charset="0"/>
                          <a:ea typeface="MS Mincho" pitchFamily="49" charset="-128"/>
                          <a:cs typeface="Helv" charset="0"/>
                          <a:sym typeface="Arial" pitchFamily="34" charset="0"/>
                        </a:rPr>
                        <a:t>0.8</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50000"/>
                        </a:spcAft>
                        <a:buClr>
                          <a:srgbClr val="AFBC21"/>
                        </a:buClr>
                        <a:buSzPct val="60000"/>
                        <a:buFontTx/>
                        <a:buNone/>
                        <a:tabLst/>
                      </a:pPr>
                      <a:r>
                        <a:rPr kumimoji="0" lang="en-GB" sz="2400" b="0" i="0" u="none" strike="noStrike" cap="none" normalizeH="0" baseline="0" dirty="0" smtClean="0">
                          <a:ln>
                            <a:noFill/>
                          </a:ln>
                          <a:solidFill>
                            <a:srgbClr val="000000"/>
                          </a:solidFill>
                          <a:effectLst/>
                          <a:latin typeface="Verdana" pitchFamily="34" charset="0"/>
                          <a:ea typeface="MS Mincho" pitchFamily="49" charset="-128"/>
                          <a:cs typeface="Helv" charset="0"/>
                          <a:sym typeface="Arial" pitchFamily="34" charset="0"/>
                        </a:rPr>
                        <a:t>0.432</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50000"/>
                        </a:spcAft>
                        <a:buClr>
                          <a:srgbClr val="AFBC21"/>
                        </a:buClr>
                        <a:buSzPct val="60000"/>
                        <a:buFontTx/>
                        <a:buNone/>
                        <a:tabLst/>
                      </a:pPr>
                      <a:r>
                        <a:rPr kumimoji="0" lang="en-GB" sz="2400" b="0" i="0" u="none" strike="noStrike" cap="none" normalizeH="0" baseline="0" dirty="0" smtClean="0">
                          <a:ln>
                            <a:noFill/>
                          </a:ln>
                          <a:solidFill>
                            <a:srgbClr val="000000"/>
                          </a:solidFill>
                          <a:effectLst/>
                          <a:latin typeface="Verdana" pitchFamily="34" charset="0"/>
                          <a:ea typeface="MS Mincho" pitchFamily="49" charset="-128"/>
                          <a:cs typeface="Helv" charset="0"/>
                          <a:sym typeface="Arial" pitchFamily="34" charset="0"/>
                        </a:rPr>
                        <a:t>0.0076</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50000"/>
                        </a:spcAft>
                        <a:buClr>
                          <a:srgbClr val="AFBC21"/>
                        </a:buClr>
                        <a:buSzPct val="60000"/>
                        <a:buFontTx/>
                        <a:buNone/>
                        <a:tabLst/>
                      </a:pPr>
                      <a:r>
                        <a:rPr kumimoji="0" lang="en-GB" sz="2400" b="0" i="0" u="none" strike="noStrike" cap="none" normalizeH="0" baseline="0" smtClean="0">
                          <a:ln>
                            <a:noFill/>
                          </a:ln>
                          <a:solidFill>
                            <a:srgbClr val="000000"/>
                          </a:solidFill>
                          <a:effectLst/>
                          <a:latin typeface="Verdana" pitchFamily="34" charset="0"/>
                          <a:ea typeface="MS Mincho" pitchFamily="49" charset="-128"/>
                          <a:cs typeface="Helv" charset="0"/>
                          <a:sym typeface="Arial" pitchFamily="34" charset="0"/>
                        </a:rPr>
                        <a:t>34.0</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30043">
                <a:tc>
                  <a:txBody>
                    <a:bodyPr/>
                    <a:lstStyle/>
                    <a:p>
                      <a:pPr marL="0" marR="0" lvl="0" indent="0" algn="ctr" defTabSz="914400" rtl="0" eaLnBrk="1" fontAlgn="base" latinLnBrk="0" hangingPunct="1">
                        <a:lnSpc>
                          <a:spcPct val="100000"/>
                        </a:lnSpc>
                        <a:spcBef>
                          <a:spcPct val="0"/>
                        </a:spcBef>
                        <a:spcAft>
                          <a:spcPct val="50000"/>
                        </a:spcAft>
                        <a:buClr>
                          <a:srgbClr val="AFBC21"/>
                        </a:buClr>
                        <a:buSzPct val="60000"/>
                        <a:buFontTx/>
                        <a:buNone/>
                        <a:tabLst/>
                      </a:pPr>
                      <a:r>
                        <a:rPr kumimoji="0" lang="tr-TR" sz="2400" b="1" i="0" u="none" strike="noStrike" cap="none" normalizeH="0" baseline="0" dirty="0" smtClean="0">
                          <a:ln>
                            <a:noFill/>
                          </a:ln>
                          <a:solidFill>
                            <a:schemeClr val="tx1"/>
                          </a:solidFill>
                          <a:effectLst/>
                          <a:latin typeface="Trebuchet MS" pitchFamily="34" charset="0"/>
                          <a:ea typeface="MS Mincho" pitchFamily="49" charset="-128"/>
                          <a:cs typeface="Helv" charset="0"/>
                          <a:sym typeface="Arial" pitchFamily="34" charset="0"/>
                        </a:rPr>
                        <a:t>Endüstriyel atmosferler</a:t>
                      </a:r>
                      <a:endParaRPr kumimoji="0" lang="en-GB" sz="2400" b="1" i="0" u="none" strike="noStrike" cap="none" normalizeH="0" baseline="0" dirty="0" smtClean="0">
                        <a:ln>
                          <a:noFill/>
                        </a:ln>
                        <a:solidFill>
                          <a:schemeClr val="tx1"/>
                        </a:solidFill>
                        <a:effectLst/>
                        <a:latin typeface="Trebuchet MS" pitchFamily="34" charset="0"/>
                        <a:ea typeface="MS Mincho" pitchFamily="49" charset="-128"/>
                        <a:cs typeface="Helv" charset="0"/>
                        <a:sym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50000"/>
                        </a:spcAft>
                        <a:buClr>
                          <a:srgbClr val="AFBC21"/>
                        </a:buClr>
                        <a:buSzPct val="60000"/>
                        <a:buFontTx/>
                        <a:buNone/>
                        <a:tabLst/>
                      </a:pPr>
                      <a:r>
                        <a:rPr kumimoji="0" lang="en-GB" sz="2400" b="0" i="0" u="none" strike="noStrike" cap="none" normalizeH="0" baseline="0" dirty="0" smtClean="0">
                          <a:ln>
                            <a:noFill/>
                          </a:ln>
                          <a:solidFill>
                            <a:srgbClr val="000000"/>
                          </a:solidFill>
                          <a:effectLst/>
                          <a:latin typeface="Verdana" pitchFamily="34" charset="0"/>
                          <a:ea typeface="MS Mincho" pitchFamily="49" charset="-128"/>
                          <a:cs typeface="Helv" charset="0"/>
                          <a:sym typeface="Arial" pitchFamily="34" charset="0"/>
                        </a:rPr>
                        <a:t>1.0</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50000"/>
                        </a:spcAft>
                        <a:buClr>
                          <a:srgbClr val="AFBC21"/>
                        </a:buClr>
                        <a:buSzPct val="60000"/>
                        <a:buFontTx/>
                        <a:buNone/>
                        <a:tabLst/>
                      </a:pPr>
                      <a:r>
                        <a:rPr kumimoji="0" lang="en-GB" sz="2400" b="0" i="0" u="none" strike="noStrike" cap="none" normalizeH="0" baseline="0" dirty="0" smtClean="0">
                          <a:ln>
                            <a:noFill/>
                          </a:ln>
                          <a:solidFill>
                            <a:srgbClr val="000000"/>
                          </a:solidFill>
                          <a:effectLst/>
                          <a:latin typeface="Verdana" pitchFamily="34" charset="0"/>
                          <a:ea typeface="MS Mincho" pitchFamily="49" charset="-128"/>
                          <a:cs typeface="Helv" charset="0"/>
                          <a:sym typeface="Arial" pitchFamily="34" charset="0"/>
                        </a:rPr>
                        <a:t>0.686</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50000"/>
                        </a:spcAft>
                        <a:buClr>
                          <a:srgbClr val="AFBC21"/>
                        </a:buClr>
                        <a:buSzPct val="60000"/>
                        <a:buFontTx/>
                        <a:buNone/>
                        <a:tabLst/>
                      </a:pPr>
                      <a:r>
                        <a:rPr kumimoji="0" lang="en-GB" sz="2400" b="0" i="0" u="none" strike="noStrike" cap="none" normalizeH="0" baseline="0" dirty="0" smtClean="0">
                          <a:ln>
                            <a:noFill/>
                          </a:ln>
                          <a:solidFill>
                            <a:srgbClr val="000000"/>
                          </a:solidFill>
                          <a:effectLst/>
                          <a:latin typeface="Verdana" pitchFamily="34" charset="0"/>
                          <a:ea typeface="MS Mincho" pitchFamily="49" charset="-128"/>
                          <a:cs typeface="Helv" charset="0"/>
                          <a:sym typeface="Arial" pitchFamily="34" charset="0"/>
                        </a:rPr>
                        <a:t>0.0051</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50000"/>
                        </a:spcAft>
                        <a:buClr>
                          <a:srgbClr val="AFBC21"/>
                        </a:buClr>
                        <a:buSzPct val="60000"/>
                        <a:buFontTx/>
                        <a:buNone/>
                        <a:tabLst/>
                      </a:pPr>
                      <a:r>
                        <a:rPr kumimoji="0" lang="en-GB" sz="2400" b="0" i="0" u="none" strike="noStrike" cap="none" normalizeH="0" baseline="0" dirty="0" smtClean="0">
                          <a:ln>
                            <a:noFill/>
                          </a:ln>
                          <a:solidFill>
                            <a:srgbClr val="000000"/>
                          </a:solidFill>
                          <a:effectLst/>
                          <a:latin typeface="Verdana" pitchFamily="34" charset="0"/>
                          <a:ea typeface="MS Mincho" pitchFamily="49" charset="-128"/>
                          <a:cs typeface="Helv" charset="0"/>
                          <a:sym typeface="Arial" pitchFamily="34" charset="0"/>
                        </a:rPr>
                        <a:t>46.2</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3477248345"/>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251520" y="260648"/>
            <a:ext cx="8568952" cy="1008112"/>
          </a:xfrm>
        </p:spPr>
        <p:txBody>
          <a:bodyPr>
            <a:normAutofit fontScale="90000"/>
          </a:bodyPr>
          <a:lstStyle/>
          <a:p>
            <a:r>
              <a:rPr lang="tr-TR" dirty="0" smtClean="0"/>
              <a:t>Alüminyum alaşımlarında korozyon</a:t>
            </a:r>
            <a:endParaRPr lang="tr-TR" dirty="0"/>
          </a:p>
        </p:txBody>
      </p:sp>
      <p:sp>
        <p:nvSpPr>
          <p:cNvPr id="3" name="İçerik Yer Tutucusu 2"/>
          <p:cNvSpPr>
            <a:spLocks noGrp="1"/>
          </p:cNvSpPr>
          <p:nvPr>
            <p:ph idx="1"/>
          </p:nvPr>
        </p:nvSpPr>
        <p:spPr>
          <a:xfrm>
            <a:off x="323528" y="1412776"/>
            <a:ext cx="8496944" cy="5112568"/>
          </a:xfrm>
        </p:spPr>
        <p:txBody>
          <a:bodyPr>
            <a:noAutofit/>
          </a:bodyPr>
          <a:lstStyle/>
          <a:p>
            <a:pPr marL="0" indent="0">
              <a:buNone/>
            </a:pPr>
            <a:r>
              <a:rPr lang="tr-TR" sz="2800" dirty="0" smtClean="0">
                <a:latin typeface="Trebuchet MS" pitchFamily="34" charset="0"/>
              </a:rPr>
              <a:t>Korozyon direnci yüksek olmasına rağmen alüminyum ve alaşımları bazı koşullarda korozyona uğrar. En tipik korozyon oluşumları</a:t>
            </a:r>
          </a:p>
          <a:p>
            <a:pPr lvl="1"/>
            <a:r>
              <a:rPr lang="tr-TR" sz="2800" dirty="0">
                <a:latin typeface="Trebuchet MS" pitchFamily="34" charset="0"/>
              </a:rPr>
              <a:t> </a:t>
            </a:r>
            <a:r>
              <a:rPr lang="tr-TR" sz="2800" dirty="0" smtClean="0">
                <a:latin typeface="Trebuchet MS" pitchFamily="34" charset="0"/>
              </a:rPr>
              <a:t>Genel korozyon</a:t>
            </a:r>
          </a:p>
          <a:p>
            <a:pPr lvl="1"/>
            <a:r>
              <a:rPr lang="tr-TR" sz="2800" dirty="0" smtClean="0">
                <a:latin typeface="Trebuchet MS" pitchFamily="34" charset="0"/>
              </a:rPr>
              <a:t> Bölgesel korozyon</a:t>
            </a:r>
          </a:p>
          <a:p>
            <a:pPr lvl="2"/>
            <a:r>
              <a:rPr lang="tr-TR" sz="2400" dirty="0">
                <a:latin typeface="Trebuchet MS" pitchFamily="34" charset="0"/>
              </a:rPr>
              <a:t> </a:t>
            </a:r>
            <a:r>
              <a:rPr lang="tr-TR" sz="2400" dirty="0" err="1" smtClean="0">
                <a:latin typeface="Trebuchet MS" pitchFamily="34" charset="0"/>
              </a:rPr>
              <a:t>Oyuklanma</a:t>
            </a:r>
            <a:r>
              <a:rPr lang="tr-TR" sz="2400" dirty="0" smtClean="0">
                <a:latin typeface="Trebuchet MS" pitchFamily="34" charset="0"/>
              </a:rPr>
              <a:t> (</a:t>
            </a:r>
            <a:r>
              <a:rPr lang="tr-TR" sz="2400" dirty="0" err="1" smtClean="0">
                <a:latin typeface="Trebuchet MS" pitchFamily="34" charset="0"/>
              </a:rPr>
              <a:t>pitting</a:t>
            </a:r>
            <a:r>
              <a:rPr lang="tr-TR" sz="2400" dirty="0" smtClean="0">
                <a:latin typeface="Trebuchet MS" pitchFamily="34" charset="0"/>
              </a:rPr>
              <a:t>)</a:t>
            </a:r>
          </a:p>
          <a:p>
            <a:pPr lvl="2"/>
            <a:r>
              <a:rPr lang="tr-TR" sz="2400" dirty="0" smtClean="0">
                <a:latin typeface="Trebuchet MS" pitchFamily="34" charset="0"/>
              </a:rPr>
              <a:t> Aralık korozyonu (</a:t>
            </a:r>
            <a:r>
              <a:rPr lang="tr-TR" sz="2400" dirty="0" err="1" smtClean="0">
                <a:latin typeface="Trebuchet MS" pitchFamily="34" charset="0"/>
              </a:rPr>
              <a:t>crevice</a:t>
            </a:r>
            <a:r>
              <a:rPr lang="tr-TR" sz="2400" dirty="0" smtClean="0">
                <a:latin typeface="Trebuchet MS" pitchFamily="34" charset="0"/>
              </a:rPr>
              <a:t> </a:t>
            </a:r>
            <a:r>
              <a:rPr lang="tr-TR" sz="2400" dirty="0" err="1" smtClean="0">
                <a:latin typeface="Trebuchet MS" pitchFamily="34" charset="0"/>
              </a:rPr>
              <a:t>corrosion</a:t>
            </a:r>
            <a:r>
              <a:rPr lang="tr-TR" sz="2400" dirty="0" smtClean="0">
                <a:latin typeface="Trebuchet MS" pitchFamily="34" charset="0"/>
              </a:rPr>
              <a:t>)</a:t>
            </a:r>
          </a:p>
          <a:p>
            <a:pPr lvl="2"/>
            <a:r>
              <a:rPr lang="tr-TR" sz="2400" dirty="0" smtClean="0">
                <a:latin typeface="Trebuchet MS" pitchFamily="34" charset="0"/>
              </a:rPr>
              <a:t> </a:t>
            </a:r>
            <a:r>
              <a:rPr lang="tr-TR" sz="2400" dirty="0" err="1" smtClean="0">
                <a:latin typeface="Trebuchet MS" pitchFamily="34" charset="0"/>
              </a:rPr>
              <a:t>Filiform</a:t>
            </a:r>
            <a:r>
              <a:rPr lang="tr-TR" sz="2400" dirty="0" smtClean="0">
                <a:latin typeface="Trebuchet MS" pitchFamily="34" charset="0"/>
              </a:rPr>
              <a:t> korozyon</a:t>
            </a:r>
          </a:p>
          <a:p>
            <a:pPr lvl="2"/>
            <a:r>
              <a:rPr lang="tr-TR" sz="2400" dirty="0" err="1" smtClean="0">
                <a:latin typeface="Trebuchet MS" pitchFamily="34" charset="0"/>
              </a:rPr>
              <a:t>Tanelerarası</a:t>
            </a:r>
            <a:r>
              <a:rPr lang="tr-TR" sz="2400" dirty="0" smtClean="0">
                <a:latin typeface="Trebuchet MS" pitchFamily="34" charset="0"/>
              </a:rPr>
              <a:t> korozyon (</a:t>
            </a:r>
            <a:r>
              <a:rPr lang="tr-TR" sz="2400" dirty="0" err="1" smtClean="0">
                <a:latin typeface="Trebuchet MS" pitchFamily="34" charset="0"/>
              </a:rPr>
              <a:t>intergranular</a:t>
            </a:r>
            <a:r>
              <a:rPr lang="tr-TR" sz="2400" dirty="0" smtClean="0">
                <a:latin typeface="Trebuchet MS" pitchFamily="34" charset="0"/>
              </a:rPr>
              <a:t> </a:t>
            </a:r>
            <a:r>
              <a:rPr lang="tr-TR" sz="2400" dirty="0" err="1" smtClean="0">
                <a:latin typeface="Trebuchet MS" pitchFamily="34" charset="0"/>
              </a:rPr>
              <a:t>corrosion</a:t>
            </a:r>
            <a:r>
              <a:rPr lang="tr-TR" sz="2400" dirty="0" smtClean="0">
                <a:latin typeface="Trebuchet MS" pitchFamily="34" charset="0"/>
              </a:rPr>
              <a:t>)</a:t>
            </a:r>
          </a:p>
          <a:p>
            <a:pPr lvl="2"/>
            <a:r>
              <a:rPr lang="tr-TR" sz="2400" dirty="0" err="1" smtClean="0">
                <a:latin typeface="Trebuchet MS" pitchFamily="34" charset="0"/>
              </a:rPr>
              <a:t>Yapraklaşma</a:t>
            </a:r>
            <a:r>
              <a:rPr lang="tr-TR" sz="2400" dirty="0" smtClean="0">
                <a:latin typeface="Trebuchet MS" pitchFamily="34" charset="0"/>
              </a:rPr>
              <a:t> korozyonu (</a:t>
            </a:r>
            <a:r>
              <a:rPr lang="tr-TR" sz="2400" dirty="0" err="1" smtClean="0">
                <a:latin typeface="Trebuchet MS" pitchFamily="34" charset="0"/>
              </a:rPr>
              <a:t>exfolation</a:t>
            </a:r>
            <a:r>
              <a:rPr lang="tr-TR" sz="2400" dirty="0" smtClean="0">
                <a:latin typeface="Trebuchet MS" pitchFamily="34" charset="0"/>
              </a:rPr>
              <a:t> </a:t>
            </a:r>
            <a:r>
              <a:rPr lang="tr-TR" sz="2400" dirty="0" err="1" smtClean="0">
                <a:latin typeface="Trebuchet MS" pitchFamily="34" charset="0"/>
              </a:rPr>
              <a:t>corrosion</a:t>
            </a:r>
            <a:r>
              <a:rPr lang="tr-TR" sz="2400" dirty="0" smtClean="0">
                <a:latin typeface="Trebuchet MS" pitchFamily="34" charset="0"/>
              </a:rPr>
              <a:t>)</a:t>
            </a:r>
          </a:p>
          <a:p>
            <a:pPr lvl="2"/>
            <a:r>
              <a:rPr lang="tr-TR" sz="2400" dirty="0" smtClean="0">
                <a:latin typeface="Trebuchet MS" pitchFamily="34" charset="0"/>
              </a:rPr>
              <a:t>Galvanik korozyon</a:t>
            </a:r>
            <a:endParaRPr lang="tr-TR" sz="2400" dirty="0">
              <a:latin typeface="Trebuchet MS" pitchFamily="34" charset="0"/>
            </a:endParaRPr>
          </a:p>
        </p:txBody>
      </p:sp>
    </p:spTree>
    <p:extLst>
      <p:ext uri="{BB962C8B-B14F-4D97-AF65-F5344CB8AC3E}">
        <p14:creationId xmlns:p14="http://schemas.microsoft.com/office/powerpoint/2010/main" val="158685487"/>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251520" y="260648"/>
            <a:ext cx="8568952" cy="1008112"/>
          </a:xfrm>
        </p:spPr>
        <p:txBody>
          <a:bodyPr>
            <a:normAutofit fontScale="90000"/>
          </a:bodyPr>
          <a:lstStyle/>
          <a:p>
            <a:r>
              <a:rPr lang="tr-TR" dirty="0" smtClean="0"/>
              <a:t>Alüminyum alaşımlarında Korozyon</a:t>
            </a:r>
            <a:endParaRPr lang="tr-TR" dirty="0"/>
          </a:p>
        </p:txBody>
      </p:sp>
      <p:sp>
        <p:nvSpPr>
          <p:cNvPr id="3" name="İçerik Yer Tutucusu 2"/>
          <p:cNvSpPr>
            <a:spLocks noGrp="1"/>
          </p:cNvSpPr>
          <p:nvPr>
            <p:ph idx="1"/>
          </p:nvPr>
        </p:nvSpPr>
        <p:spPr>
          <a:xfrm>
            <a:off x="467544" y="1340768"/>
            <a:ext cx="8229600" cy="5112568"/>
          </a:xfrm>
        </p:spPr>
        <p:txBody>
          <a:bodyPr>
            <a:noAutofit/>
          </a:bodyPr>
          <a:lstStyle/>
          <a:p>
            <a:pPr marL="0" indent="0"/>
            <a:r>
              <a:rPr lang="tr-TR" dirty="0" smtClean="0">
                <a:latin typeface="Trebuchet MS" panose="020B0603020202020204" pitchFamily="34" charset="0"/>
              </a:rPr>
              <a:t> Yüzeydeki oksit tabakası kusursuz değildir. İkincil fazlar, çatlaklar, hasarlı bölgeler, yabancı maddeler, tane sınırları korozyon açısından aktif bölgelerdir. Korozif bir ortamda bu kusurlu bölgelerden korozyon başlar ve ilerler.</a:t>
            </a:r>
          </a:p>
          <a:p>
            <a:pPr marL="0" indent="0"/>
            <a:endParaRPr lang="tr-TR" dirty="0" smtClean="0">
              <a:latin typeface="Trebuchet MS" panose="020B0603020202020204" pitchFamily="34" charset="0"/>
            </a:endParaRPr>
          </a:p>
          <a:p>
            <a:pPr marL="0" indent="0"/>
            <a:endParaRPr lang="tr-TR" dirty="0" smtClean="0">
              <a:latin typeface="Trebuchet MS" panose="020B0603020202020204" pitchFamily="34" charset="0"/>
            </a:endParaRPr>
          </a:p>
          <a:p>
            <a:pPr marL="0" indent="0"/>
            <a:endParaRPr lang="tr-TR" dirty="0" smtClean="0">
              <a:latin typeface="Trebuchet MS" panose="020B0603020202020204" pitchFamily="34" charset="0"/>
            </a:endParaRPr>
          </a:p>
          <a:p>
            <a:pPr marL="0" indent="0">
              <a:buNone/>
            </a:pPr>
            <a:endParaRPr lang="tr-TR" dirty="0" smtClean="0">
              <a:latin typeface="Trebuchet MS" panose="020B0603020202020204" pitchFamily="34" charset="0"/>
            </a:endParaRPr>
          </a:p>
          <a:p>
            <a:pPr marL="0" indent="0"/>
            <a:r>
              <a:rPr lang="tr-TR" dirty="0" smtClean="0">
                <a:latin typeface="Trebuchet MS" panose="020B0603020202020204" pitchFamily="34" charset="0"/>
              </a:rPr>
              <a:t> Bu tip yüzey kusurları özellikler Cl</a:t>
            </a:r>
            <a:r>
              <a:rPr lang="tr-TR" baseline="30000" dirty="0" smtClean="0">
                <a:latin typeface="Trebuchet MS" panose="020B0603020202020204" pitchFamily="34" charset="0"/>
              </a:rPr>
              <a:t>-</a:t>
            </a:r>
            <a:r>
              <a:rPr lang="tr-TR" dirty="0" smtClean="0">
                <a:latin typeface="Trebuchet MS" panose="020B0603020202020204" pitchFamily="34" charset="0"/>
              </a:rPr>
              <a:t> (klorür) iyonları gibi saldırgan iyonların bulunduğu ortamlarda korozyon başlangıç noktalarını oluşturur.</a:t>
            </a:r>
            <a:endParaRPr lang="tr-TR" dirty="0">
              <a:latin typeface="Trebuchet MS" panose="020B0603020202020204" pitchFamily="34" charset="0"/>
            </a:endParaRPr>
          </a:p>
        </p:txBody>
      </p:sp>
      <p:grpSp>
        <p:nvGrpSpPr>
          <p:cNvPr id="5" name="Grup 4"/>
          <p:cNvGrpSpPr/>
          <p:nvPr/>
        </p:nvGrpSpPr>
        <p:grpSpPr>
          <a:xfrm>
            <a:off x="2558289" y="3212976"/>
            <a:ext cx="5542103" cy="2054840"/>
            <a:chOff x="1691680" y="2781509"/>
            <a:chExt cx="5542103" cy="2054840"/>
          </a:xfrm>
        </p:grpSpPr>
        <p:pic>
          <p:nvPicPr>
            <p:cNvPr id="102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4894"/>
            <a:stretch/>
          </p:blipFill>
          <p:spPr bwMode="auto">
            <a:xfrm>
              <a:off x="1691680" y="2924944"/>
              <a:ext cx="5410200" cy="19114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Metin kutusu 3"/>
            <p:cNvSpPr txBox="1"/>
            <p:nvPr/>
          </p:nvSpPr>
          <p:spPr>
            <a:xfrm>
              <a:off x="1768656" y="2996952"/>
              <a:ext cx="889987" cy="307777"/>
            </a:xfrm>
            <a:prstGeom prst="rect">
              <a:avLst/>
            </a:prstGeom>
            <a:solidFill>
              <a:schemeClr val="bg1"/>
            </a:solidFill>
          </p:spPr>
          <p:txBody>
            <a:bodyPr wrap="none" rtlCol="0">
              <a:spAutoFit/>
            </a:bodyPr>
            <a:lstStyle/>
            <a:p>
              <a:r>
                <a:rPr lang="tr-TR" sz="1400" dirty="0" smtClean="0"/>
                <a:t>Çatlaklar</a:t>
              </a:r>
              <a:endParaRPr lang="tr-TR" sz="1400" dirty="0"/>
            </a:p>
          </p:txBody>
        </p:sp>
        <p:sp>
          <p:nvSpPr>
            <p:cNvPr id="6" name="Metin kutusu 5"/>
            <p:cNvSpPr txBox="1"/>
            <p:nvPr/>
          </p:nvSpPr>
          <p:spPr>
            <a:xfrm>
              <a:off x="3053431" y="2849822"/>
              <a:ext cx="726481" cy="523220"/>
            </a:xfrm>
            <a:prstGeom prst="rect">
              <a:avLst/>
            </a:prstGeom>
            <a:solidFill>
              <a:schemeClr val="bg1"/>
            </a:solidFill>
          </p:spPr>
          <p:txBody>
            <a:bodyPr wrap="none" rtlCol="0">
              <a:spAutoFit/>
            </a:bodyPr>
            <a:lstStyle/>
            <a:p>
              <a:r>
                <a:rPr lang="tr-TR" sz="1400" dirty="0" smtClean="0"/>
                <a:t>İkincil </a:t>
              </a:r>
            </a:p>
            <a:p>
              <a:r>
                <a:rPr lang="tr-TR" sz="1400" dirty="0" smtClean="0"/>
                <a:t>fazlar</a:t>
              </a:r>
              <a:endParaRPr lang="tr-TR" sz="1400" dirty="0"/>
            </a:p>
          </p:txBody>
        </p:sp>
        <p:sp>
          <p:nvSpPr>
            <p:cNvPr id="7" name="Metin kutusu 6"/>
            <p:cNvSpPr txBox="1"/>
            <p:nvPr/>
          </p:nvSpPr>
          <p:spPr>
            <a:xfrm>
              <a:off x="6444208" y="2781509"/>
              <a:ext cx="789575" cy="523220"/>
            </a:xfrm>
            <a:prstGeom prst="rect">
              <a:avLst/>
            </a:prstGeom>
            <a:solidFill>
              <a:schemeClr val="bg1"/>
            </a:solidFill>
          </p:spPr>
          <p:txBody>
            <a:bodyPr wrap="none" rtlCol="0">
              <a:spAutoFit/>
            </a:bodyPr>
            <a:lstStyle/>
            <a:p>
              <a:r>
                <a:rPr lang="tr-TR" sz="1400" dirty="0" smtClean="0"/>
                <a:t>Yabancı</a:t>
              </a:r>
            </a:p>
            <a:p>
              <a:r>
                <a:rPr lang="tr-TR" sz="1400" dirty="0" smtClean="0"/>
                <a:t>madde</a:t>
              </a:r>
              <a:endParaRPr lang="tr-TR" sz="1400" dirty="0"/>
            </a:p>
          </p:txBody>
        </p:sp>
        <p:sp>
          <p:nvSpPr>
            <p:cNvPr id="8" name="Metin kutusu 7"/>
            <p:cNvSpPr txBox="1"/>
            <p:nvPr/>
          </p:nvSpPr>
          <p:spPr>
            <a:xfrm>
              <a:off x="5220072" y="3697287"/>
              <a:ext cx="640175" cy="307777"/>
            </a:xfrm>
            <a:prstGeom prst="rect">
              <a:avLst/>
            </a:prstGeom>
            <a:solidFill>
              <a:schemeClr val="bg1"/>
            </a:solidFill>
          </p:spPr>
          <p:txBody>
            <a:bodyPr wrap="none" rtlCol="0">
              <a:spAutoFit/>
            </a:bodyPr>
            <a:lstStyle/>
            <a:p>
              <a:r>
                <a:rPr lang="tr-TR" sz="1400" dirty="0" smtClean="0"/>
                <a:t>Hasar</a:t>
              </a:r>
              <a:endParaRPr lang="tr-TR" sz="1400" dirty="0"/>
            </a:p>
          </p:txBody>
        </p:sp>
        <p:sp>
          <p:nvSpPr>
            <p:cNvPr id="9" name="Metin kutusu 8"/>
            <p:cNvSpPr txBox="1"/>
            <p:nvPr/>
          </p:nvSpPr>
          <p:spPr>
            <a:xfrm>
              <a:off x="2183256" y="4083749"/>
              <a:ext cx="870175" cy="523220"/>
            </a:xfrm>
            <a:prstGeom prst="rect">
              <a:avLst/>
            </a:prstGeom>
            <a:solidFill>
              <a:schemeClr val="bg1"/>
            </a:solidFill>
          </p:spPr>
          <p:txBody>
            <a:bodyPr wrap="none" rtlCol="0">
              <a:spAutoFit/>
            </a:bodyPr>
            <a:lstStyle/>
            <a:p>
              <a:r>
                <a:rPr lang="tr-TR" sz="1400" dirty="0" smtClean="0"/>
                <a:t>Hücresel</a:t>
              </a:r>
            </a:p>
            <a:p>
              <a:r>
                <a:rPr lang="tr-TR" sz="1400" dirty="0" smtClean="0"/>
                <a:t>sınırlar</a:t>
              </a:r>
              <a:endParaRPr lang="tr-TR" sz="1400" dirty="0"/>
            </a:p>
          </p:txBody>
        </p:sp>
        <p:sp>
          <p:nvSpPr>
            <p:cNvPr id="10" name="Metin kutusu 9"/>
            <p:cNvSpPr txBox="1"/>
            <p:nvPr/>
          </p:nvSpPr>
          <p:spPr>
            <a:xfrm flipH="1">
              <a:off x="3331834" y="4345359"/>
              <a:ext cx="1888237" cy="307777"/>
            </a:xfrm>
            <a:prstGeom prst="rect">
              <a:avLst/>
            </a:prstGeom>
            <a:solidFill>
              <a:schemeClr val="bg1"/>
            </a:solidFill>
          </p:spPr>
          <p:txBody>
            <a:bodyPr wrap="square" rtlCol="0">
              <a:spAutoFit/>
            </a:bodyPr>
            <a:lstStyle/>
            <a:p>
              <a:r>
                <a:rPr lang="tr-TR" sz="1400" dirty="0" smtClean="0"/>
                <a:t>Alüminyum matris</a:t>
              </a:r>
            </a:p>
          </p:txBody>
        </p:sp>
        <p:sp>
          <p:nvSpPr>
            <p:cNvPr id="11" name="Metin kutusu 10"/>
            <p:cNvSpPr txBox="1"/>
            <p:nvPr/>
          </p:nvSpPr>
          <p:spPr>
            <a:xfrm>
              <a:off x="6103988" y="4077072"/>
              <a:ext cx="600870" cy="523220"/>
            </a:xfrm>
            <a:prstGeom prst="rect">
              <a:avLst/>
            </a:prstGeom>
            <a:solidFill>
              <a:schemeClr val="bg1"/>
            </a:solidFill>
          </p:spPr>
          <p:txBody>
            <a:bodyPr wrap="none" rtlCol="0">
              <a:spAutoFit/>
            </a:bodyPr>
            <a:lstStyle/>
            <a:p>
              <a:r>
                <a:rPr lang="tr-TR" sz="1400" dirty="0" smtClean="0"/>
                <a:t>Tane </a:t>
              </a:r>
            </a:p>
            <a:p>
              <a:r>
                <a:rPr lang="tr-TR" sz="1400" dirty="0" smtClean="0"/>
                <a:t>sınırı</a:t>
              </a:r>
              <a:endParaRPr lang="tr-TR" sz="1400" dirty="0"/>
            </a:p>
          </p:txBody>
        </p:sp>
      </p:grpSp>
    </p:spTree>
    <p:extLst>
      <p:ext uri="{BB962C8B-B14F-4D97-AF65-F5344CB8AC3E}">
        <p14:creationId xmlns:p14="http://schemas.microsoft.com/office/powerpoint/2010/main" val="3754060207"/>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328635" y="692696"/>
            <a:ext cx="8568952" cy="648072"/>
          </a:xfrm>
        </p:spPr>
        <p:txBody>
          <a:bodyPr>
            <a:normAutofit fontScale="90000"/>
          </a:bodyPr>
          <a:lstStyle/>
          <a:p>
            <a:r>
              <a:rPr lang="tr-TR" dirty="0" smtClean="0">
                <a:solidFill>
                  <a:schemeClr val="accent2">
                    <a:lumMod val="50000"/>
                  </a:schemeClr>
                </a:solidFill>
                <a:latin typeface="Trebuchet MS" pitchFamily="34" charset="0"/>
              </a:rPr>
              <a:t> </a:t>
            </a:r>
            <a:br>
              <a:rPr lang="tr-TR" dirty="0" smtClean="0">
                <a:solidFill>
                  <a:schemeClr val="accent2">
                    <a:lumMod val="50000"/>
                  </a:schemeClr>
                </a:solidFill>
                <a:latin typeface="Trebuchet MS" pitchFamily="34" charset="0"/>
              </a:rPr>
            </a:br>
            <a:r>
              <a:rPr lang="tr-TR" dirty="0" smtClean="0">
                <a:solidFill>
                  <a:schemeClr val="accent2">
                    <a:lumMod val="50000"/>
                  </a:schemeClr>
                </a:solidFill>
                <a:latin typeface="Trebuchet MS" pitchFamily="34" charset="0"/>
              </a:rPr>
              <a:t>Genel korozyon</a:t>
            </a:r>
            <a:endParaRPr lang="tr-TR" dirty="0">
              <a:solidFill>
                <a:schemeClr val="accent2">
                  <a:lumMod val="50000"/>
                </a:schemeClr>
              </a:solidFill>
              <a:latin typeface="Trebuchet MS" pitchFamily="34" charset="0"/>
            </a:endParaRPr>
          </a:p>
        </p:txBody>
      </p:sp>
      <p:sp>
        <p:nvSpPr>
          <p:cNvPr id="3" name="İçerik Yer Tutucusu 2"/>
          <p:cNvSpPr>
            <a:spLocks noGrp="1"/>
          </p:cNvSpPr>
          <p:nvPr>
            <p:ph idx="1"/>
          </p:nvPr>
        </p:nvSpPr>
        <p:spPr>
          <a:xfrm>
            <a:off x="251520" y="1412776"/>
            <a:ext cx="8229600" cy="2520281"/>
          </a:xfrm>
        </p:spPr>
        <p:txBody>
          <a:bodyPr>
            <a:noAutofit/>
          </a:bodyPr>
          <a:lstStyle/>
          <a:p>
            <a:pPr>
              <a:spcBef>
                <a:spcPts val="0"/>
              </a:spcBef>
            </a:pPr>
            <a:r>
              <a:rPr lang="tr-TR" sz="2400" dirty="0" smtClean="0">
                <a:latin typeface="Trebuchet MS" pitchFamily="34" charset="0"/>
              </a:rPr>
              <a:t>Alüminyumun korozyonu ortamın </a:t>
            </a:r>
            <a:r>
              <a:rPr lang="tr-TR" sz="2400" dirty="0" err="1" smtClean="0">
                <a:latin typeface="Trebuchet MS" pitchFamily="34" charset="0"/>
              </a:rPr>
              <a:t>pH’sından</a:t>
            </a:r>
            <a:r>
              <a:rPr lang="tr-TR" sz="2400" dirty="0" smtClean="0">
                <a:latin typeface="Trebuchet MS" pitchFamily="34" charset="0"/>
              </a:rPr>
              <a:t> etkilenir. </a:t>
            </a:r>
            <a:r>
              <a:rPr lang="tr-TR" sz="2400" dirty="0" err="1" smtClean="0">
                <a:latin typeface="Trebuchet MS" pitchFamily="34" charset="0"/>
              </a:rPr>
              <a:t>pH</a:t>
            </a:r>
            <a:r>
              <a:rPr lang="tr-TR" sz="2400" dirty="0" smtClean="0">
                <a:latin typeface="Trebuchet MS" pitchFamily="34" charset="0"/>
              </a:rPr>
              <a:t> değeri 4 ve 10 arasında yüzeydeki Al</a:t>
            </a:r>
            <a:r>
              <a:rPr lang="tr-TR" sz="2400" baseline="-25000" dirty="0" smtClean="0">
                <a:latin typeface="Trebuchet MS" pitchFamily="34" charset="0"/>
              </a:rPr>
              <a:t>2</a:t>
            </a:r>
            <a:r>
              <a:rPr lang="tr-TR" sz="2400" dirty="0" smtClean="0">
                <a:latin typeface="Trebuchet MS" pitchFamily="34" charset="0"/>
              </a:rPr>
              <a:t>O</a:t>
            </a:r>
            <a:r>
              <a:rPr lang="tr-TR" sz="2400" baseline="-25000" dirty="0" smtClean="0">
                <a:latin typeface="Trebuchet MS" pitchFamily="34" charset="0"/>
              </a:rPr>
              <a:t>3</a:t>
            </a:r>
            <a:r>
              <a:rPr lang="tr-TR" sz="2400" dirty="0" smtClean="0">
                <a:latin typeface="Trebuchet MS" pitchFamily="34" charset="0"/>
              </a:rPr>
              <a:t> tabakası son derece kararlı iken </a:t>
            </a:r>
            <a:r>
              <a:rPr lang="tr-TR" sz="2400" b="1" dirty="0" smtClean="0">
                <a:solidFill>
                  <a:srgbClr val="FF0000"/>
                </a:solidFill>
                <a:latin typeface="Trebuchet MS" pitchFamily="34" charset="0"/>
              </a:rPr>
              <a:t>d</a:t>
            </a:r>
            <a:r>
              <a:rPr lang="tr-TR" sz="2400" b="1" dirty="0" smtClean="0">
                <a:solidFill>
                  <a:srgbClr val="FF0000"/>
                </a:solidFill>
                <a:latin typeface="Trebuchet MS" pitchFamily="34" charset="0"/>
                <a:sym typeface="Arial" pitchFamily="34" charset="0"/>
              </a:rPr>
              <a:t>üşük ve yüksek</a:t>
            </a:r>
            <a:r>
              <a:rPr lang="en-GB" sz="2400" b="1" dirty="0" smtClean="0">
                <a:solidFill>
                  <a:srgbClr val="FF0000"/>
                </a:solidFill>
                <a:latin typeface="Trebuchet MS" pitchFamily="34" charset="0"/>
                <a:sym typeface="Arial" pitchFamily="34" charset="0"/>
              </a:rPr>
              <a:t> </a:t>
            </a:r>
            <a:r>
              <a:rPr lang="en-GB" sz="2400" b="1" dirty="0">
                <a:solidFill>
                  <a:srgbClr val="FF0000"/>
                </a:solidFill>
                <a:latin typeface="Trebuchet MS" pitchFamily="34" charset="0"/>
                <a:sym typeface="Arial" pitchFamily="34" charset="0"/>
              </a:rPr>
              <a:t>pH </a:t>
            </a:r>
            <a:r>
              <a:rPr lang="tr-TR" sz="2400" b="1" dirty="0" smtClean="0">
                <a:solidFill>
                  <a:srgbClr val="FF0000"/>
                </a:solidFill>
                <a:latin typeface="Trebuchet MS" pitchFamily="34" charset="0"/>
                <a:sym typeface="Arial" pitchFamily="34" charset="0"/>
              </a:rPr>
              <a:t>değerlerinde hızla korozyona uğrar</a:t>
            </a:r>
            <a:r>
              <a:rPr lang="tr-TR" sz="2400" dirty="0" smtClean="0">
                <a:latin typeface="Trebuchet MS" pitchFamily="34" charset="0"/>
                <a:sym typeface="Arial" pitchFamily="34" charset="0"/>
              </a:rPr>
              <a:t>. </a:t>
            </a:r>
          </a:p>
          <a:p>
            <a:pPr>
              <a:spcBef>
                <a:spcPts val="0"/>
              </a:spcBef>
            </a:pPr>
            <a:r>
              <a:rPr lang="tr-TR" sz="2400" dirty="0" smtClean="0">
                <a:latin typeface="Trebuchet MS" pitchFamily="34" charset="0"/>
                <a:sym typeface="Arial" pitchFamily="34" charset="0"/>
              </a:rPr>
              <a:t>Bu nedenle ıslak çimento, klorik veya </a:t>
            </a:r>
            <a:r>
              <a:rPr lang="tr-TR" sz="2400" dirty="0" smtClean="0">
                <a:latin typeface="Trebuchet MS" pitchFamily="34" charset="0"/>
                <a:sym typeface="Arial" pitchFamily="34" charset="0"/>
              </a:rPr>
              <a:t>sülfürik </a:t>
            </a:r>
            <a:r>
              <a:rPr lang="tr-TR" sz="2400" dirty="0" smtClean="0">
                <a:latin typeface="Trebuchet MS" pitchFamily="34" charset="0"/>
                <a:sym typeface="Arial" pitchFamily="34" charset="0"/>
              </a:rPr>
              <a:t>asit gibi </a:t>
            </a:r>
            <a:r>
              <a:rPr lang="tr-TR" sz="2400" b="1" dirty="0" smtClean="0">
                <a:solidFill>
                  <a:srgbClr val="FF0000"/>
                </a:solidFill>
                <a:latin typeface="Trebuchet MS" pitchFamily="34" charset="0"/>
                <a:sym typeface="Arial" pitchFamily="34" charset="0"/>
              </a:rPr>
              <a:t>kuvvetli asitler, alkali deterjanlar, klor/klorür gibi </a:t>
            </a:r>
            <a:r>
              <a:rPr lang="tr-TR" sz="2400" b="1" dirty="0" smtClean="0">
                <a:solidFill>
                  <a:srgbClr val="FF0000"/>
                </a:solidFill>
                <a:latin typeface="Trebuchet MS" pitchFamily="34" charset="0"/>
                <a:sym typeface="Arial" pitchFamily="34" charset="0"/>
              </a:rPr>
              <a:t>asidik veya </a:t>
            </a:r>
            <a:r>
              <a:rPr lang="tr-TR" sz="2400" b="1" dirty="0" smtClean="0">
                <a:solidFill>
                  <a:srgbClr val="FF0000"/>
                </a:solidFill>
                <a:latin typeface="Trebuchet MS" pitchFamily="34" charset="0"/>
                <a:sym typeface="Arial" pitchFamily="34" charset="0"/>
              </a:rPr>
              <a:t>alkali ortamlarla</a:t>
            </a:r>
            <a:r>
              <a:rPr lang="tr-TR" sz="2400" dirty="0" smtClean="0">
                <a:latin typeface="Trebuchet MS" pitchFamily="34" charset="0"/>
                <a:sym typeface="Arial" pitchFamily="34" charset="0"/>
              </a:rPr>
              <a:t> </a:t>
            </a:r>
            <a:endParaRPr lang="tr-TR" sz="2400" dirty="0" smtClean="0">
              <a:latin typeface="Trebuchet MS" pitchFamily="34" charset="0"/>
              <a:sym typeface="Arial" pitchFamily="34" charset="0"/>
            </a:endParaRPr>
          </a:p>
          <a:p>
            <a:pPr marL="0" indent="0">
              <a:spcBef>
                <a:spcPts val="0"/>
              </a:spcBef>
              <a:buNone/>
            </a:pPr>
            <a:r>
              <a:rPr lang="tr-TR" sz="2400" dirty="0" smtClean="0">
                <a:latin typeface="Trebuchet MS" pitchFamily="34" charset="0"/>
                <a:sym typeface="Arial" pitchFamily="34" charset="0"/>
              </a:rPr>
              <a:t>   temas etmesi </a:t>
            </a:r>
            <a:r>
              <a:rPr lang="tr-TR" sz="2400" dirty="0" smtClean="0">
                <a:latin typeface="Trebuchet MS" pitchFamily="34" charset="0"/>
                <a:sym typeface="Arial" pitchFamily="34" charset="0"/>
              </a:rPr>
              <a:t>halinde oksit </a:t>
            </a:r>
            <a:endParaRPr lang="tr-TR" sz="2400" dirty="0" smtClean="0">
              <a:latin typeface="Trebuchet MS" pitchFamily="34" charset="0"/>
              <a:sym typeface="Arial" pitchFamily="34" charset="0"/>
            </a:endParaRPr>
          </a:p>
          <a:p>
            <a:pPr marL="0" indent="0">
              <a:spcBef>
                <a:spcPts val="0"/>
              </a:spcBef>
              <a:buNone/>
            </a:pPr>
            <a:r>
              <a:rPr lang="tr-TR" sz="2400" dirty="0" smtClean="0">
                <a:latin typeface="Trebuchet MS" pitchFamily="34" charset="0"/>
                <a:sym typeface="Arial" pitchFamily="34" charset="0"/>
              </a:rPr>
              <a:t>   tabakası </a:t>
            </a:r>
            <a:r>
              <a:rPr lang="tr-TR" sz="2400" dirty="0">
                <a:latin typeface="Trebuchet MS" pitchFamily="34" charset="0"/>
                <a:sym typeface="Arial" pitchFamily="34" charset="0"/>
              </a:rPr>
              <a:t> </a:t>
            </a:r>
            <a:r>
              <a:rPr lang="tr-TR" sz="2400" dirty="0" smtClean="0">
                <a:latin typeface="Trebuchet MS" pitchFamily="34" charset="0"/>
                <a:sym typeface="Arial" pitchFamily="34" charset="0"/>
              </a:rPr>
              <a:t>çözünerek </a:t>
            </a:r>
          </a:p>
          <a:p>
            <a:pPr marL="0" indent="0">
              <a:spcBef>
                <a:spcPts val="0"/>
              </a:spcBef>
              <a:buNone/>
            </a:pPr>
            <a:r>
              <a:rPr lang="tr-TR" sz="2400" dirty="0">
                <a:latin typeface="Trebuchet MS" pitchFamily="34" charset="0"/>
                <a:sym typeface="Arial" pitchFamily="34" charset="0"/>
              </a:rPr>
              <a:t> </a:t>
            </a:r>
            <a:r>
              <a:rPr lang="tr-TR" sz="2400" dirty="0" smtClean="0">
                <a:latin typeface="Trebuchet MS" pitchFamily="34" charset="0"/>
                <a:sym typeface="Arial" pitchFamily="34" charset="0"/>
              </a:rPr>
              <a:t>  </a:t>
            </a:r>
            <a:r>
              <a:rPr lang="tr-TR" sz="2400" dirty="0" smtClean="0">
                <a:latin typeface="Trebuchet MS" pitchFamily="34" charset="0"/>
                <a:sym typeface="Arial" pitchFamily="34" charset="0"/>
              </a:rPr>
              <a:t>korozyona </a:t>
            </a:r>
            <a:r>
              <a:rPr lang="tr-TR" sz="2400" dirty="0" smtClean="0">
                <a:latin typeface="Trebuchet MS" pitchFamily="34" charset="0"/>
                <a:sym typeface="Arial" pitchFamily="34" charset="0"/>
              </a:rPr>
              <a:t>uğrar.</a:t>
            </a:r>
          </a:p>
          <a:p>
            <a:pPr>
              <a:spcBef>
                <a:spcPts val="1200"/>
              </a:spcBef>
              <a:buNone/>
            </a:pPr>
            <a:r>
              <a:rPr lang="tr-TR" sz="2400" dirty="0">
                <a:latin typeface="Trebuchet MS" pitchFamily="34" charset="0"/>
                <a:sym typeface="Arial" pitchFamily="34" charset="0"/>
              </a:rPr>
              <a:t>	</a:t>
            </a:r>
            <a:r>
              <a:rPr lang="tr-TR" sz="2400" dirty="0" smtClean="0">
                <a:latin typeface="Trebuchet MS" pitchFamily="34" charset="0"/>
              </a:rPr>
              <a:t>Bu ortamların sıcaklığının </a:t>
            </a:r>
          </a:p>
          <a:p>
            <a:pPr>
              <a:spcBef>
                <a:spcPts val="0"/>
              </a:spcBef>
              <a:buNone/>
            </a:pPr>
            <a:r>
              <a:rPr lang="tr-TR" sz="2400" dirty="0" smtClean="0">
                <a:latin typeface="Trebuchet MS" pitchFamily="34" charset="0"/>
              </a:rPr>
              <a:t>	artması korozyon hızını </a:t>
            </a:r>
          </a:p>
          <a:p>
            <a:pPr>
              <a:spcBef>
                <a:spcPts val="0"/>
              </a:spcBef>
              <a:buNone/>
            </a:pPr>
            <a:r>
              <a:rPr lang="tr-TR" sz="2400" dirty="0" smtClean="0">
                <a:latin typeface="Trebuchet MS" pitchFamily="34" charset="0"/>
              </a:rPr>
              <a:t>	arttırır.</a:t>
            </a:r>
            <a:endParaRPr lang="tr-TR" sz="2400" dirty="0" smtClean="0">
              <a:latin typeface="Trebuchet MS" pitchFamily="34" charset="0"/>
              <a:sym typeface="Arial" pitchFamily="34" charset="0"/>
            </a:endParaRPr>
          </a:p>
          <a:p>
            <a:pPr>
              <a:spcBef>
                <a:spcPts val="0"/>
              </a:spcBef>
            </a:pPr>
            <a:endParaRPr lang="tr-TR" sz="2400" dirty="0">
              <a:latin typeface="Trebuchet MS" pitchFamily="34" charset="0"/>
            </a:endParaRPr>
          </a:p>
        </p:txBody>
      </p:sp>
      <p:pic>
        <p:nvPicPr>
          <p:cNvPr id="5" name="Picture 8"/>
          <p:cNvPicPr>
            <a:picLocks noChangeAspect="1" noChangeArrowheads="1"/>
          </p:cNvPicPr>
          <p:nvPr/>
        </p:nvPicPr>
        <p:blipFill>
          <a:blip r:embed="rId2" cstate="print">
            <a:extLst>
              <a:ext uri="{28A0092B-C50C-407E-A947-70E740481C1C}">
                <a14:useLocalDpi xmlns:a14="http://schemas.microsoft.com/office/drawing/2010/main" val="0"/>
              </a:ext>
            </a:extLst>
          </a:blip>
          <a:srcRect l="21198" t="34001" r="50977" b="43130"/>
          <a:stretch>
            <a:fillRect/>
          </a:stretch>
        </p:blipFill>
        <p:spPr bwMode="auto">
          <a:xfrm>
            <a:off x="4755664" y="3789040"/>
            <a:ext cx="4388336" cy="2884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lgn="ctr">
                <a:solidFill>
                  <a:srgbClr val="000000"/>
                </a:solidFill>
                <a:miter lim="800000"/>
                <a:headEnd/>
                <a:tailEnd/>
              </a14:hiddenLine>
            </a:ext>
          </a:extLst>
        </p:spPr>
      </p:pic>
      <p:sp>
        <p:nvSpPr>
          <p:cNvPr id="6" name="İçerik Yer Tutucusu 2"/>
          <p:cNvSpPr txBox="1">
            <a:spLocks/>
          </p:cNvSpPr>
          <p:nvPr/>
        </p:nvSpPr>
        <p:spPr>
          <a:xfrm>
            <a:off x="323528" y="3861048"/>
            <a:ext cx="4258816" cy="2664296"/>
          </a:xfrm>
          <a:prstGeom prst="rect">
            <a:avLst/>
          </a:prstGeom>
        </p:spPr>
        <p:txBody>
          <a:bodyPr vert="horz">
            <a:norm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Trebuchet MS" pitchFamily="34" charset="0"/>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Trebuchet MS" pitchFamily="34" charset="0"/>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Trebuchet MS" pitchFamily="34" charset="0"/>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Trebuchet MS" pitchFamily="34" charset="0"/>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Trebuchet MS" pitchFamily="34" charset="0"/>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180000" indent="-457200">
              <a:buNone/>
            </a:pPr>
            <a:r>
              <a:rPr lang="tr-TR" sz="2400" dirty="0" smtClean="0">
                <a:sym typeface="Arial" pitchFamily="34" charset="0"/>
              </a:rPr>
              <a:t>  </a:t>
            </a:r>
          </a:p>
        </p:txBody>
      </p:sp>
    </p:spTree>
    <p:extLst>
      <p:ext uri="{BB962C8B-B14F-4D97-AF65-F5344CB8AC3E}">
        <p14:creationId xmlns:p14="http://schemas.microsoft.com/office/powerpoint/2010/main" val="291200103"/>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428596" y="1428736"/>
            <a:ext cx="3063284" cy="1928826"/>
          </a:xfrm>
        </p:spPr>
        <p:txBody>
          <a:bodyPr>
            <a:normAutofit fontScale="92500" lnSpcReduction="10000"/>
          </a:bodyPr>
          <a:lstStyle/>
          <a:p>
            <a:r>
              <a:rPr lang="tr-TR" sz="2800" dirty="0" smtClean="0">
                <a:latin typeface="Trebuchet MS" panose="020B0603020202020204" pitchFamily="34" charset="0"/>
              </a:rPr>
              <a:t>Alüminyum alaşımlarının korozyon direnci bileşime göre farklılık gösterir.</a:t>
            </a:r>
            <a:endParaRPr lang="tr-TR" sz="2800" dirty="0">
              <a:latin typeface="Trebuchet MS" panose="020B0603020202020204" pitchFamily="34" charset="0"/>
            </a:endParaRPr>
          </a:p>
        </p:txBody>
      </p:sp>
      <p:grpSp>
        <p:nvGrpSpPr>
          <p:cNvPr id="11" name="10 Grup"/>
          <p:cNvGrpSpPr/>
          <p:nvPr/>
        </p:nvGrpSpPr>
        <p:grpSpPr>
          <a:xfrm>
            <a:off x="3563888" y="1601817"/>
            <a:ext cx="5533459" cy="4779511"/>
            <a:chOff x="3563888" y="1601817"/>
            <a:chExt cx="5533459" cy="4779511"/>
          </a:xfrm>
        </p:grpSpPr>
        <p:pic>
          <p:nvPicPr>
            <p:cNvPr id="24578" name="Picture 2"/>
            <p:cNvPicPr>
              <a:picLocks noChangeAspect="1" noChangeArrowheads="1"/>
            </p:cNvPicPr>
            <p:nvPr/>
          </p:nvPicPr>
          <p:blipFill rotWithShape="1">
            <a:blip r:embed="rId2" cstate="print">
              <a:lum bright="-1000"/>
            </a:blip>
            <a:srcRect l="11421" t="4831" r="12210" b="4847"/>
            <a:stretch/>
          </p:blipFill>
          <p:spPr bwMode="auto">
            <a:xfrm>
              <a:off x="3563888" y="1690191"/>
              <a:ext cx="4949257" cy="4552751"/>
            </a:xfrm>
            <a:prstGeom prst="rect">
              <a:avLst/>
            </a:prstGeom>
            <a:noFill/>
            <a:ln w="9525">
              <a:noFill/>
              <a:miter lim="800000"/>
              <a:headEnd/>
              <a:tailEnd/>
            </a:ln>
            <a:effectLst/>
          </p:spPr>
        </p:pic>
        <p:sp>
          <p:nvSpPr>
            <p:cNvPr id="8" name="TextBox 7"/>
            <p:cNvSpPr txBox="1"/>
            <p:nvPr/>
          </p:nvSpPr>
          <p:spPr>
            <a:xfrm>
              <a:off x="3563888" y="1616224"/>
              <a:ext cx="2530498" cy="438224"/>
            </a:xfrm>
            <a:prstGeom prst="rect">
              <a:avLst/>
            </a:prstGeom>
            <a:solidFill>
              <a:schemeClr val="bg1"/>
            </a:solidFill>
          </p:spPr>
          <p:txBody>
            <a:bodyPr wrap="none" rtlCol="0">
              <a:spAutoFit/>
            </a:bodyPr>
            <a:lstStyle/>
            <a:p>
              <a:r>
                <a:rPr lang="tr-TR" u="sng" dirty="0" smtClean="0">
                  <a:latin typeface="Arial Black" pitchFamily="34" charset="0"/>
                </a:rPr>
                <a:t>İşlem alaşımları</a:t>
              </a:r>
              <a:endParaRPr lang="tr-TR" u="sng" dirty="0">
                <a:latin typeface="Arial Black" pitchFamily="34" charset="0"/>
              </a:endParaRPr>
            </a:p>
          </p:txBody>
        </p:sp>
        <p:sp>
          <p:nvSpPr>
            <p:cNvPr id="9" name="TextBox 8"/>
            <p:cNvSpPr txBox="1"/>
            <p:nvPr/>
          </p:nvSpPr>
          <p:spPr>
            <a:xfrm>
              <a:off x="6360158" y="1601817"/>
              <a:ext cx="2737189" cy="438224"/>
            </a:xfrm>
            <a:prstGeom prst="rect">
              <a:avLst/>
            </a:prstGeom>
            <a:solidFill>
              <a:schemeClr val="bg1"/>
            </a:solidFill>
          </p:spPr>
          <p:txBody>
            <a:bodyPr wrap="none" rtlCol="0">
              <a:spAutoFit/>
            </a:bodyPr>
            <a:lstStyle/>
            <a:p>
              <a:r>
                <a:rPr lang="tr-TR" u="sng" dirty="0" smtClean="0">
                  <a:latin typeface="Arial Black" pitchFamily="34" charset="0"/>
                </a:rPr>
                <a:t>Döküm alaşımları</a:t>
              </a:r>
              <a:endParaRPr lang="tr-TR" u="sng" dirty="0">
                <a:latin typeface="Arial Black" pitchFamily="34" charset="0"/>
              </a:endParaRPr>
            </a:p>
          </p:txBody>
        </p:sp>
        <p:sp>
          <p:nvSpPr>
            <p:cNvPr id="10" name="TextBox 9"/>
            <p:cNvSpPr txBox="1"/>
            <p:nvPr/>
          </p:nvSpPr>
          <p:spPr>
            <a:xfrm>
              <a:off x="6012160" y="2492896"/>
              <a:ext cx="492443" cy="3888432"/>
            </a:xfrm>
            <a:prstGeom prst="rect">
              <a:avLst/>
            </a:prstGeom>
            <a:solidFill>
              <a:schemeClr val="bg1"/>
            </a:solidFill>
          </p:spPr>
          <p:txBody>
            <a:bodyPr vert="vert270" wrap="square" rtlCol="0">
              <a:spAutoFit/>
            </a:bodyPr>
            <a:lstStyle/>
            <a:p>
              <a:r>
                <a:rPr lang="tr-TR" sz="2000" b="1" dirty="0" smtClean="0">
                  <a:latin typeface="Arial" pitchFamily="34" charset="0"/>
                  <a:cs typeface="Arial" pitchFamily="34" charset="0"/>
                </a:rPr>
                <a:t>          Azalan korozyon direnci</a:t>
              </a:r>
              <a:endParaRPr lang="tr-TR" sz="2000" b="1" dirty="0">
                <a:latin typeface="Arial" pitchFamily="34" charset="0"/>
                <a:cs typeface="Arial" pitchFamily="34" charset="0"/>
              </a:endParaRPr>
            </a:p>
          </p:txBody>
        </p:sp>
        <p:cxnSp>
          <p:nvCxnSpPr>
            <p:cNvPr id="12" name="Straight Arrow Connector 11"/>
            <p:cNvCxnSpPr/>
            <p:nvPr/>
          </p:nvCxnSpPr>
          <p:spPr>
            <a:xfrm rot="5400000">
              <a:off x="4124937" y="4201521"/>
              <a:ext cx="3813410" cy="914"/>
            </a:xfrm>
            <a:prstGeom prst="straightConnector1">
              <a:avLst/>
            </a:prstGeom>
            <a:ln w="57150">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rot="5400000">
              <a:off x="4618396" y="4200579"/>
              <a:ext cx="3813410" cy="914"/>
            </a:xfrm>
            <a:prstGeom prst="straightConnector1">
              <a:avLst/>
            </a:prstGeom>
            <a:ln w="57150">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13" name="Başlık 1"/>
          <p:cNvSpPr>
            <a:spLocks noGrp="1"/>
          </p:cNvSpPr>
          <p:nvPr>
            <p:ph type="title"/>
          </p:nvPr>
        </p:nvSpPr>
        <p:spPr>
          <a:xfrm>
            <a:off x="328635" y="692696"/>
            <a:ext cx="8568952" cy="648072"/>
          </a:xfrm>
        </p:spPr>
        <p:txBody>
          <a:bodyPr>
            <a:normAutofit fontScale="90000"/>
          </a:bodyPr>
          <a:lstStyle/>
          <a:p>
            <a:r>
              <a:rPr lang="tr-TR" dirty="0" smtClean="0">
                <a:solidFill>
                  <a:schemeClr val="accent2">
                    <a:lumMod val="50000"/>
                  </a:schemeClr>
                </a:solidFill>
                <a:latin typeface="Trebuchet MS" pitchFamily="34" charset="0"/>
              </a:rPr>
              <a:t> </a:t>
            </a:r>
            <a:br>
              <a:rPr lang="tr-TR" dirty="0" smtClean="0">
                <a:solidFill>
                  <a:schemeClr val="accent2">
                    <a:lumMod val="50000"/>
                  </a:schemeClr>
                </a:solidFill>
                <a:latin typeface="Trebuchet MS" pitchFamily="34" charset="0"/>
              </a:rPr>
            </a:br>
            <a:r>
              <a:rPr lang="tr-TR" dirty="0" smtClean="0">
                <a:solidFill>
                  <a:schemeClr val="accent2">
                    <a:lumMod val="50000"/>
                  </a:schemeClr>
                </a:solidFill>
                <a:latin typeface="Trebuchet MS" pitchFamily="34" charset="0"/>
              </a:rPr>
              <a:t>Genel korozyon</a:t>
            </a:r>
            <a:endParaRPr lang="tr-TR" dirty="0">
              <a:solidFill>
                <a:schemeClr val="accent2">
                  <a:lumMod val="50000"/>
                </a:schemeClr>
              </a:solidFill>
              <a:latin typeface="Trebuchet MS" pitchFamily="34" charset="0"/>
            </a:endParaRPr>
          </a:p>
        </p:txBody>
      </p:sp>
    </p:spTree>
    <p:extLst>
      <p:ext uri="{BB962C8B-B14F-4D97-AF65-F5344CB8AC3E}">
        <p14:creationId xmlns:p14="http://schemas.microsoft.com/office/powerpoint/2010/main" val="3224180547"/>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539552" y="620688"/>
            <a:ext cx="8568952" cy="720080"/>
          </a:xfrm>
        </p:spPr>
        <p:txBody>
          <a:bodyPr>
            <a:normAutofit fontScale="90000"/>
          </a:bodyPr>
          <a:lstStyle/>
          <a:p>
            <a:r>
              <a:rPr lang="tr-TR" dirty="0" smtClean="0">
                <a:solidFill>
                  <a:schemeClr val="accent2">
                    <a:lumMod val="50000"/>
                  </a:schemeClr>
                </a:solidFill>
                <a:latin typeface="Trebuchet MS" pitchFamily="34" charset="0"/>
              </a:rPr>
              <a:t> </a:t>
            </a:r>
            <a:br>
              <a:rPr lang="tr-TR" dirty="0" smtClean="0">
                <a:solidFill>
                  <a:schemeClr val="accent2">
                    <a:lumMod val="50000"/>
                  </a:schemeClr>
                </a:solidFill>
                <a:latin typeface="Trebuchet MS" pitchFamily="34" charset="0"/>
              </a:rPr>
            </a:br>
            <a:r>
              <a:rPr lang="tr-TR" dirty="0" smtClean="0">
                <a:solidFill>
                  <a:schemeClr val="accent2">
                    <a:lumMod val="50000"/>
                  </a:schemeClr>
                </a:solidFill>
                <a:latin typeface="Trebuchet MS" pitchFamily="34" charset="0"/>
              </a:rPr>
              <a:t>Bölgesel korozyon</a:t>
            </a:r>
            <a:endParaRPr lang="tr-TR" dirty="0">
              <a:solidFill>
                <a:schemeClr val="accent2">
                  <a:lumMod val="50000"/>
                </a:schemeClr>
              </a:solidFill>
              <a:latin typeface="Trebuchet MS" pitchFamily="34" charset="0"/>
            </a:endParaRPr>
          </a:p>
        </p:txBody>
      </p:sp>
      <p:sp>
        <p:nvSpPr>
          <p:cNvPr id="3" name="İçerik Yer Tutucusu 2"/>
          <p:cNvSpPr>
            <a:spLocks noGrp="1"/>
          </p:cNvSpPr>
          <p:nvPr>
            <p:ph idx="1"/>
          </p:nvPr>
        </p:nvSpPr>
        <p:spPr>
          <a:xfrm>
            <a:off x="395536" y="1628800"/>
            <a:ext cx="8352928" cy="4680520"/>
          </a:xfrm>
        </p:spPr>
        <p:txBody>
          <a:bodyPr>
            <a:noAutofit/>
          </a:bodyPr>
          <a:lstStyle/>
          <a:p>
            <a:r>
              <a:rPr lang="tr-TR" sz="2800" dirty="0" smtClean="0">
                <a:latin typeface="Trebuchet MS" pitchFamily="34" charset="0"/>
              </a:rPr>
              <a:t>Bu tip bölgesel korozyonda matrise göre </a:t>
            </a:r>
            <a:r>
              <a:rPr lang="tr-TR" sz="2800" dirty="0" err="1" smtClean="0">
                <a:latin typeface="Trebuchet MS" pitchFamily="34" charset="0"/>
              </a:rPr>
              <a:t>anodik</a:t>
            </a:r>
            <a:r>
              <a:rPr lang="tr-TR" sz="2800" dirty="0" smtClean="0">
                <a:latin typeface="Trebuchet MS" pitchFamily="34" charset="0"/>
              </a:rPr>
              <a:t> veya </a:t>
            </a:r>
            <a:r>
              <a:rPr lang="tr-TR" sz="2800" dirty="0" err="1" smtClean="0">
                <a:latin typeface="Trebuchet MS" pitchFamily="34" charset="0"/>
              </a:rPr>
              <a:t>katodik</a:t>
            </a:r>
            <a:r>
              <a:rPr lang="tr-TR" sz="2800" dirty="0" smtClean="0">
                <a:latin typeface="Trebuchet MS" pitchFamily="34" charset="0"/>
              </a:rPr>
              <a:t> </a:t>
            </a:r>
            <a:r>
              <a:rPr lang="tr-TR" sz="2800" dirty="0" err="1" smtClean="0">
                <a:latin typeface="Trebuchet MS" pitchFamily="34" charset="0"/>
              </a:rPr>
              <a:t>intermetalik</a:t>
            </a:r>
            <a:r>
              <a:rPr lang="tr-TR" sz="2800" dirty="0" smtClean="0">
                <a:latin typeface="Trebuchet MS" pitchFamily="34" charset="0"/>
              </a:rPr>
              <a:t> partiküller önemli rol oynar. Alüminyum alaşımlarının </a:t>
            </a:r>
            <a:r>
              <a:rPr lang="tr-TR" sz="2800" dirty="0" err="1" smtClean="0">
                <a:latin typeface="Trebuchet MS" pitchFamily="34" charset="0"/>
              </a:rPr>
              <a:t>mikroyapısında</a:t>
            </a:r>
            <a:r>
              <a:rPr lang="tr-TR" sz="2800" dirty="0" smtClean="0">
                <a:latin typeface="Trebuchet MS" pitchFamily="34" charset="0"/>
              </a:rPr>
              <a:t> oluşan çeşitli partiküller ya etrafını çözerek ya da kendileri çözünerek bölgesel korozyona neden olur.</a:t>
            </a:r>
          </a:p>
          <a:p>
            <a:r>
              <a:rPr lang="tr-TR" sz="2800" dirty="0" smtClean="0">
                <a:latin typeface="Trebuchet MS" pitchFamily="34" charset="0"/>
              </a:rPr>
              <a:t>Matrise göre </a:t>
            </a:r>
            <a:r>
              <a:rPr lang="tr-TR" sz="2800" dirty="0" err="1" smtClean="0">
                <a:latin typeface="Trebuchet MS" pitchFamily="34" charset="0"/>
              </a:rPr>
              <a:t>katodik</a:t>
            </a:r>
            <a:r>
              <a:rPr lang="tr-TR" sz="2800" dirty="0" smtClean="0">
                <a:latin typeface="Trebuchet MS" pitchFamily="34" charset="0"/>
              </a:rPr>
              <a:t> olan yani matrisi çözen partiküllere örnek: FeAl</a:t>
            </a:r>
            <a:r>
              <a:rPr lang="tr-TR" sz="2800" baseline="-25000" dirty="0" smtClean="0">
                <a:latin typeface="Trebuchet MS" pitchFamily="34" charset="0"/>
              </a:rPr>
              <a:t>3</a:t>
            </a:r>
            <a:r>
              <a:rPr lang="tr-TR" sz="2800" dirty="0" smtClean="0">
                <a:latin typeface="Trebuchet MS" pitchFamily="34" charset="0"/>
              </a:rPr>
              <a:t>, Al</a:t>
            </a:r>
            <a:r>
              <a:rPr lang="tr-TR" sz="2800" baseline="-25000" dirty="0" smtClean="0">
                <a:latin typeface="Trebuchet MS" pitchFamily="34" charset="0"/>
              </a:rPr>
              <a:t>2</a:t>
            </a:r>
            <a:r>
              <a:rPr lang="tr-TR" sz="2800" dirty="0" smtClean="0">
                <a:latin typeface="Trebuchet MS" pitchFamily="34" charset="0"/>
              </a:rPr>
              <a:t>Cu, Al</a:t>
            </a:r>
            <a:r>
              <a:rPr lang="tr-TR" sz="2800" baseline="-25000" dirty="0" smtClean="0">
                <a:latin typeface="Trebuchet MS" pitchFamily="34" charset="0"/>
              </a:rPr>
              <a:t>3</a:t>
            </a:r>
            <a:r>
              <a:rPr lang="tr-TR" sz="2800" dirty="0" smtClean="0">
                <a:latin typeface="Trebuchet MS" pitchFamily="34" charset="0"/>
              </a:rPr>
              <a:t>Ti, </a:t>
            </a:r>
          </a:p>
          <a:p>
            <a:r>
              <a:rPr lang="tr-TR" sz="2800" dirty="0">
                <a:latin typeface="Trebuchet MS" pitchFamily="34" charset="0"/>
              </a:rPr>
              <a:t>Matrise göre </a:t>
            </a:r>
            <a:r>
              <a:rPr lang="tr-TR" sz="2800" dirty="0" err="1" smtClean="0">
                <a:latin typeface="Trebuchet MS" pitchFamily="34" charset="0"/>
              </a:rPr>
              <a:t>anodik</a:t>
            </a:r>
            <a:r>
              <a:rPr lang="tr-TR" sz="2800" dirty="0" smtClean="0">
                <a:latin typeface="Trebuchet MS" pitchFamily="34" charset="0"/>
              </a:rPr>
              <a:t> olan </a:t>
            </a:r>
            <a:r>
              <a:rPr lang="tr-TR" sz="2800" dirty="0">
                <a:latin typeface="Trebuchet MS" pitchFamily="34" charset="0"/>
              </a:rPr>
              <a:t>yani </a:t>
            </a:r>
            <a:r>
              <a:rPr lang="tr-TR" sz="2800" dirty="0" smtClean="0">
                <a:latin typeface="Trebuchet MS" pitchFamily="34" charset="0"/>
              </a:rPr>
              <a:t>kendisi çözünen partiküllere </a:t>
            </a:r>
            <a:r>
              <a:rPr lang="tr-TR" sz="2800" dirty="0">
                <a:latin typeface="Trebuchet MS" pitchFamily="34" charset="0"/>
              </a:rPr>
              <a:t>örnek: </a:t>
            </a:r>
            <a:r>
              <a:rPr lang="tr-TR" sz="2800" dirty="0" smtClean="0">
                <a:latin typeface="Trebuchet MS" pitchFamily="34" charset="0"/>
              </a:rPr>
              <a:t>Mg</a:t>
            </a:r>
            <a:r>
              <a:rPr lang="tr-TR" sz="2800" baseline="-25000" dirty="0" smtClean="0">
                <a:latin typeface="Trebuchet MS" pitchFamily="34" charset="0"/>
              </a:rPr>
              <a:t>2</a:t>
            </a:r>
            <a:r>
              <a:rPr lang="tr-TR" sz="2800" dirty="0" smtClean="0">
                <a:latin typeface="Trebuchet MS" pitchFamily="34" charset="0"/>
              </a:rPr>
              <a:t>Si, Mg</a:t>
            </a:r>
            <a:r>
              <a:rPr lang="tr-TR" sz="2800" baseline="-25000" dirty="0" smtClean="0">
                <a:latin typeface="Trebuchet MS" pitchFamily="34" charset="0"/>
              </a:rPr>
              <a:t>2</a:t>
            </a:r>
            <a:r>
              <a:rPr lang="tr-TR" sz="2800" dirty="0" smtClean="0">
                <a:latin typeface="Trebuchet MS" pitchFamily="34" charset="0"/>
              </a:rPr>
              <a:t>Al</a:t>
            </a:r>
            <a:r>
              <a:rPr lang="tr-TR" sz="2800" baseline="-25000" dirty="0" smtClean="0">
                <a:latin typeface="Trebuchet MS" pitchFamily="34" charset="0"/>
              </a:rPr>
              <a:t>3</a:t>
            </a:r>
            <a:r>
              <a:rPr lang="tr-TR" sz="2800" dirty="0" smtClean="0">
                <a:latin typeface="Trebuchet MS" pitchFamily="34" charset="0"/>
              </a:rPr>
              <a:t>, MgZn</a:t>
            </a:r>
            <a:r>
              <a:rPr lang="tr-TR" sz="2800" baseline="-25000" dirty="0" smtClean="0">
                <a:latin typeface="Trebuchet MS" pitchFamily="34" charset="0"/>
              </a:rPr>
              <a:t>2</a:t>
            </a:r>
            <a:endParaRPr lang="tr-TR" sz="2800" dirty="0">
              <a:latin typeface="Trebuchet MS" pitchFamily="34" charset="0"/>
            </a:endParaRPr>
          </a:p>
        </p:txBody>
      </p:sp>
    </p:spTree>
    <p:extLst>
      <p:ext uri="{BB962C8B-B14F-4D97-AF65-F5344CB8AC3E}">
        <p14:creationId xmlns:p14="http://schemas.microsoft.com/office/powerpoint/2010/main" val="1945375493"/>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3" name="Picture 3"/>
          <p:cNvPicPr>
            <a:picLocks noChangeAspect="1" noChangeArrowheads="1"/>
          </p:cNvPicPr>
          <p:nvPr/>
        </p:nvPicPr>
        <p:blipFill>
          <a:blip r:embed="rId2" cstate="print"/>
          <a:srcRect/>
          <a:stretch>
            <a:fillRect/>
          </a:stretch>
        </p:blipFill>
        <p:spPr bwMode="auto">
          <a:xfrm>
            <a:off x="539552" y="1772816"/>
            <a:ext cx="8092473" cy="4104456"/>
          </a:xfrm>
          <a:prstGeom prst="rect">
            <a:avLst/>
          </a:prstGeom>
          <a:noFill/>
          <a:ln w="9525">
            <a:noFill/>
            <a:miter lim="800000"/>
            <a:headEnd/>
            <a:tailEnd/>
          </a:ln>
          <a:effectLst/>
        </p:spPr>
      </p:pic>
      <p:sp>
        <p:nvSpPr>
          <p:cNvPr id="6" name="Başlık 1"/>
          <p:cNvSpPr>
            <a:spLocks noGrp="1"/>
          </p:cNvSpPr>
          <p:nvPr>
            <p:ph type="title"/>
          </p:nvPr>
        </p:nvSpPr>
        <p:spPr>
          <a:xfrm>
            <a:off x="328635" y="620688"/>
            <a:ext cx="8568952" cy="576064"/>
          </a:xfrm>
        </p:spPr>
        <p:txBody>
          <a:bodyPr>
            <a:normAutofit fontScale="90000"/>
          </a:bodyPr>
          <a:lstStyle/>
          <a:p>
            <a:r>
              <a:rPr lang="tr-TR" dirty="0" smtClean="0">
                <a:latin typeface="Trebuchet MS" panose="020B0603020202020204" pitchFamily="34" charset="0"/>
              </a:rPr>
              <a:t>Bölgesel korozyon</a:t>
            </a:r>
            <a:endParaRPr lang="tr-TR" dirty="0">
              <a:latin typeface="Trebuchet MS" panose="020B0603020202020204" pitchFamily="34" charset="0"/>
            </a:endParaRPr>
          </a:p>
        </p:txBody>
      </p:sp>
    </p:spTree>
    <p:extLst>
      <p:ext uri="{BB962C8B-B14F-4D97-AF65-F5344CB8AC3E}">
        <p14:creationId xmlns:p14="http://schemas.microsoft.com/office/powerpoint/2010/main" val="11224474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şlık 3"/>
          <p:cNvSpPr>
            <a:spLocks noGrp="1"/>
          </p:cNvSpPr>
          <p:nvPr>
            <p:ph type="title"/>
          </p:nvPr>
        </p:nvSpPr>
        <p:spPr>
          <a:xfrm>
            <a:off x="395536" y="458416"/>
            <a:ext cx="8568952" cy="522312"/>
          </a:xfrm>
        </p:spPr>
        <p:txBody>
          <a:bodyPr>
            <a:noAutofit/>
          </a:bodyPr>
          <a:lstStyle/>
          <a:p>
            <a:r>
              <a:rPr lang="tr-TR" sz="4400" dirty="0" smtClean="0">
                <a:solidFill>
                  <a:schemeClr val="accent2">
                    <a:lumMod val="50000"/>
                  </a:schemeClr>
                </a:solidFill>
                <a:latin typeface="Trebuchet MS" pitchFamily="34" charset="0"/>
              </a:rPr>
              <a:t>İşlem alaşımlarının sınıflandırması</a:t>
            </a:r>
            <a:endParaRPr lang="tr-TR" sz="4400" dirty="0">
              <a:solidFill>
                <a:schemeClr val="accent2">
                  <a:lumMod val="50000"/>
                </a:schemeClr>
              </a:solidFill>
              <a:latin typeface="Trebuchet MS" pitchFamily="34" charset="0"/>
            </a:endParaRPr>
          </a:p>
        </p:txBody>
      </p:sp>
      <p:grpSp>
        <p:nvGrpSpPr>
          <p:cNvPr id="2" name="16 Grup"/>
          <p:cNvGrpSpPr/>
          <p:nvPr/>
        </p:nvGrpSpPr>
        <p:grpSpPr>
          <a:xfrm>
            <a:off x="395536" y="1052736"/>
            <a:ext cx="8568952" cy="5671844"/>
            <a:chOff x="395536" y="1052736"/>
            <a:chExt cx="8568952" cy="5671844"/>
          </a:xfrm>
        </p:grpSpPr>
        <p:pic>
          <p:nvPicPr>
            <p:cNvPr id="1026" name="Picture 2"/>
            <p:cNvPicPr>
              <a:picLocks noChangeAspect="1" noChangeArrowheads="1"/>
            </p:cNvPicPr>
            <p:nvPr/>
          </p:nvPicPr>
          <p:blipFill>
            <a:blip r:embed="rId2" cstate="print">
              <a:lum bright="-1000"/>
            </a:blip>
            <a:srcRect l="17983" t="29156" r="38296" b="18672"/>
            <a:stretch>
              <a:fillRect/>
            </a:stretch>
          </p:blipFill>
          <p:spPr bwMode="auto">
            <a:xfrm>
              <a:off x="395536" y="1052736"/>
              <a:ext cx="8352928" cy="5603863"/>
            </a:xfrm>
            <a:prstGeom prst="rect">
              <a:avLst/>
            </a:prstGeom>
            <a:noFill/>
            <a:ln w="9525">
              <a:noFill/>
              <a:miter lim="800000"/>
              <a:headEnd/>
              <a:tailEnd/>
            </a:ln>
          </p:spPr>
        </p:pic>
        <p:sp>
          <p:nvSpPr>
            <p:cNvPr id="4" name="3 Metin kutusu"/>
            <p:cNvSpPr txBox="1"/>
            <p:nvPr/>
          </p:nvSpPr>
          <p:spPr>
            <a:xfrm>
              <a:off x="3707904" y="1181016"/>
              <a:ext cx="2808312" cy="523220"/>
            </a:xfrm>
            <a:prstGeom prst="rect">
              <a:avLst/>
            </a:prstGeom>
            <a:solidFill>
              <a:schemeClr val="bg1">
                <a:lumMod val="75000"/>
              </a:schemeClr>
            </a:solidFill>
          </p:spPr>
          <p:txBody>
            <a:bodyPr wrap="square" rtlCol="0">
              <a:spAutoFit/>
            </a:bodyPr>
            <a:lstStyle/>
            <a:p>
              <a:r>
                <a:rPr lang="tr-TR" sz="2800" dirty="0" smtClean="0">
                  <a:latin typeface="Arial" pitchFamily="34" charset="0"/>
                  <a:cs typeface="Arial" pitchFamily="34" charset="0"/>
                </a:rPr>
                <a:t>1XXX: </a:t>
              </a:r>
              <a:r>
                <a:rPr lang="tr-TR" sz="2800" dirty="0" err="1" smtClean="0">
                  <a:latin typeface="Arial" pitchFamily="34" charset="0"/>
                  <a:cs typeface="Arial" pitchFamily="34" charset="0"/>
                </a:rPr>
                <a:t>AlFeSi</a:t>
              </a:r>
              <a:endParaRPr lang="tr-TR" sz="2800" dirty="0">
                <a:latin typeface="Arial" pitchFamily="34" charset="0"/>
                <a:cs typeface="Arial" pitchFamily="34" charset="0"/>
              </a:endParaRPr>
            </a:p>
          </p:txBody>
        </p:sp>
        <p:sp>
          <p:nvSpPr>
            <p:cNvPr id="5" name="4 Metin kutusu"/>
            <p:cNvSpPr txBox="1"/>
            <p:nvPr/>
          </p:nvSpPr>
          <p:spPr>
            <a:xfrm>
              <a:off x="3707904" y="1714876"/>
              <a:ext cx="2808312" cy="523220"/>
            </a:xfrm>
            <a:prstGeom prst="rect">
              <a:avLst/>
            </a:prstGeom>
            <a:solidFill>
              <a:schemeClr val="bg1">
                <a:lumMod val="75000"/>
              </a:schemeClr>
            </a:solidFill>
          </p:spPr>
          <p:txBody>
            <a:bodyPr wrap="square" rtlCol="0">
              <a:spAutoFit/>
            </a:bodyPr>
            <a:lstStyle/>
            <a:p>
              <a:r>
                <a:rPr lang="tr-TR" sz="2800" dirty="0" smtClean="0">
                  <a:latin typeface="Arial" pitchFamily="34" charset="0"/>
                  <a:cs typeface="Arial" pitchFamily="34" charset="0"/>
                </a:rPr>
                <a:t>3XXX: </a:t>
              </a:r>
              <a:r>
                <a:rPr lang="tr-TR" sz="2800" dirty="0" err="1" smtClean="0">
                  <a:latin typeface="Arial" pitchFamily="34" charset="0"/>
                  <a:cs typeface="Arial" pitchFamily="34" charset="0"/>
                </a:rPr>
                <a:t>AlMn</a:t>
              </a:r>
              <a:endParaRPr lang="tr-TR" sz="2800" dirty="0">
                <a:latin typeface="Arial" pitchFamily="34" charset="0"/>
                <a:cs typeface="Arial" pitchFamily="34" charset="0"/>
              </a:endParaRPr>
            </a:p>
          </p:txBody>
        </p:sp>
        <p:sp>
          <p:nvSpPr>
            <p:cNvPr id="6" name="5 Metin kutusu"/>
            <p:cNvSpPr txBox="1"/>
            <p:nvPr/>
          </p:nvSpPr>
          <p:spPr>
            <a:xfrm>
              <a:off x="3707904" y="2229572"/>
              <a:ext cx="2808312" cy="523220"/>
            </a:xfrm>
            <a:prstGeom prst="rect">
              <a:avLst/>
            </a:prstGeom>
            <a:solidFill>
              <a:schemeClr val="bg1">
                <a:lumMod val="75000"/>
              </a:schemeClr>
            </a:solidFill>
          </p:spPr>
          <p:txBody>
            <a:bodyPr wrap="square" rtlCol="0">
              <a:spAutoFit/>
            </a:bodyPr>
            <a:lstStyle/>
            <a:p>
              <a:r>
                <a:rPr lang="tr-TR" sz="2800" dirty="0" smtClean="0">
                  <a:latin typeface="Arial" pitchFamily="34" charset="0"/>
                  <a:cs typeface="Arial" pitchFamily="34" charset="0"/>
                </a:rPr>
                <a:t>4XXX: </a:t>
              </a:r>
              <a:r>
                <a:rPr lang="tr-TR" sz="2800" dirty="0" err="1" smtClean="0">
                  <a:latin typeface="Arial" pitchFamily="34" charset="0"/>
                  <a:cs typeface="Arial" pitchFamily="34" charset="0"/>
                </a:rPr>
                <a:t>AlSi</a:t>
              </a:r>
              <a:endParaRPr lang="tr-TR" sz="2800" dirty="0">
                <a:latin typeface="Arial" pitchFamily="34" charset="0"/>
                <a:cs typeface="Arial" pitchFamily="34" charset="0"/>
              </a:endParaRPr>
            </a:p>
          </p:txBody>
        </p:sp>
        <p:sp>
          <p:nvSpPr>
            <p:cNvPr id="7" name="6 Metin kutusu"/>
            <p:cNvSpPr txBox="1"/>
            <p:nvPr/>
          </p:nvSpPr>
          <p:spPr>
            <a:xfrm>
              <a:off x="3707904" y="2751172"/>
              <a:ext cx="2808312" cy="523220"/>
            </a:xfrm>
            <a:prstGeom prst="rect">
              <a:avLst/>
            </a:prstGeom>
            <a:solidFill>
              <a:schemeClr val="bg1">
                <a:lumMod val="75000"/>
              </a:schemeClr>
            </a:solidFill>
          </p:spPr>
          <p:txBody>
            <a:bodyPr wrap="square" rtlCol="0">
              <a:spAutoFit/>
            </a:bodyPr>
            <a:lstStyle/>
            <a:p>
              <a:r>
                <a:rPr lang="tr-TR" sz="2800" dirty="0" smtClean="0">
                  <a:latin typeface="Arial" pitchFamily="34" charset="0"/>
                  <a:cs typeface="Arial" pitchFamily="34" charset="0"/>
                </a:rPr>
                <a:t>5XXX: </a:t>
              </a:r>
              <a:r>
                <a:rPr lang="tr-TR" sz="2800" dirty="0" err="1" smtClean="0">
                  <a:latin typeface="Arial" pitchFamily="34" charset="0"/>
                  <a:cs typeface="Arial" pitchFamily="34" charset="0"/>
                </a:rPr>
                <a:t>AlMg</a:t>
              </a:r>
              <a:endParaRPr lang="tr-TR" sz="2800" dirty="0">
                <a:latin typeface="Arial" pitchFamily="34" charset="0"/>
                <a:cs typeface="Arial" pitchFamily="34" charset="0"/>
              </a:endParaRPr>
            </a:p>
          </p:txBody>
        </p:sp>
        <p:sp>
          <p:nvSpPr>
            <p:cNvPr id="9" name="8 Metin kutusu"/>
            <p:cNvSpPr txBox="1"/>
            <p:nvPr/>
          </p:nvSpPr>
          <p:spPr>
            <a:xfrm>
              <a:off x="3707904" y="3409836"/>
              <a:ext cx="2808312" cy="523220"/>
            </a:xfrm>
            <a:prstGeom prst="rect">
              <a:avLst/>
            </a:prstGeom>
            <a:solidFill>
              <a:srgbClr val="002060"/>
            </a:solidFill>
          </p:spPr>
          <p:txBody>
            <a:bodyPr wrap="square" rtlCol="0">
              <a:spAutoFit/>
            </a:bodyPr>
            <a:lstStyle/>
            <a:p>
              <a:r>
                <a:rPr lang="tr-TR" sz="2800" dirty="0" smtClean="0">
                  <a:solidFill>
                    <a:schemeClr val="bg1"/>
                  </a:solidFill>
                  <a:latin typeface="Arial" pitchFamily="34" charset="0"/>
                  <a:cs typeface="Arial" pitchFamily="34" charset="0"/>
                </a:rPr>
                <a:t>8XXX: </a:t>
              </a:r>
              <a:r>
                <a:rPr lang="tr-TR" sz="2800" dirty="0" err="1" smtClean="0">
                  <a:solidFill>
                    <a:schemeClr val="bg1"/>
                  </a:solidFill>
                  <a:latin typeface="Arial" pitchFamily="34" charset="0"/>
                  <a:cs typeface="Arial" pitchFamily="34" charset="0"/>
                </a:rPr>
                <a:t>special</a:t>
              </a:r>
              <a:endParaRPr lang="tr-TR" sz="2800" dirty="0">
                <a:solidFill>
                  <a:schemeClr val="bg1"/>
                </a:solidFill>
                <a:latin typeface="Arial" pitchFamily="34" charset="0"/>
                <a:cs typeface="Arial" pitchFamily="34" charset="0"/>
              </a:endParaRPr>
            </a:p>
          </p:txBody>
        </p:sp>
        <p:sp>
          <p:nvSpPr>
            <p:cNvPr id="10" name="9 Metin kutusu"/>
            <p:cNvSpPr txBox="1"/>
            <p:nvPr/>
          </p:nvSpPr>
          <p:spPr>
            <a:xfrm>
              <a:off x="3707904" y="4019132"/>
              <a:ext cx="2808312" cy="523220"/>
            </a:xfrm>
            <a:prstGeom prst="rect">
              <a:avLst/>
            </a:prstGeom>
            <a:solidFill>
              <a:schemeClr val="bg1">
                <a:lumMod val="75000"/>
              </a:schemeClr>
            </a:solidFill>
          </p:spPr>
          <p:txBody>
            <a:bodyPr wrap="square" rtlCol="0">
              <a:spAutoFit/>
            </a:bodyPr>
            <a:lstStyle/>
            <a:p>
              <a:r>
                <a:rPr lang="tr-TR" sz="2800" dirty="0" smtClean="0">
                  <a:latin typeface="Arial" pitchFamily="34" charset="0"/>
                  <a:cs typeface="Arial" pitchFamily="34" charset="0"/>
                </a:rPr>
                <a:t>6XXX: </a:t>
              </a:r>
              <a:r>
                <a:rPr lang="tr-TR" sz="2800" dirty="0" err="1" smtClean="0">
                  <a:latin typeface="Arial" pitchFamily="34" charset="0"/>
                  <a:cs typeface="Arial" pitchFamily="34" charset="0"/>
                </a:rPr>
                <a:t>AlMgSi</a:t>
              </a:r>
              <a:endParaRPr lang="tr-TR" sz="2800" dirty="0">
                <a:latin typeface="Arial" pitchFamily="34" charset="0"/>
                <a:cs typeface="Arial" pitchFamily="34" charset="0"/>
              </a:endParaRPr>
            </a:p>
          </p:txBody>
        </p:sp>
        <p:sp>
          <p:nvSpPr>
            <p:cNvPr id="11" name="10 Metin kutusu"/>
            <p:cNvSpPr txBox="1"/>
            <p:nvPr/>
          </p:nvSpPr>
          <p:spPr>
            <a:xfrm>
              <a:off x="3707904" y="4576032"/>
              <a:ext cx="2808312" cy="523220"/>
            </a:xfrm>
            <a:prstGeom prst="rect">
              <a:avLst/>
            </a:prstGeom>
            <a:solidFill>
              <a:schemeClr val="bg1">
                <a:lumMod val="75000"/>
              </a:schemeClr>
            </a:solidFill>
          </p:spPr>
          <p:txBody>
            <a:bodyPr wrap="square" rtlCol="0">
              <a:spAutoFit/>
            </a:bodyPr>
            <a:lstStyle/>
            <a:p>
              <a:r>
                <a:rPr lang="tr-TR" sz="2800" dirty="0" smtClean="0">
                  <a:latin typeface="Arial" pitchFamily="34" charset="0"/>
                  <a:cs typeface="Arial" pitchFamily="34" charset="0"/>
                </a:rPr>
                <a:t>2XXX: </a:t>
              </a:r>
              <a:r>
                <a:rPr lang="tr-TR" sz="2800" dirty="0" err="1" smtClean="0">
                  <a:latin typeface="Arial" pitchFamily="34" charset="0"/>
                  <a:cs typeface="Arial" pitchFamily="34" charset="0"/>
                </a:rPr>
                <a:t>AlCu</a:t>
              </a:r>
              <a:endParaRPr lang="tr-TR" sz="2800" dirty="0">
                <a:latin typeface="Arial" pitchFamily="34" charset="0"/>
                <a:cs typeface="Arial" pitchFamily="34" charset="0"/>
              </a:endParaRPr>
            </a:p>
          </p:txBody>
        </p:sp>
        <p:sp>
          <p:nvSpPr>
            <p:cNvPr id="12" name="11 Metin kutusu"/>
            <p:cNvSpPr txBox="1"/>
            <p:nvPr/>
          </p:nvSpPr>
          <p:spPr>
            <a:xfrm>
              <a:off x="3707904" y="5121240"/>
              <a:ext cx="2808312" cy="523220"/>
            </a:xfrm>
            <a:prstGeom prst="rect">
              <a:avLst/>
            </a:prstGeom>
            <a:solidFill>
              <a:schemeClr val="bg1">
                <a:lumMod val="75000"/>
              </a:schemeClr>
            </a:solidFill>
          </p:spPr>
          <p:txBody>
            <a:bodyPr wrap="square" rtlCol="0">
              <a:spAutoFit/>
            </a:bodyPr>
            <a:lstStyle/>
            <a:p>
              <a:r>
                <a:rPr lang="tr-TR" sz="2800" dirty="0" smtClean="0">
                  <a:latin typeface="Arial" pitchFamily="34" charset="0"/>
                  <a:cs typeface="Arial" pitchFamily="34" charset="0"/>
                </a:rPr>
                <a:t>2XXX: </a:t>
              </a:r>
              <a:r>
                <a:rPr lang="tr-TR" sz="2800" dirty="0" err="1" smtClean="0">
                  <a:latin typeface="Arial" pitchFamily="34" charset="0"/>
                  <a:cs typeface="Arial" pitchFamily="34" charset="0"/>
                </a:rPr>
                <a:t>AlCuMg</a:t>
              </a:r>
              <a:endParaRPr lang="tr-TR" sz="2800" dirty="0">
                <a:latin typeface="Arial" pitchFamily="34" charset="0"/>
                <a:cs typeface="Arial" pitchFamily="34" charset="0"/>
              </a:endParaRPr>
            </a:p>
          </p:txBody>
        </p:sp>
        <p:sp>
          <p:nvSpPr>
            <p:cNvPr id="13" name="12 Metin kutusu"/>
            <p:cNvSpPr txBox="1"/>
            <p:nvPr/>
          </p:nvSpPr>
          <p:spPr>
            <a:xfrm>
              <a:off x="3707904" y="5639364"/>
              <a:ext cx="2808312" cy="523220"/>
            </a:xfrm>
            <a:prstGeom prst="rect">
              <a:avLst/>
            </a:prstGeom>
            <a:solidFill>
              <a:schemeClr val="bg1">
                <a:lumMod val="75000"/>
              </a:schemeClr>
            </a:solidFill>
          </p:spPr>
          <p:txBody>
            <a:bodyPr wrap="square" rtlCol="0">
              <a:spAutoFit/>
            </a:bodyPr>
            <a:lstStyle/>
            <a:p>
              <a:r>
                <a:rPr lang="tr-TR" sz="2800" dirty="0" smtClean="0">
                  <a:latin typeface="Arial" pitchFamily="34" charset="0"/>
                  <a:cs typeface="Arial" pitchFamily="34" charset="0"/>
                </a:rPr>
                <a:t>7XXX: </a:t>
              </a:r>
              <a:r>
                <a:rPr lang="tr-TR" sz="2800" dirty="0" err="1" smtClean="0">
                  <a:latin typeface="Arial" pitchFamily="34" charset="0"/>
                  <a:cs typeface="Arial" pitchFamily="34" charset="0"/>
                </a:rPr>
                <a:t>AlZnMg</a:t>
              </a:r>
              <a:endParaRPr lang="tr-TR" sz="2800" dirty="0">
                <a:latin typeface="Arial" pitchFamily="34" charset="0"/>
                <a:cs typeface="Arial" pitchFamily="34" charset="0"/>
              </a:endParaRPr>
            </a:p>
          </p:txBody>
        </p:sp>
        <p:sp>
          <p:nvSpPr>
            <p:cNvPr id="14" name="13 Metin kutusu"/>
            <p:cNvSpPr txBox="1"/>
            <p:nvPr/>
          </p:nvSpPr>
          <p:spPr>
            <a:xfrm>
              <a:off x="3707904" y="6201360"/>
              <a:ext cx="2808312" cy="523220"/>
            </a:xfrm>
            <a:prstGeom prst="rect">
              <a:avLst/>
            </a:prstGeom>
            <a:solidFill>
              <a:schemeClr val="bg1">
                <a:lumMod val="75000"/>
              </a:schemeClr>
            </a:solidFill>
          </p:spPr>
          <p:txBody>
            <a:bodyPr wrap="square" rtlCol="0">
              <a:spAutoFit/>
            </a:bodyPr>
            <a:lstStyle/>
            <a:p>
              <a:r>
                <a:rPr lang="tr-TR" sz="2800" dirty="0" smtClean="0">
                  <a:latin typeface="Arial" pitchFamily="34" charset="0"/>
                  <a:cs typeface="Arial" pitchFamily="34" charset="0"/>
                </a:rPr>
                <a:t>7XXX: </a:t>
              </a:r>
              <a:r>
                <a:rPr lang="tr-TR" sz="2400" dirty="0" err="1" smtClean="0">
                  <a:latin typeface="Arial" pitchFamily="34" charset="0"/>
                  <a:cs typeface="Arial" pitchFamily="34" charset="0"/>
                </a:rPr>
                <a:t>AlZnMgCu</a:t>
              </a:r>
              <a:endParaRPr lang="tr-TR" sz="2400" dirty="0">
                <a:latin typeface="Arial" pitchFamily="34" charset="0"/>
                <a:cs typeface="Arial" pitchFamily="34" charset="0"/>
              </a:endParaRPr>
            </a:p>
          </p:txBody>
        </p:sp>
        <p:sp>
          <p:nvSpPr>
            <p:cNvPr id="15" name="14 Metin kutusu"/>
            <p:cNvSpPr txBox="1"/>
            <p:nvPr/>
          </p:nvSpPr>
          <p:spPr>
            <a:xfrm>
              <a:off x="6732240" y="1772816"/>
              <a:ext cx="2232248" cy="954107"/>
            </a:xfrm>
            <a:prstGeom prst="rect">
              <a:avLst/>
            </a:prstGeom>
            <a:solidFill>
              <a:schemeClr val="bg1"/>
            </a:solidFill>
          </p:spPr>
          <p:txBody>
            <a:bodyPr wrap="square" rtlCol="0">
              <a:spAutoFit/>
            </a:bodyPr>
            <a:lstStyle/>
            <a:p>
              <a:pPr algn="ctr"/>
              <a:r>
                <a:rPr lang="tr-TR" sz="2800" b="1" dirty="0" smtClean="0">
                  <a:latin typeface="Arial" pitchFamily="34" charset="0"/>
                  <a:cs typeface="Arial" pitchFamily="34" charset="0"/>
                </a:rPr>
                <a:t>Isıl işlem yapılamaz</a:t>
              </a:r>
              <a:endParaRPr lang="tr-TR" sz="2400" b="1" dirty="0">
                <a:latin typeface="Arial" pitchFamily="34" charset="0"/>
                <a:cs typeface="Arial" pitchFamily="34" charset="0"/>
              </a:endParaRPr>
            </a:p>
          </p:txBody>
        </p:sp>
        <p:sp>
          <p:nvSpPr>
            <p:cNvPr id="16" name="15 Metin kutusu"/>
            <p:cNvSpPr txBox="1"/>
            <p:nvPr/>
          </p:nvSpPr>
          <p:spPr>
            <a:xfrm>
              <a:off x="6660232" y="4922004"/>
              <a:ext cx="2232248" cy="954107"/>
            </a:xfrm>
            <a:prstGeom prst="rect">
              <a:avLst/>
            </a:prstGeom>
            <a:solidFill>
              <a:schemeClr val="bg1"/>
            </a:solidFill>
          </p:spPr>
          <p:txBody>
            <a:bodyPr wrap="square" rtlCol="0">
              <a:spAutoFit/>
            </a:bodyPr>
            <a:lstStyle/>
            <a:p>
              <a:pPr algn="ctr"/>
              <a:r>
                <a:rPr lang="tr-TR" sz="2800" b="1" dirty="0" smtClean="0">
                  <a:latin typeface="Arial" pitchFamily="34" charset="0"/>
                  <a:cs typeface="Arial" pitchFamily="34" charset="0"/>
                </a:rPr>
                <a:t>Isıl işlem yapılabilir</a:t>
              </a:r>
              <a:endParaRPr lang="tr-TR" sz="2400" b="1" dirty="0">
                <a:latin typeface="Arial" pitchFamily="34" charset="0"/>
                <a:cs typeface="Arial" pitchFamily="34" charset="0"/>
              </a:endParaRPr>
            </a:p>
          </p:txBody>
        </p:sp>
      </p:grpSp>
    </p:spTree>
    <p:extLst>
      <p:ext uri="{BB962C8B-B14F-4D97-AF65-F5344CB8AC3E}">
        <p14:creationId xmlns:p14="http://schemas.microsoft.com/office/powerpoint/2010/main" val="3056394130"/>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328635" y="620688"/>
            <a:ext cx="8568952" cy="576064"/>
          </a:xfrm>
        </p:spPr>
        <p:txBody>
          <a:bodyPr>
            <a:normAutofit fontScale="90000"/>
          </a:bodyPr>
          <a:lstStyle/>
          <a:p>
            <a:r>
              <a:rPr lang="tr-TR" dirty="0" smtClean="0">
                <a:latin typeface="Trebuchet MS" panose="020B0603020202020204" pitchFamily="34" charset="0"/>
              </a:rPr>
              <a:t>Bölgesel korozyon</a:t>
            </a:r>
            <a:endParaRPr lang="tr-TR" dirty="0">
              <a:latin typeface="Trebuchet MS" panose="020B0603020202020204" pitchFamily="34" charset="0"/>
            </a:endParaRPr>
          </a:p>
        </p:txBody>
      </p:sp>
      <p:pic>
        <p:nvPicPr>
          <p:cNvPr id="7"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0705" y="1556792"/>
            <a:ext cx="4089083" cy="2386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0704" y="4077072"/>
            <a:ext cx="4089083" cy="24345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Metin kutusu 3"/>
          <p:cNvSpPr txBox="1"/>
          <p:nvPr/>
        </p:nvSpPr>
        <p:spPr>
          <a:xfrm>
            <a:off x="1259632" y="1628800"/>
            <a:ext cx="2217274" cy="400110"/>
          </a:xfrm>
          <a:prstGeom prst="rect">
            <a:avLst/>
          </a:prstGeom>
          <a:solidFill>
            <a:srgbClr val="FFCCCC"/>
          </a:solidFill>
        </p:spPr>
        <p:txBody>
          <a:bodyPr wrap="none" rtlCol="0">
            <a:spAutoFit/>
          </a:bodyPr>
          <a:lstStyle/>
          <a:p>
            <a:r>
              <a:rPr lang="tr-TR" sz="2000" b="1" dirty="0" smtClean="0">
                <a:solidFill>
                  <a:srgbClr val="FF0000"/>
                </a:solidFill>
                <a:latin typeface="Trebuchet MS" panose="020B0603020202020204" pitchFamily="34" charset="0"/>
              </a:rPr>
              <a:t>Aralık korozyonu</a:t>
            </a:r>
            <a:endParaRPr lang="tr-TR" sz="2000" b="1" dirty="0">
              <a:solidFill>
                <a:srgbClr val="FF0000"/>
              </a:solidFill>
              <a:latin typeface="Trebuchet MS" panose="020B0603020202020204" pitchFamily="34" charset="0"/>
            </a:endParaRPr>
          </a:p>
        </p:txBody>
      </p:sp>
      <p:sp>
        <p:nvSpPr>
          <p:cNvPr id="14" name="Metin kutusu 13"/>
          <p:cNvSpPr txBox="1"/>
          <p:nvPr/>
        </p:nvSpPr>
        <p:spPr>
          <a:xfrm>
            <a:off x="486729" y="4113587"/>
            <a:ext cx="3682098" cy="338554"/>
          </a:xfrm>
          <a:prstGeom prst="rect">
            <a:avLst/>
          </a:prstGeom>
          <a:solidFill>
            <a:srgbClr val="FFCCCC"/>
          </a:solidFill>
        </p:spPr>
        <p:txBody>
          <a:bodyPr wrap="none" rtlCol="0">
            <a:spAutoFit/>
          </a:bodyPr>
          <a:lstStyle/>
          <a:p>
            <a:r>
              <a:rPr lang="tr-TR" sz="1600" b="1" dirty="0" err="1" smtClean="0">
                <a:solidFill>
                  <a:srgbClr val="FF0000"/>
                </a:solidFill>
                <a:latin typeface="Trebuchet MS" panose="020B0603020202020204" pitchFamily="34" charset="0"/>
              </a:rPr>
              <a:t>Tanelerarası</a:t>
            </a:r>
            <a:r>
              <a:rPr lang="tr-TR" sz="1600" b="1" dirty="0" smtClean="0">
                <a:solidFill>
                  <a:srgbClr val="FF0000"/>
                </a:solidFill>
                <a:latin typeface="Trebuchet MS" panose="020B0603020202020204" pitchFamily="34" charset="0"/>
              </a:rPr>
              <a:t>/</a:t>
            </a:r>
            <a:r>
              <a:rPr lang="tr-TR" sz="1600" b="1" dirty="0" err="1" smtClean="0">
                <a:solidFill>
                  <a:srgbClr val="FF0000"/>
                </a:solidFill>
                <a:latin typeface="Trebuchet MS" panose="020B0603020202020204" pitchFamily="34" charset="0"/>
              </a:rPr>
              <a:t>yapraklaşma</a:t>
            </a:r>
            <a:r>
              <a:rPr lang="tr-TR" sz="1600" b="1" dirty="0" smtClean="0">
                <a:solidFill>
                  <a:srgbClr val="FF0000"/>
                </a:solidFill>
                <a:latin typeface="Trebuchet MS" panose="020B0603020202020204" pitchFamily="34" charset="0"/>
              </a:rPr>
              <a:t> korozyonu</a:t>
            </a:r>
            <a:endParaRPr lang="tr-TR" sz="1600" b="1" dirty="0">
              <a:solidFill>
                <a:srgbClr val="FF0000"/>
              </a:solidFill>
              <a:latin typeface="Trebuchet MS" panose="020B0603020202020204" pitchFamily="34" charset="0"/>
            </a:endParaRPr>
          </a:p>
        </p:txBody>
      </p:sp>
      <p:sp>
        <p:nvSpPr>
          <p:cNvPr id="8" name="Metin kutusu 7"/>
          <p:cNvSpPr txBox="1"/>
          <p:nvPr/>
        </p:nvSpPr>
        <p:spPr>
          <a:xfrm>
            <a:off x="611561" y="3212976"/>
            <a:ext cx="3600400" cy="584775"/>
          </a:xfrm>
          <a:prstGeom prst="rect">
            <a:avLst/>
          </a:prstGeom>
          <a:solidFill>
            <a:srgbClr val="FFCC66"/>
          </a:solidFill>
        </p:spPr>
        <p:txBody>
          <a:bodyPr wrap="square" rtlCol="0">
            <a:spAutoFit/>
          </a:bodyPr>
          <a:lstStyle/>
          <a:p>
            <a:r>
              <a:rPr lang="tr-TR" sz="1600" dirty="0" smtClean="0">
                <a:solidFill>
                  <a:schemeClr val="tx2"/>
                </a:solidFill>
                <a:latin typeface="Trebuchet MS" panose="020B0603020202020204" pitchFamily="34" charset="0"/>
              </a:rPr>
              <a:t>Doğal oksit filmi su, örneğin yağmur veya yoğunlaşma suyu ile paslanır</a:t>
            </a:r>
            <a:endParaRPr lang="tr-TR" sz="1600" dirty="0">
              <a:solidFill>
                <a:schemeClr val="tx2"/>
              </a:solidFill>
              <a:latin typeface="Trebuchet MS" panose="020B0603020202020204" pitchFamily="34" charset="0"/>
            </a:endParaRPr>
          </a:p>
        </p:txBody>
      </p:sp>
      <p:sp>
        <p:nvSpPr>
          <p:cNvPr id="9" name="Metin kutusu 8"/>
          <p:cNvSpPr txBox="1"/>
          <p:nvPr/>
        </p:nvSpPr>
        <p:spPr>
          <a:xfrm>
            <a:off x="2051721" y="2204864"/>
            <a:ext cx="2520280" cy="430887"/>
          </a:xfrm>
          <a:prstGeom prst="rect">
            <a:avLst/>
          </a:prstGeom>
          <a:solidFill>
            <a:schemeClr val="bg1"/>
          </a:solidFill>
        </p:spPr>
        <p:txBody>
          <a:bodyPr wrap="square" rtlCol="0">
            <a:spAutoFit/>
          </a:bodyPr>
          <a:lstStyle/>
          <a:p>
            <a:r>
              <a:rPr lang="tr-TR" sz="1100" b="1" dirty="0" smtClean="0">
                <a:solidFill>
                  <a:schemeClr val="tx2"/>
                </a:solidFill>
                <a:latin typeface="Trebuchet MS" panose="020B0603020202020204" pitchFamily="34" charset="0"/>
              </a:rPr>
              <a:t>Kısmi temasta alüminyum sac veya parçalar</a:t>
            </a:r>
            <a:endParaRPr lang="tr-TR" sz="1100" b="1" dirty="0">
              <a:solidFill>
                <a:schemeClr val="tx2"/>
              </a:solidFill>
              <a:latin typeface="Trebuchet MS" panose="020B0603020202020204" pitchFamily="34" charset="0"/>
            </a:endParaRPr>
          </a:p>
        </p:txBody>
      </p:sp>
      <p:sp>
        <p:nvSpPr>
          <p:cNvPr id="11" name="Metin kutusu 10"/>
          <p:cNvSpPr txBox="1"/>
          <p:nvPr/>
        </p:nvSpPr>
        <p:spPr>
          <a:xfrm>
            <a:off x="323528" y="2401724"/>
            <a:ext cx="1584176" cy="523220"/>
          </a:xfrm>
          <a:prstGeom prst="rect">
            <a:avLst/>
          </a:prstGeom>
          <a:solidFill>
            <a:schemeClr val="bg1"/>
          </a:solidFill>
        </p:spPr>
        <p:txBody>
          <a:bodyPr wrap="square" rtlCol="0">
            <a:spAutoFit/>
          </a:bodyPr>
          <a:lstStyle/>
          <a:p>
            <a:r>
              <a:rPr lang="tr-TR" sz="1400" b="1" dirty="0" smtClean="0">
                <a:solidFill>
                  <a:srgbClr val="FF0000"/>
                </a:solidFill>
                <a:latin typeface="Trebuchet MS" panose="020B0603020202020204" pitchFamily="34" charset="0"/>
              </a:rPr>
              <a:t>Nemli koşullarda oluşan su lekesi</a:t>
            </a:r>
            <a:endParaRPr lang="tr-TR" sz="1400" b="1" dirty="0">
              <a:solidFill>
                <a:srgbClr val="FF0000"/>
              </a:solidFill>
              <a:latin typeface="Trebuchet MS" panose="020B0603020202020204" pitchFamily="34" charset="0"/>
            </a:endParaRPr>
          </a:p>
        </p:txBody>
      </p:sp>
      <p:sp>
        <p:nvSpPr>
          <p:cNvPr id="3" name="Yuvarlatılmış Dikdörtgen 2"/>
          <p:cNvSpPr/>
          <p:nvPr/>
        </p:nvSpPr>
        <p:spPr>
          <a:xfrm>
            <a:off x="4716016" y="2132856"/>
            <a:ext cx="3960440" cy="14401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7" name="Yuvarlatılmış Dikdörtgen 16"/>
          <p:cNvSpPr/>
          <p:nvPr/>
        </p:nvSpPr>
        <p:spPr>
          <a:xfrm>
            <a:off x="428596" y="4653136"/>
            <a:ext cx="3929090" cy="13318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9" name="İçerik Yer Tutucusu 2"/>
          <p:cNvSpPr txBox="1">
            <a:spLocks/>
          </p:cNvSpPr>
          <p:nvPr/>
        </p:nvSpPr>
        <p:spPr>
          <a:xfrm>
            <a:off x="4500562" y="1857364"/>
            <a:ext cx="4473130" cy="1857388"/>
          </a:xfrm>
          <a:prstGeom prst="rect">
            <a:avLst/>
          </a:prstGeom>
        </p:spPr>
        <p:txBody>
          <a:bodyPr vert="horz">
            <a:no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Trebuchet MS" pitchFamily="34" charset="0"/>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Trebuchet MS" pitchFamily="34" charset="0"/>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Trebuchet MS" pitchFamily="34" charset="0"/>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Trebuchet MS" pitchFamily="34" charset="0"/>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Trebuchet MS" pitchFamily="34" charset="0"/>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180000" indent="-457200">
              <a:buNone/>
            </a:pPr>
            <a:r>
              <a:rPr lang="tr-TR" sz="2000" dirty="0" smtClean="0">
                <a:sym typeface="Arial" pitchFamily="34" charset="0"/>
              </a:rPr>
              <a:t>  Örnekler:</a:t>
            </a:r>
          </a:p>
          <a:p>
            <a:pPr marL="179388" indent="-179388"/>
            <a:r>
              <a:rPr lang="tr-TR" sz="2000" dirty="0" smtClean="0">
                <a:sym typeface="Arial" pitchFamily="34" charset="0"/>
              </a:rPr>
              <a:t>Al sac rulolarının paketlenmesi sırasında nem vs arada kalmışsa bu tip korozyon meydana gelir. </a:t>
            </a:r>
          </a:p>
          <a:p>
            <a:pPr marL="179388" indent="-179388"/>
            <a:r>
              <a:rPr lang="tr-TR" sz="2000" dirty="0" smtClean="0">
                <a:sym typeface="Arial" pitchFamily="34" charset="0"/>
              </a:rPr>
              <a:t>Plastik contalar veya birleştirmelerde aralık oluşmuş ise</a:t>
            </a:r>
          </a:p>
        </p:txBody>
      </p:sp>
      <p:sp>
        <p:nvSpPr>
          <p:cNvPr id="15" name="İçerik Yer Tutucusu 2"/>
          <p:cNvSpPr txBox="1">
            <a:spLocks/>
          </p:cNvSpPr>
          <p:nvPr/>
        </p:nvSpPr>
        <p:spPr>
          <a:xfrm>
            <a:off x="4500562" y="4077072"/>
            <a:ext cx="4473130" cy="2071702"/>
          </a:xfrm>
          <a:prstGeom prst="rect">
            <a:avLst/>
          </a:prstGeom>
        </p:spPr>
        <p:txBody>
          <a:bodyPr vert="horz">
            <a:no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Trebuchet MS" pitchFamily="34" charset="0"/>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Trebuchet MS" pitchFamily="34" charset="0"/>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Trebuchet MS" pitchFamily="34" charset="0"/>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Trebuchet MS" pitchFamily="34" charset="0"/>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Trebuchet MS" pitchFamily="34" charset="0"/>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180000" indent="-457200">
              <a:buNone/>
            </a:pPr>
            <a:r>
              <a:rPr lang="tr-TR" sz="2000" dirty="0" smtClean="0">
                <a:sym typeface="Arial" pitchFamily="34" charset="0"/>
              </a:rPr>
              <a:t>  Örnekler:</a:t>
            </a:r>
          </a:p>
          <a:p>
            <a:pPr marL="179388" indent="-179388"/>
            <a:r>
              <a:rPr lang="tr-TR" sz="2000" dirty="0" smtClean="0">
                <a:sym typeface="Arial" pitchFamily="34" charset="0"/>
              </a:rPr>
              <a:t>Bu tip bölgesel korozyon ısıl işlem uygulanabilir alaşımlarda tane sınırlarına çökelen inklüzyon veya fazların karakterine bağlı olarak meydana gelir.</a:t>
            </a:r>
          </a:p>
          <a:p>
            <a:pPr marL="179388" indent="-179388"/>
            <a:r>
              <a:rPr lang="tr-TR" sz="2000" dirty="0" smtClean="0">
                <a:sym typeface="Arial" pitchFamily="34" charset="0"/>
              </a:rPr>
              <a:t>2xxx, 5xxx ve 7xxx alaşımlarında önemlidir</a:t>
            </a:r>
          </a:p>
        </p:txBody>
      </p:sp>
    </p:spTree>
    <p:extLst>
      <p:ext uri="{BB962C8B-B14F-4D97-AF65-F5344CB8AC3E}">
        <p14:creationId xmlns:p14="http://schemas.microsoft.com/office/powerpoint/2010/main" val="983624350"/>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Yuvarlatılmış Dikdörtgen 2"/>
          <p:cNvSpPr/>
          <p:nvPr/>
        </p:nvSpPr>
        <p:spPr>
          <a:xfrm>
            <a:off x="4716016" y="2132856"/>
            <a:ext cx="3960440" cy="14401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5" name="Metin kutusu 14"/>
          <p:cNvSpPr txBox="1"/>
          <p:nvPr/>
        </p:nvSpPr>
        <p:spPr>
          <a:xfrm>
            <a:off x="1403648" y="4355812"/>
            <a:ext cx="2288062" cy="369332"/>
          </a:xfrm>
          <a:prstGeom prst="rect">
            <a:avLst/>
          </a:prstGeom>
          <a:solidFill>
            <a:srgbClr val="FFCCCC"/>
          </a:solidFill>
        </p:spPr>
        <p:txBody>
          <a:bodyPr wrap="none" rtlCol="0">
            <a:spAutoFit/>
          </a:bodyPr>
          <a:lstStyle/>
          <a:p>
            <a:r>
              <a:rPr lang="tr-TR" b="1" dirty="0" smtClean="0">
                <a:solidFill>
                  <a:srgbClr val="FF0000"/>
                </a:solidFill>
              </a:rPr>
              <a:t>Galvanik  korozyon</a:t>
            </a:r>
            <a:endParaRPr lang="tr-TR" b="1" dirty="0">
              <a:solidFill>
                <a:srgbClr val="FF0000"/>
              </a:solidFill>
            </a:endParaRPr>
          </a:p>
        </p:txBody>
      </p:sp>
      <p:grpSp>
        <p:nvGrpSpPr>
          <p:cNvPr id="6" name="Grup 5"/>
          <p:cNvGrpSpPr/>
          <p:nvPr/>
        </p:nvGrpSpPr>
        <p:grpSpPr>
          <a:xfrm>
            <a:off x="611560" y="1556792"/>
            <a:ext cx="4131945" cy="5128250"/>
            <a:chOff x="4644008" y="1556792"/>
            <a:chExt cx="4131945" cy="5128250"/>
          </a:xfrm>
        </p:grpSpPr>
        <p:pic>
          <p:nvPicPr>
            <p:cNvPr id="2054"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44008" y="1556792"/>
              <a:ext cx="4131945" cy="2592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Metin kutusu 12"/>
            <p:cNvSpPr txBox="1"/>
            <p:nvPr/>
          </p:nvSpPr>
          <p:spPr>
            <a:xfrm>
              <a:off x="5436096" y="1619508"/>
              <a:ext cx="2680414" cy="369332"/>
            </a:xfrm>
            <a:prstGeom prst="rect">
              <a:avLst/>
            </a:prstGeom>
            <a:solidFill>
              <a:srgbClr val="FFCCCC"/>
            </a:solidFill>
          </p:spPr>
          <p:txBody>
            <a:bodyPr wrap="none" rtlCol="0">
              <a:spAutoFit/>
            </a:bodyPr>
            <a:lstStyle/>
            <a:p>
              <a:r>
                <a:rPr lang="tr-TR" b="1" dirty="0" err="1" smtClean="0">
                  <a:solidFill>
                    <a:srgbClr val="FF0000"/>
                  </a:solidFill>
                  <a:latin typeface="Trebuchet MS" panose="020B0603020202020204" pitchFamily="34" charset="0"/>
                </a:rPr>
                <a:t>Oyuklanma</a:t>
              </a:r>
              <a:r>
                <a:rPr lang="tr-TR" b="1" dirty="0" smtClean="0">
                  <a:solidFill>
                    <a:srgbClr val="FF0000"/>
                  </a:solidFill>
                  <a:latin typeface="Trebuchet MS" panose="020B0603020202020204" pitchFamily="34" charset="0"/>
                </a:rPr>
                <a:t> korozyonu</a:t>
              </a:r>
              <a:endParaRPr lang="tr-TR" b="1" dirty="0">
                <a:solidFill>
                  <a:srgbClr val="FF0000"/>
                </a:solidFill>
                <a:latin typeface="Trebuchet MS" panose="020B0603020202020204" pitchFamily="34" charset="0"/>
              </a:endParaRPr>
            </a:p>
          </p:txBody>
        </p:sp>
        <p:pic>
          <p:nvPicPr>
            <p:cNvPr id="2055"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4008" y="4269378"/>
              <a:ext cx="4123373" cy="2314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Metin kutusu 15"/>
            <p:cNvSpPr txBox="1"/>
            <p:nvPr/>
          </p:nvSpPr>
          <p:spPr>
            <a:xfrm>
              <a:off x="4716016" y="4869160"/>
              <a:ext cx="2304256" cy="1815882"/>
            </a:xfrm>
            <a:prstGeom prst="rect">
              <a:avLst/>
            </a:prstGeom>
            <a:solidFill>
              <a:srgbClr val="FFCC66"/>
            </a:solidFill>
          </p:spPr>
          <p:txBody>
            <a:bodyPr wrap="square" rtlCol="0">
              <a:spAutoFit/>
            </a:bodyPr>
            <a:lstStyle/>
            <a:p>
              <a:r>
                <a:rPr lang="tr-TR" sz="1400" dirty="0" smtClean="0">
                  <a:solidFill>
                    <a:schemeClr val="tx2"/>
                  </a:solidFill>
                  <a:latin typeface="Trebuchet MS" panose="020B0603020202020204" pitchFamily="34" charset="0"/>
                </a:rPr>
                <a:t>Galvanik korozyon alüminyum alaşımları </a:t>
              </a:r>
            </a:p>
            <a:p>
              <a:r>
                <a:rPr lang="tr-TR" sz="1400" dirty="0" smtClean="0">
                  <a:solidFill>
                    <a:schemeClr val="tx2"/>
                  </a:solidFill>
                  <a:latin typeface="Trebuchet MS" panose="020B0603020202020204" pitchFamily="34" charset="0"/>
                </a:rPr>
                <a:t>çelik, bakır gibi kendisinden daha asil bir </a:t>
              </a:r>
            </a:p>
            <a:p>
              <a:r>
                <a:rPr lang="tr-TR" sz="1400" dirty="0" smtClean="0">
                  <a:solidFill>
                    <a:schemeClr val="tx2"/>
                  </a:solidFill>
                  <a:latin typeface="Trebuchet MS" panose="020B0603020202020204" pitchFamily="34" charset="0"/>
                </a:rPr>
                <a:t>Nemli ortamlarda eşleştiği zaman alüminyum </a:t>
              </a:r>
            </a:p>
            <a:p>
              <a:r>
                <a:rPr lang="tr-TR" sz="1400" dirty="0">
                  <a:solidFill>
                    <a:schemeClr val="tx2"/>
                  </a:solidFill>
                  <a:latin typeface="Trebuchet MS" panose="020B0603020202020204" pitchFamily="34" charset="0"/>
                </a:rPr>
                <a:t>k</a:t>
              </a:r>
              <a:r>
                <a:rPr lang="tr-TR" sz="1400" dirty="0" smtClean="0">
                  <a:solidFill>
                    <a:schemeClr val="tx2"/>
                  </a:solidFill>
                  <a:latin typeface="Trebuchet MS" panose="020B0603020202020204" pitchFamily="34" charset="0"/>
                </a:rPr>
                <a:t>orozyona uğraması ile oluşur</a:t>
              </a:r>
              <a:endParaRPr lang="tr-TR" sz="1400" dirty="0">
                <a:solidFill>
                  <a:schemeClr val="tx2"/>
                </a:solidFill>
                <a:latin typeface="Trebuchet MS" panose="020B0603020202020204" pitchFamily="34" charset="0"/>
              </a:endParaRPr>
            </a:p>
          </p:txBody>
        </p:sp>
      </p:grpSp>
      <p:sp>
        <p:nvSpPr>
          <p:cNvPr id="5" name="Serbest Form 4"/>
          <p:cNvSpPr/>
          <p:nvPr/>
        </p:nvSpPr>
        <p:spPr>
          <a:xfrm>
            <a:off x="3851920" y="5854262"/>
            <a:ext cx="147159" cy="94907"/>
          </a:xfrm>
          <a:custGeom>
            <a:avLst/>
            <a:gdLst>
              <a:gd name="connsiteX0" fmla="*/ 0 w 147159"/>
              <a:gd name="connsiteY0" fmla="*/ 21021 h 94907"/>
              <a:gd name="connsiteX1" fmla="*/ 10510 w 147159"/>
              <a:gd name="connsiteY1" fmla="*/ 84083 h 94907"/>
              <a:gd name="connsiteX2" fmla="*/ 42041 w 147159"/>
              <a:gd name="connsiteY2" fmla="*/ 94593 h 94907"/>
              <a:gd name="connsiteX3" fmla="*/ 136634 w 147159"/>
              <a:gd name="connsiteY3" fmla="*/ 52552 h 94907"/>
              <a:gd name="connsiteX4" fmla="*/ 147145 w 147159"/>
              <a:gd name="connsiteY4" fmla="*/ 0 h 94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159" h="94907">
                <a:moveTo>
                  <a:pt x="0" y="21021"/>
                </a:moveTo>
                <a:cubicBezTo>
                  <a:pt x="3503" y="42042"/>
                  <a:pt x="-63" y="65580"/>
                  <a:pt x="10510" y="84083"/>
                </a:cubicBezTo>
                <a:cubicBezTo>
                  <a:pt x="16007" y="93702"/>
                  <a:pt x="31030" y="95817"/>
                  <a:pt x="42041" y="94593"/>
                </a:cubicBezTo>
                <a:cubicBezTo>
                  <a:pt x="87067" y="89590"/>
                  <a:pt x="103780" y="74454"/>
                  <a:pt x="136634" y="52552"/>
                </a:cubicBezTo>
                <a:cubicBezTo>
                  <a:pt x="147995" y="7111"/>
                  <a:pt x="147145" y="24955"/>
                  <a:pt x="147145" y="0"/>
                </a:cubicBez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tr-TR"/>
          </a:p>
        </p:txBody>
      </p:sp>
      <p:pic>
        <p:nvPicPr>
          <p:cNvPr id="5123" name="Picture 3" descr="C:\Users\Feriha\Desktop\Bakır Ders\aluminyum\cor-thumbnailGalvanic.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29190" y="4143380"/>
            <a:ext cx="2449593" cy="1311685"/>
          </a:xfrm>
          <a:prstGeom prst="rect">
            <a:avLst/>
          </a:prstGeom>
          <a:noFill/>
          <a:extLst>
            <a:ext uri="{909E8E84-426E-40DD-AFC4-6F175D3DCCD1}">
              <a14:hiddenFill xmlns:a14="http://schemas.microsoft.com/office/drawing/2010/main">
                <a:solidFill>
                  <a:srgbClr val="FFFFFF"/>
                </a:solidFill>
              </a14:hiddenFill>
            </a:ext>
          </a:extLst>
        </p:spPr>
      </p:pic>
      <p:sp>
        <p:nvSpPr>
          <p:cNvPr id="10" name="Yuvarlatılmış Dikdörtgen 9"/>
          <p:cNvSpPr/>
          <p:nvPr/>
        </p:nvSpPr>
        <p:spPr>
          <a:xfrm>
            <a:off x="683568" y="2132856"/>
            <a:ext cx="3960440" cy="14401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2" name="İçerik Yer Tutucusu 2"/>
          <p:cNvSpPr txBox="1">
            <a:spLocks/>
          </p:cNvSpPr>
          <p:nvPr/>
        </p:nvSpPr>
        <p:spPr>
          <a:xfrm>
            <a:off x="4714876" y="1772816"/>
            <a:ext cx="4258816" cy="1714512"/>
          </a:xfrm>
          <a:prstGeom prst="rect">
            <a:avLst/>
          </a:prstGeom>
        </p:spPr>
        <p:txBody>
          <a:bodyPr vert="horz">
            <a:no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Trebuchet MS" pitchFamily="34" charset="0"/>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Trebuchet MS" pitchFamily="34" charset="0"/>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Trebuchet MS" pitchFamily="34" charset="0"/>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Trebuchet MS" pitchFamily="34" charset="0"/>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Trebuchet MS" pitchFamily="34" charset="0"/>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179388" indent="-179388"/>
            <a:r>
              <a:rPr lang="tr-TR" sz="2000" dirty="0" smtClean="0">
                <a:sym typeface="Arial" pitchFamily="34" charset="0"/>
              </a:rPr>
              <a:t>Alüminyum alaşımları  Cl</a:t>
            </a:r>
            <a:r>
              <a:rPr lang="tr-TR" sz="2000" baseline="30000" dirty="0" smtClean="0">
                <a:sym typeface="Arial" pitchFamily="34" charset="0"/>
              </a:rPr>
              <a:t>-</a:t>
            </a:r>
            <a:r>
              <a:rPr lang="tr-TR" sz="2000" dirty="0" smtClean="0">
                <a:sym typeface="Arial" pitchFamily="34" charset="0"/>
              </a:rPr>
              <a:t>(klorür,) I</a:t>
            </a:r>
            <a:r>
              <a:rPr lang="tr-TR" sz="2000" baseline="30000" dirty="0" smtClean="0">
                <a:sym typeface="Arial" pitchFamily="34" charset="0"/>
              </a:rPr>
              <a:t>- </a:t>
            </a:r>
            <a:r>
              <a:rPr lang="tr-TR" sz="2000" dirty="0" smtClean="0">
                <a:sym typeface="Arial" pitchFamily="34" charset="0"/>
              </a:rPr>
              <a:t>(İyodür) gibi iyonlar içeren ortamlarda (örn. deniz ortamları) oyuklanma korozyonuna hassastır.</a:t>
            </a:r>
          </a:p>
          <a:p>
            <a:pPr marL="179388" indent="-179388"/>
            <a:r>
              <a:rPr lang="tr-TR" sz="2000" dirty="0" smtClean="0">
                <a:sym typeface="Arial" pitchFamily="34" charset="0"/>
              </a:rPr>
              <a:t>Yüzeydeki pasif tabaka bölgesel olarak çözünür ve oyuklanma meydana gelir</a:t>
            </a:r>
          </a:p>
        </p:txBody>
      </p:sp>
      <p:sp>
        <p:nvSpPr>
          <p:cNvPr id="23" name="İçerik Yer Tutucusu 2"/>
          <p:cNvSpPr txBox="1">
            <a:spLocks/>
          </p:cNvSpPr>
          <p:nvPr/>
        </p:nvSpPr>
        <p:spPr>
          <a:xfrm>
            <a:off x="4627770" y="5667497"/>
            <a:ext cx="4480734" cy="1332148"/>
          </a:xfrm>
          <a:prstGeom prst="rect">
            <a:avLst/>
          </a:prstGeom>
        </p:spPr>
        <p:txBody>
          <a:bodyPr vert="horz">
            <a:norm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Trebuchet MS" pitchFamily="34" charset="0"/>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Trebuchet MS" pitchFamily="34" charset="0"/>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Trebuchet MS" pitchFamily="34" charset="0"/>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Trebuchet MS" pitchFamily="34" charset="0"/>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Trebuchet MS" pitchFamily="34" charset="0"/>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179388" indent="-179388"/>
            <a:r>
              <a:rPr lang="tr-TR" sz="2000" dirty="0" smtClean="0">
                <a:sym typeface="Arial" pitchFamily="34" charset="0"/>
              </a:rPr>
              <a:t>  Al alaşımları bakır, çelik, nikel, paslanmaz çelik gibi alaşımlarla eşleştiğinde dikkat edilmesi gerekir.</a:t>
            </a:r>
          </a:p>
        </p:txBody>
      </p:sp>
      <p:sp>
        <p:nvSpPr>
          <p:cNvPr id="17" name="Başlık 1"/>
          <p:cNvSpPr>
            <a:spLocks noGrp="1"/>
          </p:cNvSpPr>
          <p:nvPr>
            <p:ph type="title"/>
          </p:nvPr>
        </p:nvSpPr>
        <p:spPr>
          <a:xfrm>
            <a:off x="328635" y="620688"/>
            <a:ext cx="8568952" cy="576064"/>
          </a:xfrm>
        </p:spPr>
        <p:txBody>
          <a:bodyPr>
            <a:normAutofit fontScale="90000"/>
          </a:bodyPr>
          <a:lstStyle/>
          <a:p>
            <a:r>
              <a:rPr lang="tr-TR" dirty="0" smtClean="0">
                <a:latin typeface="Trebuchet MS" panose="020B0603020202020204" pitchFamily="34" charset="0"/>
              </a:rPr>
              <a:t>Bölgesel korozyon</a:t>
            </a:r>
            <a:endParaRPr lang="tr-TR" dirty="0">
              <a:latin typeface="Trebuchet MS" panose="020B0603020202020204" pitchFamily="34" charset="0"/>
            </a:endParaRPr>
          </a:p>
        </p:txBody>
      </p:sp>
    </p:spTree>
    <p:extLst>
      <p:ext uri="{BB962C8B-B14F-4D97-AF65-F5344CB8AC3E}">
        <p14:creationId xmlns:p14="http://schemas.microsoft.com/office/powerpoint/2010/main" val="64167646"/>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0705" y="1556792"/>
            <a:ext cx="4089083" cy="2386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Metin kutusu 3"/>
          <p:cNvSpPr txBox="1"/>
          <p:nvPr/>
        </p:nvSpPr>
        <p:spPr>
          <a:xfrm>
            <a:off x="1259632" y="1628800"/>
            <a:ext cx="2473754" cy="400110"/>
          </a:xfrm>
          <a:prstGeom prst="rect">
            <a:avLst/>
          </a:prstGeom>
          <a:solidFill>
            <a:srgbClr val="FFCCCC"/>
          </a:solidFill>
        </p:spPr>
        <p:txBody>
          <a:bodyPr wrap="none" rtlCol="0">
            <a:spAutoFit/>
          </a:bodyPr>
          <a:lstStyle/>
          <a:p>
            <a:r>
              <a:rPr lang="tr-TR" sz="2000" b="1" dirty="0" err="1" smtClean="0">
                <a:solidFill>
                  <a:srgbClr val="FF0000"/>
                </a:solidFill>
                <a:latin typeface="Trebuchet MS" panose="020B0603020202020204" pitchFamily="34" charset="0"/>
              </a:rPr>
              <a:t>Filiform</a:t>
            </a:r>
            <a:r>
              <a:rPr lang="tr-TR" sz="2000" b="1" dirty="0" smtClean="0">
                <a:solidFill>
                  <a:srgbClr val="FF0000"/>
                </a:solidFill>
                <a:latin typeface="Trebuchet MS" panose="020B0603020202020204" pitchFamily="34" charset="0"/>
              </a:rPr>
              <a:t> korozyonu</a:t>
            </a:r>
            <a:endParaRPr lang="tr-TR" sz="2000" b="1" dirty="0">
              <a:solidFill>
                <a:srgbClr val="FF0000"/>
              </a:solidFill>
              <a:latin typeface="Trebuchet MS" panose="020B0603020202020204" pitchFamily="34" charset="0"/>
            </a:endParaRPr>
          </a:p>
        </p:txBody>
      </p:sp>
      <p:sp>
        <p:nvSpPr>
          <p:cNvPr id="9" name="Metin kutusu 8"/>
          <p:cNvSpPr txBox="1"/>
          <p:nvPr/>
        </p:nvSpPr>
        <p:spPr>
          <a:xfrm>
            <a:off x="2051721" y="2204864"/>
            <a:ext cx="2520280" cy="415498"/>
          </a:xfrm>
          <a:prstGeom prst="rect">
            <a:avLst/>
          </a:prstGeom>
          <a:solidFill>
            <a:schemeClr val="bg1"/>
          </a:solidFill>
        </p:spPr>
        <p:txBody>
          <a:bodyPr wrap="square" rtlCol="0">
            <a:spAutoFit/>
          </a:bodyPr>
          <a:lstStyle/>
          <a:p>
            <a:r>
              <a:rPr lang="tr-TR" sz="1050" b="1" dirty="0" smtClean="0">
                <a:solidFill>
                  <a:schemeClr val="tx2"/>
                </a:solidFill>
              </a:rPr>
              <a:t>Kısmi temasta alüminyum sac veya parçalar</a:t>
            </a:r>
            <a:endParaRPr lang="tr-TR" sz="1050" b="1" dirty="0">
              <a:solidFill>
                <a:schemeClr val="tx2"/>
              </a:solidFill>
            </a:endParaRPr>
          </a:p>
        </p:txBody>
      </p:sp>
      <p:sp>
        <p:nvSpPr>
          <p:cNvPr id="11" name="Metin kutusu 10"/>
          <p:cNvSpPr txBox="1"/>
          <p:nvPr/>
        </p:nvSpPr>
        <p:spPr>
          <a:xfrm>
            <a:off x="442713" y="2204864"/>
            <a:ext cx="1320975" cy="830997"/>
          </a:xfrm>
          <a:prstGeom prst="rect">
            <a:avLst/>
          </a:prstGeom>
          <a:solidFill>
            <a:schemeClr val="bg1"/>
          </a:solidFill>
        </p:spPr>
        <p:txBody>
          <a:bodyPr wrap="square" rtlCol="0">
            <a:spAutoFit/>
          </a:bodyPr>
          <a:lstStyle/>
          <a:p>
            <a:r>
              <a:rPr lang="tr-TR" sz="1200" b="1" dirty="0" smtClean="0">
                <a:solidFill>
                  <a:srgbClr val="FF0000"/>
                </a:solidFill>
              </a:rPr>
              <a:t>Nemli koşullarda oluşan su lekesi</a:t>
            </a:r>
            <a:endParaRPr lang="tr-TR" sz="1200" b="1" dirty="0">
              <a:solidFill>
                <a:srgbClr val="FF0000"/>
              </a:solidFill>
            </a:endParaRPr>
          </a:p>
        </p:txBody>
      </p:sp>
      <p:sp>
        <p:nvSpPr>
          <p:cNvPr id="3" name="Yuvarlatılmış Dikdörtgen 2"/>
          <p:cNvSpPr/>
          <p:nvPr/>
        </p:nvSpPr>
        <p:spPr>
          <a:xfrm>
            <a:off x="4716016" y="2132856"/>
            <a:ext cx="3960440" cy="14401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7" name="Yuvarlatılmış Dikdörtgen 16"/>
          <p:cNvSpPr/>
          <p:nvPr/>
        </p:nvSpPr>
        <p:spPr>
          <a:xfrm>
            <a:off x="532872" y="4653136"/>
            <a:ext cx="3751096" cy="72008"/>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6192" y="2269429"/>
            <a:ext cx="4143596" cy="26717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İçerik Yer Tutucusu 2"/>
          <p:cNvSpPr txBox="1">
            <a:spLocks/>
          </p:cNvSpPr>
          <p:nvPr/>
        </p:nvSpPr>
        <p:spPr>
          <a:xfrm>
            <a:off x="4067944" y="4096452"/>
            <a:ext cx="4536504" cy="2068852"/>
          </a:xfrm>
          <a:prstGeom prst="rect">
            <a:avLst/>
          </a:prstGeom>
        </p:spPr>
        <p:txBody>
          <a:bodyPr vert="horz">
            <a:no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Trebuchet MS" pitchFamily="34" charset="0"/>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Trebuchet MS" pitchFamily="34" charset="0"/>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Trebuchet MS" pitchFamily="34" charset="0"/>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Trebuchet MS" pitchFamily="34" charset="0"/>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Trebuchet MS" pitchFamily="34" charset="0"/>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lgn="r">
              <a:spcBef>
                <a:spcPts val="0"/>
              </a:spcBef>
              <a:buNone/>
            </a:pPr>
            <a:r>
              <a:rPr lang="tr-TR" sz="2400" dirty="0" err="1" smtClean="0">
                <a:sym typeface="Arial" pitchFamily="34" charset="0"/>
              </a:rPr>
              <a:t>Filiform</a:t>
            </a:r>
            <a:r>
              <a:rPr lang="tr-TR" sz="2400" dirty="0" smtClean="0">
                <a:sym typeface="Arial" pitchFamily="34" charset="0"/>
              </a:rPr>
              <a:t> veya kurtçuk korozyonu organik kaplamalı alüminyum alaşımlarının nemli ve korozif ortamlara maruz kalması sonucu boya altında meydana gelir. </a:t>
            </a:r>
          </a:p>
        </p:txBody>
      </p:sp>
      <p:sp>
        <p:nvSpPr>
          <p:cNvPr id="13" name="Başlık 1"/>
          <p:cNvSpPr>
            <a:spLocks noGrp="1"/>
          </p:cNvSpPr>
          <p:nvPr>
            <p:ph type="title"/>
          </p:nvPr>
        </p:nvSpPr>
        <p:spPr>
          <a:xfrm>
            <a:off x="328635" y="620688"/>
            <a:ext cx="8568952" cy="576064"/>
          </a:xfrm>
        </p:spPr>
        <p:txBody>
          <a:bodyPr>
            <a:normAutofit fontScale="90000"/>
          </a:bodyPr>
          <a:lstStyle/>
          <a:p>
            <a:r>
              <a:rPr lang="tr-TR" dirty="0" smtClean="0">
                <a:latin typeface="Trebuchet MS" panose="020B0603020202020204" pitchFamily="34" charset="0"/>
              </a:rPr>
              <a:t>Bölgesel korozyon</a:t>
            </a:r>
            <a:endParaRPr lang="tr-TR" dirty="0">
              <a:latin typeface="Trebuchet MS" panose="020B0603020202020204" pitchFamily="34" charset="0"/>
            </a:endParaRPr>
          </a:p>
        </p:txBody>
      </p:sp>
      <p:sp>
        <p:nvSpPr>
          <p:cNvPr id="14" name="İçerik Yer Tutucusu 2"/>
          <p:cNvSpPr txBox="1">
            <a:spLocks/>
          </p:cNvSpPr>
          <p:nvPr/>
        </p:nvSpPr>
        <p:spPr>
          <a:xfrm>
            <a:off x="316192" y="5245824"/>
            <a:ext cx="3895768" cy="1224136"/>
          </a:xfrm>
          <a:prstGeom prst="rect">
            <a:avLst/>
          </a:prstGeom>
        </p:spPr>
        <p:txBody>
          <a:bodyPr vert="horz">
            <a:no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Trebuchet MS" pitchFamily="34" charset="0"/>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Trebuchet MS" pitchFamily="34" charset="0"/>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Trebuchet MS" pitchFamily="34" charset="0"/>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Trebuchet MS" pitchFamily="34" charset="0"/>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Trebuchet MS" pitchFamily="34" charset="0"/>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spcBef>
                <a:spcPts val="0"/>
              </a:spcBef>
              <a:buNone/>
            </a:pPr>
            <a:r>
              <a:rPr lang="tr-TR" sz="2400" dirty="0" smtClean="0">
                <a:sym typeface="Arial" pitchFamily="34" charset="0"/>
              </a:rPr>
              <a:t>Otomotiv, mimari ve kaplamalı folyolarda önemlidir.</a:t>
            </a:r>
          </a:p>
        </p:txBody>
      </p:sp>
      <p:pic>
        <p:nvPicPr>
          <p:cNvPr id="23554"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369" t="2260" r="1999" b="3138"/>
          <a:stretch/>
        </p:blipFill>
        <p:spPr bwMode="auto">
          <a:xfrm>
            <a:off x="4716016" y="1569410"/>
            <a:ext cx="3849742" cy="24356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38122164"/>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70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486" y="1412776"/>
            <a:ext cx="4421791" cy="28864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070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4008" y="3356992"/>
            <a:ext cx="4248472" cy="3190216"/>
          </a:xfrm>
          <a:prstGeom prst="rect">
            <a:avLst/>
          </a:prstGeom>
          <a:noFill/>
          <a:ln w="44450">
            <a:solidFill>
              <a:schemeClr val="bg1"/>
            </a:solidFill>
            <a:miter lim="800000"/>
            <a:headEnd/>
            <a:tailEnd/>
          </a:ln>
          <a:extLst>
            <a:ext uri="{909E8E84-426E-40DD-AFC4-6F175D3DCCD1}">
              <a14:hiddenFill xmlns:a14="http://schemas.microsoft.com/office/drawing/2010/main">
                <a:solidFill>
                  <a:schemeClr val="accent1"/>
                </a:solidFill>
              </a14:hiddenFill>
            </a:ext>
          </a:extLst>
        </p:spPr>
      </p:pic>
      <p:sp>
        <p:nvSpPr>
          <p:cNvPr id="2" name="Metin kutusu 1"/>
          <p:cNvSpPr txBox="1"/>
          <p:nvPr/>
        </p:nvSpPr>
        <p:spPr>
          <a:xfrm>
            <a:off x="395536" y="476672"/>
            <a:ext cx="8530002" cy="769441"/>
          </a:xfrm>
          <a:prstGeom prst="rect">
            <a:avLst/>
          </a:prstGeom>
          <a:noFill/>
        </p:spPr>
        <p:txBody>
          <a:bodyPr wrap="square" rtlCol="0">
            <a:spAutoFit/>
          </a:bodyPr>
          <a:lstStyle/>
          <a:p>
            <a:r>
              <a:rPr lang="tr-TR" sz="4400" dirty="0" smtClean="0">
                <a:solidFill>
                  <a:schemeClr val="accent2">
                    <a:lumMod val="50000"/>
                  </a:schemeClr>
                </a:solidFill>
                <a:latin typeface="Trebuchet MS" panose="020B0603020202020204" pitchFamily="34" charset="0"/>
              </a:rPr>
              <a:t>Alüminyumun geri kazanımı</a:t>
            </a:r>
            <a:endParaRPr lang="tr-TR" sz="4400" dirty="0">
              <a:solidFill>
                <a:schemeClr val="accent2">
                  <a:lumMod val="50000"/>
                </a:schemeClr>
              </a:solidFill>
              <a:latin typeface="Trebuchet MS" panose="020B0603020202020204" pitchFamily="34" charset="0"/>
            </a:endParaRPr>
          </a:p>
        </p:txBody>
      </p:sp>
    </p:spTree>
    <p:extLst>
      <p:ext uri="{BB962C8B-B14F-4D97-AF65-F5344CB8AC3E}">
        <p14:creationId xmlns:p14="http://schemas.microsoft.com/office/powerpoint/2010/main" val="3697698331"/>
      </p:ext>
    </p:extLst>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luminum pucking scrap metal"/>
          <p:cNvPicPr>
            <a:picLocks noChangeAspect="1" noChangeArrowheads="1"/>
          </p:cNvPicPr>
          <p:nvPr/>
        </p:nvPicPr>
        <p:blipFill>
          <a:blip r:embed="rId2" cstate="print"/>
          <a:srcRect l="5177"/>
          <a:stretch>
            <a:fillRect/>
          </a:stretch>
        </p:blipFill>
        <p:spPr bwMode="auto">
          <a:xfrm>
            <a:off x="0" y="-1"/>
            <a:ext cx="2184726" cy="2206800"/>
          </a:xfrm>
          <a:prstGeom prst="rect">
            <a:avLst/>
          </a:prstGeom>
          <a:noFill/>
        </p:spPr>
      </p:pic>
      <p:pic>
        <p:nvPicPr>
          <p:cNvPr id="1034" name="Picture 10" descr="http://www.schlenk.com/fileadmin/templates/img/content_slider/01_bg_metallfolien.jpg"/>
          <p:cNvPicPr>
            <a:picLocks noChangeAspect="1" noChangeArrowheads="1"/>
          </p:cNvPicPr>
          <p:nvPr/>
        </p:nvPicPr>
        <p:blipFill>
          <a:blip r:embed="rId3" cstate="print"/>
          <a:srcRect r="23630"/>
          <a:stretch>
            <a:fillRect/>
          </a:stretch>
        </p:blipFill>
        <p:spPr bwMode="auto">
          <a:xfrm>
            <a:off x="1907703" y="0"/>
            <a:ext cx="4463876" cy="2206800"/>
          </a:xfrm>
          <a:prstGeom prst="rect">
            <a:avLst/>
          </a:prstGeom>
          <a:noFill/>
        </p:spPr>
      </p:pic>
      <p:pic>
        <p:nvPicPr>
          <p:cNvPr id="1030" name="Picture 6" descr="Aluminium Diamond Plates  1">
            <a:hlinkClick r:id="rId4"/>
          </p:cNvPr>
          <p:cNvPicPr>
            <a:picLocks noChangeAspect="1" noChangeArrowheads="1"/>
          </p:cNvPicPr>
          <p:nvPr/>
        </p:nvPicPr>
        <p:blipFill>
          <a:blip r:embed="rId5" cstate="print"/>
          <a:srcRect t="55124" r="41134" b="5501"/>
          <a:stretch>
            <a:fillRect/>
          </a:stretch>
        </p:blipFill>
        <p:spPr bwMode="auto">
          <a:xfrm>
            <a:off x="4211959" y="0"/>
            <a:ext cx="4932041" cy="2204864"/>
          </a:xfrm>
          <a:prstGeom prst="rect">
            <a:avLst/>
          </a:prstGeom>
          <a:noFill/>
        </p:spPr>
      </p:pic>
      <p:sp>
        <p:nvSpPr>
          <p:cNvPr id="9" name="Metin kutusu 1"/>
          <p:cNvSpPr txBox="1"/>
          <p:nvPr/>
        </p:nvSpPr>
        <p:spPr>
          <a:xfrm>
            <a:off x="323528" y="4636602"/>
            <a:ext cx="8352928" cy="1015663"/>
          </a:xfrm>
          <a:prstGeom prst="rect">
            <a:avLst/>
          </a:prstGeom>
          <a:noFill/>
        </p:spPr>
        <p:txBody>
          <a:bodyPr wrap="square" rtlCol="0">
            <a:spAutoFit/>
          </a:bodyPr>
          <a:lstStyle/>
          <a:p>
            <a:pPr algn="r"/>
            <a:r>
              <a:rPr lang="tr-TR" sz="6000" dirty="0" smtClean="0">
                <a:latin typeface="Mistral" panose="03090702030407020403" pitchFamily="66" charset="0"/>
              </a:rPr>
              <a:t>Haftaya görüşmek üzere…..</a:t>
            </a:r>
          </a:p>
        </p:txBody>
      </p:sp>
    </p:spTree>
    <p:extLst>
      <p:ext uri="{BB962C8B-B14F-4D97-AF65-F5344CB8AC3E}">
        <p14:creationId xmlns:p14="http://schemas.microsoft.com/office/powerpoint/2010/main" val="375180015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251520" y="458416"/>
            <a:ext cx="8229600" cy="666328"/>
          </a:xfrm>
        </p:spPr>
        <p:txBody>
          <a:bodyPr>
            <a:normAutofit fontScale="90000"/>
          </a:bodyPr>
          <a:lstStyle/>
          <a:p>
            <a:r>
              <a:rPr lang="tr-TR" dirty="0" smtClean="0">
                <a:solidFill>
                  <a:schemeClr val="accent2">
                    <a:lumMod val="50000"/>
                  </a:schemeClr>
                </a:solidFill>
                <a:latin typeface="Trebuchet MS" pitchFamily="34" charset="0"/>
              </a:rPr>
              <a:t>1XXX serisi</a:t>
            </a:r>
            <a:endParaRPr lang="tr-TR" dirty="0">
              <a:solidFill>
                <a:schemeClr val="accent2">
                  <a:lumMod val="50000"/>
                </a:schemeClr>
              </a:solidFill>
              <a:latin typeface="Trebuchet MS" pitchFamily="34" charset="0"/>
            </a:endParaRPr>
          </a:p>
        </p:txBody>
      </p:sp>
      <p:pic>
        <p:nvPicPr>
          <p:cNvPr id="2" name="Picture 2"/>
          <p:cNvPicPr>
            <a:picLocks noChangeAspect="1" noChangeArrowheads="1"/>
          </p:cNvPicPr>
          <p:nvPr/>
        </p:nvPicPr>
        <p:blipFill>
          <a:blip r:embed="rId2" cstate="print"/>
          <a:srcRect l="14109" t="47186" r="36636" b="21729"/>
          <a:stretch>
            <a:fillRect/>
          </a:stretch>
        </p:blipFill>
        <p:spPr bwMode="auto">
          <a:xfrm>
            <a:off x="3151165" y="548680"/>
            <a:ext cx="5885331" cy="2088232"/>
          </a:xfrm>
          <a:prstGeom prst="rect">
            <a:avLst/>
          </a:prstGeom>
          <a:noFill/>
          <a:ln w="9525">
            <a:noFill/>
            <a:miter lim="800000"/>
            <a:headEnd/>
            <a:tailEnd/>
          </a:ln>
        </p:spPr>
      </p:pic>
      <p:sp>
        <p:nvSpPr>
          <p:cNvPr id="7" name="6 Metin kutusu"/>
          <p:cNvSpPr txBox="1"/>
          <p:nvPr/>
        </p:nvSpPr>
        <p:spPr>
          <a:xfrm>
            <a:off x="179512" y="2627034"/>
            <a:ext cx="8712968" cy="3970318"/>
          </a:xfrm>
          <a:prstGeom prst="rect">
            <a:avLst/>
          </a:prstGeom>
          <a:noFill/>
        </p:spPr>
        <p:txBody>
          <a:bodyPr wrap="square" rtlCol="0">
            <a:spAutoFit/>
          </a:bodyPr>
          <a:lstStyle/>
          <a:p>
            <a:pPr>
              <a:buClr>
                <a:schemeClr val="bg2">
                  <a:lumMod val="50000"/>
                </a:schemeClr>
              </a:buClr>
              <a:buFont typeface="Trebuchet MS" pitchFamily="34" charset="0"/>
              <a:buChar char="●"/>
            </a:pPr>
            <a:r>
              <a:rPr lang="tr-TR" sz="2800" dirty="0" smtClean="0">
                <a:latin typeface="Trebuchet MS" pitchFamily="34" charset="0"/>
              </a:rPr>
              <a:t>  En az</a:t>
            </a:r>
            <a:r>
              <a:rPr lang="en-US" sz="2800" dirty="0" smtClean="0">
                <a:latin typeface="Trebuchet MS" pitchFamily="34" charset="0"/>
              </a:rPr>
              <a:t> 99 % </a:t>
            </a:r>
            <a:r>
              <a:rPr lang="tr-TR" sz="2800" dirty="0" smtClean="0">
                <a:latin typeface="Trebuchet MS" pitchFamily="34" charset="0"/>
              </a:rPr>
              <a:t>Al içeren alaşımlar!</a:t>
            </a:r>
          </a:p>
          <a:p>
            <a:pPr>
              <a:buClr>
                <a:schemeClr val="bg2">
                  <a:lumMod val="50000"/>
                </a:schemeClr>
              </a:buClr>
              <a:buFont typeface="Trebuchet MS" pitchFamily="34" charset="0"/>
              <a:buChar char="●"/>
            </a:pPr>
            <a:r>
              <a:rPr lang="tr-TR" sz="2800" dirty="0" smtClean="0">
                <a:latin typeface="Trebuchet MS" pitchFamily="34" charset="0"/>
              </a:rPr>
              <a:t>  Mukavemetleri çok düşük!</a:t>
            </a:r>
            <a:r>
              <a:rPr lang="en-US" sz="2800" dirty="0" smtClean="0">
                <a:latin typeface="Trebuchet MS" pitchFamily="34" charset="0"/>
              </a:rPr>
              <a:t> </a:t>
            </a:r>
            <a:endParaRPr lang="tr-TR" sz="2800" dirty="0" smtClean="0">
              <a:latin typeface="Trebuchet MS" pitchFamily="34" charset="0"/>
            </a:endParaRPr>
          </a:p>
          <a:p>
            <a:pPr>
              <a:buClr>
                <a:schemeClr val="bg2">
                  <a:lumMod val="50000"/>
                </a:schemeClr>
              </a:buClr>
              <a:buFont typeface="Trebuchet MS" pitchFamily="34" charset="0"/>
              <a:buChar char="●"/>
            </a:pPr>
            <a:r>
              <a:rPr lang="tr-TR" sz="2800" dirty="0" smtClean="0">
                <a:latin typeface="Trebuchet MS" pitchFamily="34" charset="0"/>
              </a:rPr>
              <a:t>  Ana alaşım elementleri: </a:t>
            </a:r>
            <a:r>
              <a:rPr lang="en-US" sz="2800" dirty="0" smtClean="0">
                <a:latin typeface="Trebuchet MS" pitchFamily="34" charset="0"/>
              </a:rPr>
              <a:t>Fe </a:t>
            </a:r>
            <a:r>
              <a:rPr lang="tr-TR" sz="2800" dirty="0" smtClean="0">
                <a:latin typeface="Trebuchet MS" pitchFamily="34" charset="0"/>
              </a:rPr>
              <a:t>ve</a:t>
            </a:r>
            <a:r>
              <a:rPr lang="en-US" sz="2800" dirty="0" smtClean="0">
                <a:latin typeface="Trebuchet MS" pitchFamily="34" charset="0"/>
              </a:rPr>
              <a:t> Si.</a:t>
            </a:r>
            <a:endParaRPr lang="tr-TR" sz="2800" dirty="0" smtClean="0">
              <a:latin typeface="Trebuchet MS" pitchFamily="34" charset="0"/>
            </a:endParaRPr>
          </a:p>
          <a:p>
            <a:pPr>
              <a:buClr>
                <a:schemeClr val="bg2">
                  <a:lumMod val="50000"/>
                </a:schemeClr>
              </a:buClr>
              <a:buFont typeface="Trebuchet MS" pitchFamily="34" charset="0"/>
              <a:buChar char="●"/>
            </a:pPr>
            <a:r>
              <a:rPr lang="tr-TR" sz="2800" dirty="0" smtClean="0">
                <a:latin typeface="Trebuchet MS" pitchFamily="34" charset="0"/>
              </a:rPr>
              <a:t>  </a:t>
            </a:r>
            <a:r>
              <a:rPr lang="tr-TR" sz="2800" dirty="0" err="1" smtClean="0">
                <a:latin typeface="Trebuchet MS" pitchFamily="34" charset="0"/>
              </a:rPr>
              <a:t>Fe</a:t>
            </a:r>
            <a:r>
              <a:rPr lang="tr-TR" sz="2800" dirty="0" smtClean="0">
                <a:latin typeface="Trebuchet MS" pitchFamily="34" charset="0"/>
              </a:rPr>
              <a:t> ve Si</a:t>
            </a:r>
            <a:r>
              <a:rPr lang="en-US" sz="2800" dirty="0" smtClean="0">
                <a:latin typeface="Trebuchet MS" pitchFamily="34" charset="0"/>
              </a:rPr>
              <a:t> </a:t>
            </a:r>
            <a:r>
              <a:rPr lang="tr-TR" sz="2800" dirty="0" smtClean="0">
                <a:latin typeface="Trebuchet MS" pitchFamily="34" charset="0"/>
              </a:rPr>
              <a:t>alaşıma mütevazi bir mukavemet ve 	sertlik kazandırır</a:t>
            </a:r>
            <a:r>
              <a:rPr lang="en-US" sz="2800" dirty="0" smtClean="0">
                <a:latin typeface="Trebuchet MS" pitchFamily="34" charset="0"/>
              </a:rPr>
              <a:t>.</a:t>
            </a:r>
          </a:p>
          <a:p>
            <a:pPr>
              <a:buClr>
                <a:schemeClr val="bg2">
                  <a:lumMod val="50000"/>
                </a:schemeClr>
              </a:buClr>
              <a:buFont typeface="Trebuchet MS" pitchFamily="34" charset="0"/>
              <a:buChar char="●"/>
            </a:pPr>
            <a:r>
              <a:rPr lang="tr-TR" sz="2800" dirty="0" smtClean="0">
                <a:latin typeface="Trebuchet MS" pitchFamily="34" charset="0"/>
              </a:rPr>
              <a:t>  </a:t>
            </a:r>
            <a:r>
              <a:rPr lang="tr-TR" sz="2800" dirty="0" err="1" smtClean="0">
                <a:latin typeface="Trebuchet MS" pitchFamily="34" charset="0"/>
              </a:rPr>
              <a:t>Fe</a:t>
            </a:r>
            <a:r>
              <a:rPr lang="tr-TR" sz="2800" dirty="0" smtClean="0">
                <a:latin typeface="Trebuchet MS" pitchFamily="34" charset="0"/>
              </a:rPr>
              <a:t> çok da yüksek olmayan sıcaklıklarda sürünme 	direnci verir. </a:t>
            </a:r>
          </a:p>
          <a:p>
            <a:pPr>
              <a:buClr>
                <a:schemeClr val="bg2">
                  <a:lumMod val="50000"/>
                </a:schemeClr>
              </a:buClr>
              <a:buFont typeface="Trebuchet MS" pitchFamily="34" charset="0"/>
              <a:buChar char="●"/>
            </a:pPr>
            <a:r>
              <a:rPr lang="tr-TR" sz="2800" dirty="0" smtClean="0">
                <a:latin typeface="Trebuchet MS" pitchFamily="34" charset="0"/>
              </a:rPr>
              <a:t>  Bu katkı elektrik iletken uygulamalarında önemli!</a:t>
            </a:r>
          </a:p>
          <a:p>
            <a:pPr>
              <a:buClr>
                <a:schemeClr val="bg2">
                  <a:lumMod val="50000"/>
                </a:schemeClr>
              </a:buClr>
              <a:buFont typeface="Trebuchet MS" pitchFamily="34" charset="0"/>
              <a:buChar char="●"/>
            </a:pPr>
            <a:r>
              <a:rPr lang="tr-TR" sz="2800" dirty="0" smtClean="0">
                <a:latin typeface="Trebuchet MS" pitchFamily="34" charset="0"/>
              </a:rPr>
              <a:t>  </a:t>
            </a:r>
            <a:r>
              <a:rPr lang="tr-TR" sz="2800" dirty="0" err="1" smtClean="0">
                <a:latin typeface="Trebuchet MS" pitchFamily="34" charset="0"/>
              </a:rPr>
              <a:t>Fe</a:t>
            </a:r>
            <a:r>
              <a:rPr lang="tr-TR" sz="2800" dirty="0" smtClean="0">
                <a:latin typeface="Trebuchet MS" pitchFamily="34" charset="0"/>
              </a:rPr>
              <a:t> tane yapısını da inceltir.</a:t>
            </a:r>
            <a:endParaRPr lang="en-US" sz="2800" dirty="0" smtClean="0">
              <a:latin typeface="Trebuchet MS" pitchFamily="34" charset="0"/>
            </a:endParaRPr>
          </a:p>
        </p:txBody>
      </p:sp>
    </p:spTree>
    <p:extLst>
      <p:ext uri="{BB962C8B-B14F-4D97-AF65-F5344CB8AC3E}">
        <p14:creationId xmlns:p14="http://schemas.microsoft.com/office/powerpoint/2010/main" val="340445746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323528" y="620688"/>
            <a:ext cx="8229600" cy="594320"/>
          </a:xfrm>
        </p:spPr>
        <p:txBody>
          <a:bodyPr>
            <a:normAutofit fontScale="90000"/>
          </a:bodyPr>
          <a:lstStyle/>
          <a:p>
            <a:r>
              <a:rPr lang="tr-TR" dirty="0" smtClean="0">
                <a:solidFill>
                  <a:schemeClr val="accent2">
                    <a:lumMod val="50000"/>
                  </a:schemeClr>
                </a:solidFill>
                <a:latin typeface="Trebuchet MS" pitchFamily="34" charset="0"/>
              </a:rPr>
              <a:t>1XXX serisi</a:t>
            </a:r>
            <a:endParaRPr lang="tr-TR" dirty="0">
              <a:solidFill>
                <a:schemeClr val="accent2">
                  <a:lumMod val="50000"/>
                </a:schemeClr>
              </a:solidFill>
              <a:latin typeface="Trebuchet MS" pitchFamily="34" charset="0"/>
            </a:endParaRPr>
          </a:p>
        </p:txBody>
      </p:sp>
      <p:sp>
        <p:nvSpPr>
          <p:cNvPr id="5" name="İçerik Yer Tutucusu 4"/>
          <p:cNvSpPr>
            <a:spLocks noGrp="1"/>
          </p:cNvSpPr>
          <p:nvPr>
            <p:ph idx="1"/>
          </p:nvPr>
        </p:nvSpPr>
        <p:spPr>
          <a:xfrm>
            <a:off x="144016" y="1340768"/>
            <a:ext cx="8892480" cy="5328592"/>
          </a:xfrm>
        </p:spPr>
        <p:txBody>
          <a:bodyPr>
            <a:noAutofit/>
          </a:bodyPr>
          <a:lstStyle/>
          <a:p>
            <a:pPr>
              <a:buClr>
                <a:schemeClr val="bg2">
                  <a:lumMod val="50000"/>
                </a:schemeClr>
              </a:buClr>
            </a:pPr>
            <a:r>
              <a:rPr lang="tr-TR" sz="2800" dirty="0" smtClean="0">
                <a:latin typeface="Trebuchet MS" pitchFamily="34" charset="0"/>
              </a:rPr>
              <a:t>Yüksek Saflıkta olduğu için </a:t>
            </a:r>
            <a:r>
              <a:rPr lang="tr-TR" sz="2800" dirty="0" err="1" smtClean="0">
                <a:latin typeface="Trebuchet MS" pitchFamily="34" charset="0"/>
              </a:rPr>
              <a:t>dislokasyon</a:t>
            </a:r>
            <a:r>
              <a:rPr lang="tr-TR" sz="2800" dirty="0" smtClean="0">
                <a:latin typeface="Trebuchet MS" pitchFamily="34" charset="0"/>
              </a:rPr>
              <a:t> hareketliliği yüksek! Plastik deformasyonu kolay; şekil vermek sorunsuz!</a:t>
            </a:r>
          </a:p>
          <a:p>
            <a:pPr>
              <a:buClr>
                <a:schemeClr val="bg2">
                  <a:lumMod val="50000"/>
                </a:schemeClr>
              </a:buClr>
            </a:pPr>
            <a:r>
              <a:rPr lang="tr-TR" sz="2800" dirty="0" err="1" smtClean="0">
                <a:latin typeface="Trebuchet MS" pitchFamily="34" charset="0"/>
              </a:rPr>
              <a:t>Mikroyapıda</a:t>
            </a:r>
            <a:r>
              <a:rPr lang="tr-TR" sz="2800" dirty="0" smtClean="0">
                <a:latin typeface="Trebuchet MS" pitchFamily="34" charset="0"/>
              </a:rPr>
              <a:t> bileşik partikülleri olmadığı için koruyucu oksit filmi yüzeyde kesintisiz!</a:t>
            </a:r>
          </a:p>
          <a:p>
            <a:pPr>
              <a:buClr>
                <a:schemeClr val="bg2">
                  <a:lumMod val="50000"/>
                </a:schemeClr>
              </a:buClr>
            </a:pPr>
            <a:r>
              <a:rPr lang="tr-TR" sz="2800" dirty="0" err="1" smtClean="0">
                <a:latin typeface="Trebuchet MS" pitchFamily="34" charset="0"/>
              </a:rPr>
              <a:t>Anodik</a:t>
            </a:r>
            <a:r>
              <a:rPr lang="tr-TR" sz="2800" dirty="0" smtClean="0">
                <a:latin typeface="Trebuchet MS" pitchFamily="34" charset="0"/>
              </a:rPr>
              <a:t>/</a:t>
            </a:r>
            <a:r>
              <a:rPr lang="tr-TR" sz="2800" dirty="0" err="1" smtClean="0">
                <a:latin typeface="Trebuchet MS" pitchFamily="34" charset="0"/>
              </a:rPr>
              <a:t>katodik</a:t>
            </a:r>
            <a:r>
              <a:rPr lang="tr-TR" sz="2800" dirty="0" smtClean="0">
                <a:latin typeface="Trebuchet MS" pitchFamily="34" charset="0"/>
              </a:rPr>
              <a:t> hücre sayısı çok az! korozyon direnci çok yüksek!</a:t>
            </a:r>
          </a:p>
          <a:p>
            <a:pPr>
              <a:buClr>
                <a:schemeClr val="bg2">
                  <a:lumMod val="50000"/>
                </a:schemeClr>
              </a:buClr>
            </a:pPr>
            <a:r>
              <a:rPr lang="tr-TR" sz="2800" dirty="0" smtClean="0">
                <a:latin typeface="Trebuchet MS" pitchFamily="34" charset="0"/>
              </a:rPr>
              <a:t>Bu sayede </a:t>
            </a:r>
            <a:r>
              <a:rPr lang="tr-TR" sz="2800" dirty="0" err="1" smtClean="0">
                <a:latin typeface="Trebuchet MS" pitchFamily="34" charset="0"/>
              </a:rPr>
              <a:t>anodizasyonu</a:t>
            </a:r>
            <a:r>
              <a:rPr lang="tr-TR" sz="2800" dirty="0" smtClean="0">
                <a:latin typeface="Trebuchet MS" pitchFamily="34" charset="0"/>
              </a:rPr>
              <a:t> başarılı!</a:t>
            </a:r>
          </a:p>
          <a:p>
            <a:pPr>
              <a:buClr>
                <a:schemeClr val="bg2">
                  <a:lumMod val="50000"/>
                </a:schemeClr>
              </a:buClr>
            </a:pPr>
            <a:r>
              <a:rPr lang="tr-TR" sz="2800" dirty="0" smtClean="0">
                <a:latin typeface="Trebuchet MS" pitchFamily="34" charset="0"/>
              </a:rPr>
              <a:t>Yansıtma karakteri yüksek ve yüzey kaliteli!</a:t>
            </a:r>
          </a:p>
          <a:p>
            <a:pPr>
              <a:buClr>
                <a:schemeClr val="bg2">
                  <a:lumMod val="50000"/>
                </a:schemeClr>
              </a:buClr>
            </a:pPr>
            <a:r>
              <a:rPr lang="tr-TR" sz="2800" dirty="0" smtClean="0">
                <a:latin typeface="Trebuchet MS" pitchFamily="34" charset="0"/>
              </a:rPr>
              <a:t>Dekoratif!</a:t>
            </a:r>
          </a:p>
          <a:p>
            <a:pPr>
              <a:buClr>
                <a:schemeClr val="bg2">
                  <a:lumMod val="50000"/>
                </a:schemeClr>
              </a:buClr>
            </a:pPr>
            <a:r>
              <a:rPr lang="tr-TR" sz="2800" dirty="0" smtClean="0">
                <a:latin typeface="Trebuchet MS" pitchFamily="34" charset="0"/>
              </a:rPr>
              <a:t>Çok yüksek elektrik ve ısıl iletkenlik!</a:t>
            </a:r>
          </a:p>
        </p:txBody>
      </p:sp>
    </p:spTree>
    <p:extLst>
      <p:ext uri="{BB962C8B-B14F-4D97-AF65-F5344CB8AC3E}">
        <p14:creationId xmlns:p14="http://schemas.microsoft.com/office/powerpoint/2010/main" val="258578458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395536" y="1034480"/>
            <a:ext cx="8229600" cy="666328"/>
          </a:xfrm>
        </p:spPr>
        <p:txBody>
          <a:bodyPr>
            <a:normAutofit fontScale="90000"/>
          </a:bodyPr>
          <a:lstStyle/>
          <a:p>
            <a:pPr>
              <a:lnSpc>
                <a:spcPct val="80000"/>
              </a:lnSpc>
            </a:pPr>
            <a:r>
              <a:rPr lang="tr-TR" dirty="0" smtClean="0">
                <a:latin typeface="Trebuchet MS" pitchFamily="34" charset="0"/>
              </a:rPr>
              <a:t>Alüminyum dökümhanelerinde patlama</a:t>
            </a:r>
            <a:endParaRPr lang="tr-TR" dirty="0">
              <a:latin typeface="Trebuchet MS" pitchFamily="34" charset="0"/>
            </a:endParaRPr>
          </a:p>
        </p:txBody>
      </p:sp>
      <p:sp>
        <p:nvSpPr>
          <p:cNvPr id="5" name="İçerik Yer Tutucusu 4"/>
          <p:cNvSpPr>
            <a:spLocks noGrp="1"/>
          </p:cNvSpPr>
          <p:nvPr>
            <p:ph idx="1"/>
          </p:nvPr>
        </p:nvSpPr>
        <p:spPr>
          <a:xfrm>
            <a:off x="251520" y="1844824"/>
            <a:ext cx="8784976" cy="4752528"/>
          </a:xfrm>
        </p:spPr>
        <p:txBody>
          <a:bodyPr>
            <a:noAutofit/>
          </a:bodyPr>
          <a:lstStyle/>
          <a:p>
            <a:pPr>
              <a:spcBef>
                <a:spcPts val="0"/>
              </a:spcBef>
              <a:spcAft>
                <a:spcPts val="1200"/>
              </a:spcAft>
            </a:pPr>
            <a:r>
              <a:rPr lang="tr-TR" sz="2800" dirty="0" smtClean="0">
                <a:latin typeface="Trebuchet MS" panose="020B0603020202020204" pitchFamily="34" charset="0"/>
              </a:rPr>
              <a:t>rutubetli dökümhanelerde nemli alet-</a:t>
            </a:r>
            <a:r>
              <a:rPr lang="tr-TR" sz="2800" dirty="0" err="1" smtClean="0">
                <a:latin typeface="Trebuchet MS" panose="020B0603020202020204" pitchFamily="34" charset="0"/>
              </a:rPr>
              <a:t>techizat</a:t>
            </a:r>
            <a:r>
              <a:rPr lang="tr-TR" sz="2800" dirty="0" smtClean="0">
                <a:latin typeface="Trebuchet MS" panose="020B0603020202020204" pitchFamily="34" charset="0"/>
              </a:rPr>
              <a:t>-kalıp kullanılması, fırına-ocağa-potaya hurda şarjı durumlarında patlama riski mevcuttur.</a:t>
            </a:r>
          </a:p>
          <a:p>
            <a:pPr>
              <a:spcBef>
                <a:spcPts val="0"/>
              </a:spcBef>
              <a:spcAft>
                <a:spcPts val="1200"/>
              </a:spcAft>
            </a:pPr>
            <a:r>
              <a:rPr lang="tr-TR" sz="2800" dirty="0" smtClean="0">
                <a:latin typeface="Trebuchet MS" panose="020B0603020202020204" pitchFamily="34" charset="0"/>
              </a:rPr>
              <a:t>Sıvı alüminyumun bloke-hapsettiği su buharlaşarak kendini çevreleyen sıvı metali etrafa dağıtır, sıçratır, savurur.</a:t>
            </a:r>
          </a:p>
          <a:p>
            <a:pPr>
              <a:spcBef>
                <a:spcPts val="0"/>
              </a:spcBef>
              <a:spcAft>
                <a:spcPts val="1200"/>
              </a:spcAft>
            </a:pPr>
            <a:r>
              <a:rPr lang="tr-TR" sz="2800" dirty="0" smtClean="0">
                <a:latin typeface="Trebuchet MS" panose="020B0603020202020204" pitchFamily="34" charset="0"/>
              </a:rPr>
              <a:t>Patlama olayı şiddetine göre sınıflara ayrılmıştır. </a:t>
            </a:r>
          </a:p>
          <a:p>
            <a:pPr>
              <a:spcBef>
                <a:spcPts val="0"/>
              </a:spcBef>
              <a:spcAft>
                <a:spcPts val="1200"/>
              </a:spcAft>
            </a:pPr>
            <a:r>
              <a:rPr lang="tr-TR" sz="2800" dirty="0" smtClean="0">
                <a:latin typeface="Trebuchet MS" panose="020B0603020202020204" pitchFamily="34" charset="0"/>
              </a:rPr>
              <a:t>3 </a:t>
            </a:r>
            <a:r>
              <a:rPr lang="tr-TR" sz="2800" dirty="0" err="1" smtClean="0">
                <a:latin typeface="Trebuchet MS" panose="020B0603020202020204" pitchFamily="34" charset="0"/>
              </a:rPr>
              <a:t>nolu</a:t>
            </a:r>
            <a:r>
              <a:rPr lang="tr-TR" sz="2800" dirty="0" smtClean="0">
                <a:latin typeface="Trebuchet MS" panose="020B0603020202020204" pitchFamily="34" charset="0"/>
              </a:rPr>
              <a:t> patlama olayı kilolarca sıvı alüminyumun metrelerce etrafa savrulması olayıdır. Ciddi yaralanmalar, can ve mal kaybı ile sonuçlanabilir.</a:t>
            </a:r>
          </a:p>
          <a:p>
            <a:pPr>
              <a:spcBef>
                <a:spcPts val="0"/>
              </a:spcBef>
              <a:spcAft>
                <a:spcPts val="1200"/>
              </a:spcAft>
            </a:pPr>
            <a:endParaRPr lang="en-US" sz="2800" dirty="0" smtClean="0">
              <a:latin typeface="Trebuchet MS" pitchFamily="34" charset="0"/>
            </a:endParaRPr>
          </a:p>
        </p:txBody>
      </p:sp>
    </p:spTree>
    <p:extLst>
      <p:ext uri="{BB962C8B-B14F-4D97-AF65-F5344CB8AC3E}">
        <p14:creationId xmlns:p14="http://schemas.microsoft.com/office/powerpoint/2010/main" val="328234880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323528" y="746448"/>
            <a:ext cx="8229600" cy="594320"/>
          </a:xfrm>
        </p:spPr>
        <p:txBody>
          <a:bodyPr>
            <a:normAutofit fontScale="90000"/>
          </a:bodyPr>
          <a:lstStyle/>
          <a:p>
            <a:r>
              <a:rPr lang="tr-TR" dirty="0" smtClean="0">
                <a:solidFill>
                  <a:schemeClr val="accent2">
                    <a:lumMod val="50000"/>
                  </a:schemeClr>
                </a:solidFill>
                <a:latin typeface="Trebuchet MS" pitchFamily="34" charset="0"/>
              </a:rPr>
              <a:t>1XXX serisi</a:t>
            </a:r>
            <a:endParaRPr lang="tr-TR" dirty="0">
              <a:solidFill>
                <a:schemeClr val="accent2">
                  <a:lumMod val="50000"/>
                </a:schemeClr>
              </a:solidFill>
              <a:latin typeface="Trebuchet MS" pitchFamily="34" charset="0"/>
            </a:endParaRPr>
          </a:p>
        </p:txBody>
      </p:sp>
      <p:sp>
        <p:nvSpPr>
          <p:cNvPr id="5" name="İçerik Yer Tutucusu 4"/>
          <p:cNvSpPr>
            <a:spLocks noGrp="1"/>
          </p:cNvSpPr>
          <p:nvPr>
            <p:ph idx="1"/>
          </p:nvPr>
        </p:nvSpPr>
        <p:spPr>
          <a:xfrm>
            <a:off x="144016" y="1412776"/>
            <a:ext cx="8892480" cy="4248472"/>
          </a:xfrm>
        </p:spPr>
        <p:txBody>
          <a:bodyPr>
            <a:noAutofit/>
          </a:bodyPr>
          <a:lstStyle/>
          <a:p>
            <a:pPr>
              <a:buClr>
                <a:schemeClr val="bg2">
                  <a:lumMod val="50000"/>
                </a:schemeClr>
              </a:buClr>
            </a:pPr>
            <a:r>
              <a:rPr lang="tr-TR" sz="2800" dirty="0" smtClean="0">
                <a:latin typeface="Trebuchet MS" pitchFamily="34" charset="0"/>
              </a:rPr>
              <a:t>Elektronik devre paketlemesinde, ısı değiştiricisi plakaları, radyatör boruları gibi) ısıtma ekipmanlarında yüksek ısı iletkenliği ve korozyon direnci ile çok cazip!</a:t>
            </a:r>
          </a:p>
          <a:p>
            <a:pPr>
              <a:buClr>
                <a:schemeClr val="bg2">
                  <a:lumMod val="50000"/>
                </a:schemeClr>
              </a:buClr>
            </a:pPr>
            <a:r>
              <a:rPr lang="tr-TR" sz="2800" dirty="0" smtClean="0">
                <a:latin typeface="Trebuchet MS" pitchFamily="34" charset="0"/>
              </a:rPr>
              <a:t>Yüksek yansıtma kapasitesi ile aydınlatma armatürlerinde , lazer aynalarında</a:t>
            </a:r>
          </a:p>
          <a:p>
            <a:pPr>
              <a:buClr>
                <a:schemeClr val="bg2">
                  <a:lumMod val="50000"/>
                </a:schemeClr>
              </a:buClr>
            </a:pPr>
            <a:r>
              <a:rPr lang="tr-TR" sz="2800" dirty="0" smtClean="0">
                <a:latin typeface="Trebuchet MS" pitchFamily="34" charset="0"/>
              </a:rPr>
              <a:t>Kaliteli yüzey ve albenisi, korozyona dayanıklılığı ile dekoratif yapısal uygulamalarda , mobilya ve aksesuarlarda tercih edilir.</a:t>
            </a:r>
          </a:p>
        </p:txBody>
      </p:sp>
    </p:spTree>
    <p:extLst>
      <p:ext uri="{BB962C8B-B14F-4D97-AF65-F5344CB8AC3E}">
        <p14:creationId xmlns:p14="http://schemas.microsoft.com/office/powerpoint/2010/main" val="362076740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323528" y="620688"/>
            <a:ext cx="8229600" cy="594320"/>
          </a:xfrm>
        </p:spPr>
        <p:txBody>
          <a:bodyPr>
            <a:normAutofit fontScale="90000"/>
          </a:bodyPr>
          <a:lstStyle/>
          <a:p>
            <a:r>
              <a:rPr lang="tr-TR" dirty="0" smtClean="0">
                <a:solidFill>
                  <a:schemeClr val="accent2">
                    <a:lumMod val="50000"/>
                  </a:schemeClr>
                </a:solidFill>
                <a:latin typeface="Trebuchet MS" pitchFamily="34" charset="0"/>
              </a:rPr>
              <a:t>2XXX serisi</a:t>
            </a:r>
            <a:endParaRPr lang="tr-TR" dirty="0">
              <a:solidFill>
                <a:schemeClr val="accent2">
                  <a:lumMod val="50000"/>
                </a:schemeClr>
              </a:solidFill>
              <a:latin typeface="Trebuchet MS" pitchFamily="34" charset="0"/>
            </a:endParaRPr>
          </a:p>
        </p:txBody>
      </p:sp>
      <p:sp>
        <p:nvSpPr>
          <p:cNvPr id="5" name="İçerik Yer Tutucusu 4"/>
          <p:cNvSpPr>
            <a:spLocks noGrp="1"/>
          </p:cNvSpPr>
          <p:nvPr>
            <p:ph idx="1"/>
          </p:nvPr>
        </p:nvSpPr>
        <p:spPr>
          <a:xfrm>
            <a:off x="144016" y="2996952"/>
            <a:ext cx="8892480" cy="3456384"/>
          </a:xfrm>
        </p:spPr>
        <p:txBody>
          <a:bodyPr>
            <a:noAutofit/>
          </a:bodyPr>
          <a:lstStyle/>
          <a:p>
            <a:pPr>
              <a:spcBef>
                <a:spcPts val="0"/>
              </a:spcBef>
              <a:buClr>
                <a:schemeClr val="bg2">
                  <a:lumMod val="50000"/>
                </a:schemeClr>
              </a:buClr>
            </a:pPr>
            <a:r>
              <a:rPr lang="tr-TR" sz="2800" dirty="0" err="1" smtClean="0">
                <a:latin typeface="Trebuchet MS" pitchFamily="34" charset="0"/>
              </a:rPr>
              <a:t>Cu</a:t>
            </a:r>
            <a:r>
              <a:rPr lang="en-US" sz="2800" dirty="0" smtClean="0">
                <a:latin typeface="Trebuchet MS" pitchFamily="34" charset="0"/>
              </a:rPr>
              <a:t> </a:t>
            </a:r>
            <a:r>
              <a:rPr lang="tr-TR" sz="2800" dirty="0" smtClean="0">
                <a:latin typeface="Trebuchet MS" pitchFamily="34" charset="0"/>
              </a:rPr>
              <a:t>başlıca alaşım elementi</a:t>
            </a:r>
            <a:r>
              <a:rPr lang="en-US" sz="2800" dirty="0" smtClean="0">
                <a:latin typeface="Trebuchet MS" pitchFamily="34" charset="0"/>
              </a:rPr>
              <a:t> (</a:t>
            </a:r>
            <a:r>
              <a:rPr lang="tr-TR" sz="2800" dirty="0" smtClean="0">
                <a:latin typeface="Trebuchet MS" pitchFamily="34" charset="0"/>
              </a:rPr>
              <a:t>%</a:t>
            </a:r>
            <a:r>
              <a:rPr lang="en-US" sz="2800" dirty="0" smtClean="0">
                <a:latin typeface="Trebuchet MS" pitchFamily="34" charset="0"/>
              </a:rPr>
              <a:t>3–6), </a:t>
            </a:r>
            <a:endParaRPr lang="tr-TR" sz="2800" dirty="0" smtClean="0">
              <a:latin typeface="Trebuchet MS" pitchFamily="34" charset="0"/>
            </a:endParaRPr>
          </a:p>
          <a:p>
            <a:pPr>
              <a:spcBef>
                <a:spcPts val="0"/>
              </a:spcBef>
              <a:buClr>
                <a:schemeClr val="bg2">
                  <a:lumMod val="50000"/>
                </a:schemeClr>
              </a:buClr>
            </a:pPr>
            <a:r>
              <a:rPr lang="tr-TR" sz="2800" dirty="0" smtClean="0">
                <a:latin typeface="Trebuchet MS" pitchFamily="34" charset="0"/>
              </a:rPr>
              <a:t>Çökelme sertleşmesi sayesinde yüksek mukavemet</a:t>
            </a:r>
          </a:p>
          <a:p>
            <a:pPr>
              <a:spcBef>
                <a:spcPts val="0"/>
              </a:spcBef>
              <a:buClr>
                <a:schemeClr val="bg2">
                  <a:lumMod val="50000"/>
                </a:schemeClr>
              </a:buClr>
            </a:pPr>
            <a:r>
              <a:rPr lang="tr-TR" sz="2800" dirty="0" smtClean="0">
                <a:latin typeface="Trebuchet MS" pitchFamily="34" charset="0"/>
              </a:rPr>
              <a:t>Grupta </a:t>
            </a:r>
            <a:r>
              <a:rPr lang="tr-TR" sz="2800" dirty="0" err="1" smtClean="0">
                <a:latin typeface="Trebuchet MS" pitchFamily="34" charset="0"/>
              </a:rPr>
              <a:t>Mg’lu</a:t>
            </a:r>
            <a:r>
              <a:rPr lang="tr-TR" sz="2800" dirty="0" smtClean="0">
                <a:latin typeface="Trebuchet MS" pitchFamily="34" charset="0"/>
              </a:rPr>
              <a:t> veya </a:t>
            </a:r>
            <a:r>
              <a:rPr lang="tr-TR" sz="2800" dirty="0" err="1" smtClean="0">
                <a:latin typeface="Trebuchet MS" pitchFamily="34" charset="0"/>
              </a:rPr>
              <a:t>Mg’suz</a:t>
            </a:r>
            <a:r>
              <a:rPr lang="tr-TR" sz="2800" dirty="0" smtClean="0">
                <a:latin typeface="Trebuchet MS" pitchFamily="34" charset="0"/>
              </a:rPr>
              <a:t> alaşımlar var!</a:t>
            </a:r>
            <a:r>
              <a:rPr lang="en-US" sz="2800" dirty="0" smtClean="0">
                <a:latin typeface="Trebuchet MS" pitchFamily="34" charset="0"/>
              </a:rPr>
              <a:t> </a:t>
            </a:r>
            <a:r>
              <a:rPr lang="tr-TR" sz="2800" dirty="0" smtClean="0">
                <a:latin typeface="Trebuchet MS" pitchFamily="34" charset="0"/>
              </a:rPr>
              <a:t>(%</a:t>
            </a:r>
            <a:r>
              <a:rPr lang="en-US" sz="2800" dirty="0" smtClean="0">
                <a:latin typeface="Trebuchet MS" pitchFamily="34" charset="0"/>
              </a:rPr>
              <a:t>0–2</a:t>
            </a:r>
            <a:r>
              <a:rPr lang="tr-TR" sz="2800" dirty="0" smtClean="0">
                <a:latin typeface="Trebuchet MS" pitchFamily="34" charset="0"/>
              </a:rPr>
              <a:t> Mg</a:t>
            </a:r>
            <a:r>
              <a:rPr lang="en-US" sz="2800" dirty="0" smtClean="0">
                <a:latin typeface="Trebuchet MS" pitchFamily="34" charset="0"/>
              </a:rPr>
              <a:t>)</a:t>
            </a:r>
            <a:endParaRPr lang="tr-TR" sz="2800" dirty="0" smtClean="0">
              <a:latin typeface="Trebuchet MS" pitchFamily="34" charset="0"/>
            </a:endParaRPr>
          </a:p>
          <a:p>
            <a:pPr>
              <a:spcBef>
                <a:spcPts val="0"/>
              </a:spcBef>
              <a:buClr>
                <a:schemeClr val="bg2">
                  <a:lumMod val="50000"/>
                </a:schemeClr>
              </a:buClr>
            </a:pPr>
            <a:r>
              <a:rPr lang="en-US" sz="2800" dirty="0" smtClean="0">
                <a:latin typeface="Trebuchet MS" pitchFamily="34" charset="0"/>
              </a:rPr>
              <a:t>C</a:t>
            </a:r>
            <a:r>
              <a:rPr lang="tr-TR" sz="2800" dirty="0" smtClean="0">
                <a:latin typeface="Trebuchet MS" pitchFamily="34" charset="0"/>
              </a:rPr>
              <a:t>u</a:t>
            </a:r>
            <a:r>
              <a:rPr lang="en-US" sz="2800" dirty="0" smtClean="0">
                <a:latin typeface="Trebuchet MS" pitchFamily="34" charset="0"/>
              </a:rPr>
              <a:t> </a:t>
            </a:r>
            <a:r>
              <a:rPr lang="tr-TR" sz="2800" dirty="0" smtClean="0">
                <a:latin typeface="Trebuchet MS" pitchFamily="34" charset="0"/>
              </a:rPr>
              <a:t>ile yorulma direnci yüksek!</a:t>
            </a:r>
          </a:p>
          <a:p>
            <a:pPr>
              <a:spcBef>
                <a:spcPts val="0"/>
              </a:spcBef>
              <a:buClr>
                <a:schemeClr val="bg2">
                  <a:lumMod val="50000"/>
                </a:schemeClr>
              </a:buClr>
            </a:pPr>
            <a:r>
              <a:rPr lang="tr-TR" sz="2800" dirty="0" smtClean="0">
                <a:latin typeface="Trebuchet MS" pitchFamily="34" charset="0"/>
              </a:rPr>
              <a:t>Yüksek sıcaklık dayanımı iyi!</a:t>
            </a:r>
          </a:p>
          <a:p>
            <a:pPr>
              <a:spcBef>
                <a:spcPts val="0"/>
              </a:spcBef>
              <a:buClr>
                <a:schemeClr val="bg2">
                  <a:lumMod val="50000"/>
                </a:schemeClr>
              </a:buClr>
            </a:pPr>
            <a:r>
              <a:rPr lang="tr-TR" sz="2800" dirty="0" smtClean="0">
                <a:latin typeface="Trebuchet MS" pitchFamily="34" charset="0"/>
              </a:rPr>
              <a:t>Talaşlı imalat kabiliyeti iyi!</a:t>
            </a:r>
          </a:p>
          <a:p>
            <a:pPr>
              <a:spcBef>
                <a:spcPts val="0"/>
              </a:spcBef>
              <a:buClr>
                <a:schemeClr val="bg2">
                  <a:lumMod val="50000"/>
                </a:schemeClr>
              </a:buClr>
            </a:pPr>
            <a:r>
              <a:rPr lang="tr-TR" sz="2800" dirty="0" smtClean="0">
                <a:latin typeface="Trebuchet MS" pitchFamily="34" charset="0"/>
              </a:rPr>
              <a:t>Fakat </a:t>
            </a:r>
            <a:r>
              <a:rPr lang="tr-TR" sz="2800" dirty="0" err="1" smtClean="0">
                <a:latin typeface="Trebuchet MS" pitchFamily="34" charset="0"/>
              </a:rPr>
              <a:t>Cu</a:t>
            </a:r>
            <a:r>
              <a:rPr lang="tr-TR" sz="2800" dirty="0" smtClean="0">
                <a:latin typeface="Trebuchet MS" pitchFamily="34" charset="0"/>
              </a:rPr>
              <a:t> korozyon hassasiyeti yaratıyor!</a:t>
            </a:r>
          </a:p>
          <a:p>
            <a:pPr>
              <a:spcBef>
                <a:spcPts val="0"/>
              </a:spcBef>
              <a:buClr>
                <a:schemeClr val="bg2">
                  <a:lumMod val="50000"/>
                </a:schemeClr>
              </a:buClr>
            </a:pPr>
            <a:r>
              <a:rPr lang="en-US" sz="2800" dirty="0" smtClean="0">
                <a:latin typeface="Trebuchet MS" pitchFamily="34" charset="0"/>
              </a:rPr>
              <a:t>C</a:t>
            </a:r>
            <a:r>
              <a:rPr lang="tr-TR" sz="2800" dirty="0" smtClean="0">
                <a:latin typeface="Trebuchet MS" pitchFamily="34" charset="0"/>
              </a:rPr>
              <a:t>u</a:t>
            </a:r>
            <a:r>
              <a:rPr lang="en-US" sz="2800" dirty="0" smtClean="0">
                <a:latin typeface="Trebuchet MS" pitchFamily="34" charset="0"/>
              </a:rPr>
              <a:t> </a:t>
            </a:r>
            <a:r>
              <a:rPr lang="tr-TR" sz="2800" dirty="0" err="1" smtClean="0">
                <a:latin typeface="Trebuchet MS" pitchFamily="34" charset="0"/>
              </a:rPr>
              <a:t>anodizasyon</a:t>
            </a:r>
            <a:r>
              <a:rPr lang="tr-TR" sz="2800" dirty="0" smtClean="0">
                <a:latin typeface="Trebuchet MS" pitchFamily="34" charset="0"/>
              </a:rPr>
              <a:t> başarısını olumsuz etkiliyor!</a:t>
            </a:r>
          </a:p>
        </p:txBody>
      </p:sp>
      <p:pic>
        <p:nvPicPr>
          <p:cNvPr id="6" name="Picture 2"/>
          <p:cNvPicPr>
            <a:picLocks noChangeAspect="1" noChangeArrowheads="1"/>
          </p:cNvPicPr>
          <p:nvPr/>
        </p:nvPicPr>
        <p:blipFill>
          <a:blip r:embed="rId2" cstate="print">
            <a:lum bright="-1000"/>
          </a:blip>
          <a:srcRect l="14109" t="47839" r="37633" b="23549"/>
          <a:stretch>
            <a:fillRect/>
          </a:stretch>
        </p:blipFill>
        <p:spPr bwMode="auto">
          <a:xfrm>
            <a:off x="3275856" y="908720"/>
            <a:ext cx="5616624" cy="1872208"/>
          </a:xfrm>
          <a:prstGeom prst="rect">
            <a:avLst/>
          </a:prstGeom>
          <a:noFill/>
          <a:ln w="9525">
            <a:noFill/>
            <a:miter lim="800000"/>
            <a:headEnd/>
            <a:tailEnd/>
          </a:ln>
        </p:spPr>
      </p:pic>
    </p:spTree>
    <p:extLst>
      <p:ext uri="{BB962C8B-B14F-4D97-AF65-F5344CB8AC3E}">
        <p14:creationId xmlns:p14="http://schemas.microsoft.com/office/powerpoint/2010/main" val="275252834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323528" y="620688"/>
            <a:ext cx="8229600" cy="594320"/>
          </a:xfrm>
        </p:spPr>
        <p:txBody>
          <a:bodyPr>
            <a:normAutofit fontScale="90000"/>
          </a:bodyPr>
          <a:lstStyle/>
          <a:p>
            <a:r>
              <a:rPr lang="tr-TR" dirty="0" smtClean="0">
                <a:solidFill>
                  <a:schemeClr val="accent2">
                    <a:lumMod val="50000"/>
                  </a:schemeClr>
                </a:solidFill>
                <a:latin typeface="Trebuchet MS" pitchFamily="34" charset="0"/>
              </a:rPr>
              <a:t>2XXX serisi</a:t>
            </a:r>
            <a:endParaRPr lang="tr-TR" dirty="0">
              <a:solidFill>
                <a:schemeClr val="accent2">
                  <a:lumMod val="50000"/>
                </a:schemeClr>
              </a:solidFill>
              <a:latin typeface="Trebuchet MS" pitchFamily="34" charset="0"/>
            </a:endParaRPr>
          </a:p>
        </p:txBody>
      </p:sp>
      <p:sp>
        <p:nvSpPr>
          <p:cNvPr id="5" name="İçerik Yer Tutucusu 4"/>
          <p:cNvSpPr>
            <a:spLocks noGrp="1"/>
          </p:cNvSpPr>
          <p:nvPr>
            <p:ph idx="1"/>
          </p:nvPr>
        </p:nvSpPr>
        <p:spPr>
          <a:xfrm>
            <a:off x="144016" y="1412776"/>
            <a:ext cx="8999984" cy="5400600"/>
          </a:xfrm>
        </p:spPr>
        <p:txBody>
          <a:bodyPr>
            <a:noAutofit/>
          </a:bodyPr>
          <a:lstStyle/>
          <a:p>
            <a:pPr>
              <a:buClr>
                <a:schemeClr val="bg2">
                  <a:lumMod val="50000"/>
                </a:schemeClr>
              </a:buClr>
            </a:pPr>
            <a:r>
              <a:rPr lang="tr-TR" sz="2800" dirty="0" err="1" smtClean="0">
                <a:latin typeface="Trebuchet MS" pitchFamily="34" charset="0"/>
              </a:rPr>
              <a:t>Cu</a:t>
            </a:r>
            <a:r>
              <a:rPr lang="tr-TR" sz="2800" dirty="0" smtClean="0">
                <a:latin typeface="Trebuchet MS" pitchFamily="34" charset="0"/>
              </a:rPr>
              <a:t> tane sınırlarında çökelerek </a:t>
            </a:r>
            <a:r>
              <a:rPr lang="tr-TR" sz="2800" dirty="0" err="1" smtClean="0">
                <a:latin typeface="Trebuchet MS" pitchFamily="34" charset="0"/>
              </a:rPr>
              <a:t>oyuklanma</a:t>
            </a:r>
            <a:r>
              <a:rPr lang="tr-TR" sz="2800" dirty="0" smtClean="0">
                <a:latin typeface="Trebuchet MS" pitchFamily="34" charset="0"/>
              </a:rPr>
              <a:t>, taneler arası korozyon ve gerilmeli korozyon riskini arttırıyor! </a:t>
            </a:r>
            <a:r>
              <a:rPr lang="en-US" sz="2800" dirty="0" smtClean="0">
                <a:latin typeface="Trebuchet MS" pitchFamily="34" charset="0"/>
              </a:rPr>
              <a:t> </a:t>
            </a:r>
            <a:endParaRPr lang="tr-TR" sz="2800" dirty="0" smtClean="0">
              <a:latin typeface="Trebuchet MS" pitchFamily="34" charset="0"/>
            </a:endParaRPr>
          </a:p>
          <a:p>
            <a:pPr>
              <a:buClr>
                <a:schemeClr val="bg2">
                  <a:lumMod val="50000"/>
                </a:schemeClr>
              </a:buClr>
            </a:pPr>
            <a:r>
              <a:rPr lang="en-US" sz="2800" dirty="0" smtClean="0">
                <a:latin typeface="Trebuchet MS" pitchFamily="34" charset="0"/>
              </a:rPr>
              <a:t>C</a:t>
            </a:r>
            <a:r>
              <a:rPr lang="tr-TR" sz="2800" dirty="0" smtClean="0">
                <a:latin typeface="Trebuchet MS" pitchFamily="34" charset="0"/>
              </a:rPr>
              <a:t>u</a:t>
            </a:r>
            <a:r>
              <a:rPr lang="en-US" sz="2800" dirty="0" smtClean="0">
                <a:latin typeface="Trebuchet MS" pitchFamily="34" charset="0"/>
              </a:rPr>
              <a:t> </a:t>
            </a:r>
            <a:r>
              <a:rPr lang="tr-TR" sz="2800" dirty="0" err="1" smtClean="0">
                <a:latin typeface="Trebuchet MS" pitchFamily="34" charset="0"/>
              </a:rPr>
              <a:t>eloksal</a:t>
            </a:r>
            <a:r>
              <a:rPr lang="tr-TR" sz="2800" dirty="0" smtClean="0">
                <a:latin typeface="Trebuchet MS" pitchFamily="34" charset="0"/>
              </a:rPr>
              <a:t> kalitesini olumsuz etkiliyor!</a:t>
            </a:r>
          </a:p>
          <a:p>
            <a:pPr>
              <a:buClr>
                <a:schemeClr val="bg2">
                  <a:lumMod val="50000"/>
                </a:schemeClr>
              </a:buClr>
            </a:pPr>
            <a:r>
              <a:rPr lang="tr-TR" sz="2800" dirty="0" smtClean="0">
                <a:latin typeface="Trebuchet MS" pitchFamily="34" charset="0"/>
              </a:rPr>
              <a:t>yüksek mukavemet gerektiren uçak parçaları, iniş takımları, askeri araçlar, köprü donanımları, kamyon dövme parçaları için tercih edilir.</a:t>
            </a:r>
          </a:p>
          <a:p>
            <a:pPr>
              <a:buClr>
                <a:schemeClr val="bg2">
                  <a:lumMod val="50000"/>
                </a:schemeClr>
              </a:buClr>
            </a:pPr>
            <a:r>
              <a:rPr lang="tr-TR" sz="2800" dirty="0" err="1" smtClean="0">
                <a:latin typeface="Trebuchet MS" pitchFamily="34" charset="0"/>
              </a:rPr>
              <a:t>Pb</a:t>
            </a:r>
            <a:r>
              <a:rPr lang="tr-TR" sz="2800" dirty="0" smtClean="0">
                <a:latin typeface="Trebuchet MS" pitchFamily="34" charset="0"/>
              </a:rPr>
              <a:t> ve </a:t>
            </a:r>
            <a:r>
              <a:rPr lang="tr-TR" sz="2800" dirty="0" err="1" smtClean="0">
                <a:latin typeface="Trebuchet MS" pitchFamily="34" charset="0"/>
              </a:rPr>
              <a:t>Bi</a:t>
            </a:r>
            <a:r>
              <a:rPr lang="tr-TR" sz="2800" dirty="0" smtClean="0">
                <a:latin typeface="Trebuchet MS" pitchFamily="34" charset="0"/>
              </a:rPr>
              <a:t> gibi düşük ergime noktalı elementler talaşlı imalat kabiliyetini arttırdığından vida, somun, bağlantı elemanları,makine parçaları gibi torna ile işlenen parçalar için de caziptir.</a:t>
            </a:r>
          </a:p>
        </p:txBody>
      </p:sp>
    </p:spTree>
    <p:extLst>
      <p:ext uri="{BB962C8B-B14F-4D97-AF65-F5344CB8AC3E}">
        <p14:creationId xmlns:p14="http://schemas.microsoft.com/office/powerpoint/2010/main" val="307392889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l="14109" t="47613" r="36636" b="22856"/>
          <a:stretch>
            <a:fillRect/>
          </a:stretch>
        </p:blipFill>
        <p:spPr bwMode="auto">
          <a:xfrm>
            <a:off x="3275856" y="1187681"/>
            <a:ext cx="5581128" cy="1881279"/>
          </a:xfrm>
          <a:prstGeom prst="rect">
            <a:avLst/>
          </a:prstGeom>
          <a:noFill/>
          <a:ln w="9525">
            <a:noFill/>
            <a:miter lim="800000"/>
            <a:headEnd/>
            <a:tailEnd/>
          </a:ln>
        </p:spPr>
      </p:pic>
      <p:sp>
        <p:nvSpPr>
          <p:cNvPr id="5" name="4 Metin kutusu"/>
          <p:cNvSpPr txBox="1"/>
          <p:nvPr/>
        </p:nvSpPr>
        <p:spPr>
          <a:xfrm>
            <a:off x="323528" y="3415640"/>
            <a:ext cx="8424936" cy="2677656"/>
          </a:xfrm>
          <a:prstGeom prst="rect">
            <a:avLst/>
          </a:prstGeom>
          <a:noFill/>
        </p:spPr>
        <p:txBody>
          <a:bodyPr wrap="square" rtlCol="0">
            <a:spAutoFit/>
          </a:bodyPr>
          <a:lstStyle/>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Başlıca alaşım elementi </a:t>
            </a:r>
            <a:r>
              <a:rPr lang="tr-TR" sz="2800" dirty="0" err="1" smtClean="0">
                <a:latin typeface="Trebuchet MS" pitchFamily="34" charset="0"/>
              </a:rPr>
              <a:t>Mn</a:t>
            </a:r>
            <a:r>
              <a:rPr lang="tr-TR" sz="2800" dirty="0" smtClean="0">
                <a:latin typeface="Trebuchet MS" pitchFamily="34" charset="0"/>
              </a:rPr>
              <a:t>: (%</a:t>
            </a:r>
            <a:r>
              <a:rPr lang="en-US" sz="2800" dirty="0" smtClean="0">
                <a:latin typeface="Trebuchet MS" pitchFamily="34" charset="0"/>
              </a:rPr>
              <a:t>1–2) </a:t>
            </a:r>
            <a:endParaRPr lang="tr-TR" sz="2800" dirty="0" smtClean="0">
              <a:latin typeface="Trebuchet MS" pitchFamily="34" charset="0"/>
            </a:endParaRPr>
          </a:p>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Orta mukavemet alaşımlarıdır.</a:t>
            </a:r>
          </a:p>
          <a:p>
            <a:pPr marL="457200" indent="-457200">
              <a:buClr>
                <a:schemeClr val="bg2">
                  <a:lumMod val="50000"/>
                </a:schemeClr>
              </a:buClr>
              <a:buFont typeface="Trebuchet MS" panose="020B0603020202020204" pitchFamily="34" charset="0"/>
              <a:buChar char="●"/>
            </a:pPr>
            <a:r>
              <a:rPr lang="en-US" sz="2800" dirty="0" err="1" smtClean="0">
                <a:latin typeface="Trebuchet MS" pitchFamily="34" charset="0"/>
              </a:rPr>
              <a:t>Mn</a:t>
            </a:r>
            <a:r>
              <a:rPr lang="tr-TR" sz="2800" dirty="0" smtClean="0">
                <a:latin typeface="Trebuchet MS" pitchFamily="34" charset="0"/>
              </a:rPr>
              <a:t> alaşımı deformasyonla sertleşebilir kılarken bir yandan da </a:t>
            </a:r>
            <a:r>
              <a:rPr lang="tr-TR" sz="2800" dirty="0" err="1" smtClean="0">
                <a:latin typeface="Trebuchet MS" pitchFamily="34" charset="0"/>
              </a:rPr>
              <a:t>sünek</a:t>
            </a:r>
            <a:r>
              <a:rPr lang="tr-TR" sz="2800" dirty="0" smtClean="0">
                <a:latin typeface="Trebuchet MS" pitchFamily="34" charset="0"/>
              </a:rPr>
              <a:t> yapar. </a:t>
            </a:r>
          </a:p>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Bu şekilde makul seviyelerde mukavemet ile birlikte şekil verilebilirliği de iyidir.</a:t>
            </a:r>
          </a:p>
        </p:txBody>
      </p:sp>
      <p:sp>
        <p:nvSpPr>
          <p:cNvPr id="7" name="Başlık 3"/>
          <p:cNvSpPr>
            <a:spLocks noGrp="1"/>
          </p:cNvSpPr>
          <p:nvPr>
            <p:ph type="title"/>
          </p:nvPr>
        </p:nvSpPr>
        <p:spPr>
          <a:xfrm>
            <a:off x="323528" y="620688"/>
            <a:ext cx="8229600" cy="594320"/>
          </a:xfrm>
        </p:spPr>
        <p:txBody>
          <a:bodyPr>
            <a:normAutofit fontScale="90000"/>
          </a:bodyPr>
          <a:lstStyle/>
          <a:p>
            <a:r>
              <a:rPr lang="tr-TR" dirty="0" smtClean="0">
                <a:solidFill>
                  <a:schemeClr val="accent2">
                    <a:lumMod val="50000"/>
                  </a:schemeClr>
                </a:solidFill>
                <a:latin typeface="Trebuchet MS" pitchFamily="34" charset="0"/>
              </a:rPr>
              <a:t>3XXX serisi</a:t>
            </a:r>
            <a:endParaRPr lang="tr-TR" dirty="0">
              <a:solidFill>
                <a:schemeClr val="accent2">
                  <a:lumMod val="50000"/>
                </a:schemeClr>
              </a:solidFill>
              <a:latin typeface="Trebuchet MS" pitchFamily="34" charset="0"/>
            </a:endParaRPr>
          </a:p>
        </p:txBody>
      </p:sp>
    </p:spTree>
    <p:extLst>
      <p:ext uri="{BB962C8B-B14F-4D97-AF65-F5344CB8AC3E}">
        <p14:creationId xmlns:p14="http://schemas.microsoft.com/office/powerpoint/2010/main" val="189412406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323528" y="746448"/>
            <a:ext cx="8229600" cy="594320"/>
          </a:xfrm>
        </p:spPr>
        <p:txBody>
          <a:bodyPr>
            <a:normAutofit fontScale="90000"/>
          </a:bodyPr>
          <a:lstStyle/>
          <a:p>
            <a:r>
              <a:rPr lang="tr-TR" dirty="0" smtClean="0">
                <a:solidFill>
                  <a:schemeClr val="accent2">
                    <a:lumMod val="50000"/>
                  </a:schemeClr>
                </a:solidFill>
                <a:latin typeface="Trebuchet MS" pitchFamily="34" charset="0"/>
              </a:rPr>
              <a:t>3XXX serisi</a:t>
            </a:r>
            <a:endParaRPr lang="tr-TR" dirty="0">
              <a:solidFill>
                <a:schemeClr val="accent2">
                  <a:lumMod val="50000"/>
                </a:schemeClr>
              </a:solidFill>
              <a:latin typeface="Trebuchet MS" pitchFamily="34" charset="0"/>
            </a:endParaRPr>
          </a:p>
        </p:txBody>
      </p:sp>
      <p:sp>
        <p:nvSpPr>
          <p:cNvPr id="5" name="İçerik Yer Tutucusu 4"/>
          <p:cNvSpPr>
            <a:spLocks noGrp="1"/>
          </p:cNvSpPr>
          <p:nvPr>
            <p:ph idx="1"/>
          </p:nvPr>
        </p:nvSpPr>
        <p:spPr>
          <a:xfrm>
            <a:off x="144016" y="1628800"/>
            <a:ext cx="8999984" cy="4248472"/>
          </a:xfrm>
        </p:spPr>
        <p:txBody>
          <a:bodyPr>
            <a:noAutofit/>
          </a:bodyPr>
          <a:lstStyle/>
          <a:p>
            <a:pPr>
              <a:buClr>
                <a:schemeClr val="bg2">
                  <a:lumMod val="50000"/>
                </a:schemeClr>
              </a:buClr>
            </a:pPr>
            <a:r>
              <a:rPr lang="tr-TR" sz="2800" dirty="0" smtClean="0">
                <a:latin typeface="Trebuchet MS" pitchFamily="34" charset="0"/>
              </a:rPr>
              <a:t>En popüler uygulama alaşımın üstün şekil verilebilirliği sayesinde meşrubat kutusudur. </a:t>
            </a:r>
          </a:p>
          <a:p>
            <a:pPr>
              <a:buClr>
                <a:schemeClr val="bg2">
                  <a:lumMod val="50000"/>
                </a:schemeClr>
              </a:buClr>
            </a:pPr>
            <a:r>
              <a:rPr lang="tr-TR" sz="2800" dirty="0" smtClean="0">
                <a:latin typeface="Trebuchet MS" pitchFamily="34" charset="0"/>
              </a:rPr>
              <a:t>Şekil verilebilirlik, makul seviyede mukavemet, kaynaklanabilirlik ve </a:t>
            </a:r>
            <a:r>
              <a:rPr lang="tr-TR" sz="2800" dirty="0" err="1" smtClean="0">
                <a:latin typeface="Trebuchet MS" pitchFamily="34" charset="0"/>
              </a:rPr>
              <a:t>anodizasyon</a:t>
            </a:r>
            <a:r>
              <a:rPr lang="tr-TR" sz="2800" dirty="0" smtClean="0">
                <a:latin typeface="Trebuchet MS" pitchFamily="34" charset="0"/>
              </a:rPr>
              <a:t> kalitesi ve korozyon direnci ile her türlü ev eşyası imalatında, mimari uygulamalarda çok popülerdir.</a:t>
            </a:r>
          </a:p>
          <a:p>
            <a:pPr>
              <a:buClr>
                <a:schemeClr val="bg2">
                  <a:lumMod val="50000"/>
                </a:schemeClr>
              </a:buClr>
            </a:pPr>
            <a:r>
              <a:rPr lang="tr-TR" sz="2800" dirty="0" smtClean="0">
                <a:latin typeface="Trebuchet MS" pitchFamily="34" charset="0"/>
              </a:rPr>
              <a:t>Yüksek ısı iletkenliği, dayanıklılığı ve korozyon direnci sayesinde ısıtma donanımlarında, lehim malzemesi olarak, ısıtma borularında kullanılır.</a:t>
            </a:r>
          </a:p>
        </p:txBody>
      </p:sp>
    </p:spTree>
    <p:extLst>
      <p:ext uri="{BB962C8B-B14F-4D97-AF65-F5344CB8AC3E}">
        <p14:creationId xmlns:p14="http://schemas.microsoft.com/office/powerpoint/2010/main" val="353099654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323528" y="620688"/>
            <a:ext cx="8229600" cy="594320"/>
          </a:xfrm>
        </p:spPr>
        <p:txBody>
          <a:bodyPr>
            <a:normAutofit fontScale="90000"/>
          </a:bodyPr>
          <a:lstStyle/>
          <a:p>
            <a:r>
              <a:rPr lang="tr-TR" dirty="0" smtClean="0">
                <a:solidFill>
                  <a:schemeClr val="accent2">
                    <a:lumMod val="50000"/>
                  </a:schemeClr>
                </a:solidFill>
                <a:latin typeface="Trebuchet MS" pitchFamily="34" charset="0"/>
              </a:rPr>
              <a:t>3XXX serisi</a:t>
            </a:r>
            <a:endParaRPr lang="tr-TR" dirty="0">
              <a:solidFill>
                <a:schemeClr val="accent2">
                  <a:lumMod val="50000"/>
                </a:schemeClr>
              </a:solidFill>
              <a:latin typeface="Trebuchet MS" pitchFamily="34" charset="0"/>
            </a:endParaRPr>
          </a:p>
        </p:txBody>
      </p:sp>
      <p:sp>
        <p:nvSpPr>
          <p:cNvPr id="5" name="İçerik Yer Tutucusu 4"/>
          <p:cNvSpPr>
            <a:spLocks noGrp="1"/>
          </p:cNvSpPr>
          <p:nvPr>
            <p:ph idx="1"/>
          </p:nvPr>
        </p:nvSpPr>
        <p:spPr>
          <a:xfrm>
            <a:off x="144016" y="1268760"/>
            <a:ext cx="8999984" cy="5589240"/>
          </a:xfrm>
        </p:spPr>
        <p:txBody>
          <a:bodyPr>
            <a:noAutofit/>
          </a:bodyPr>
          <a:lstStyle/>
          <a:p>
            <a:pPr>
              <a:buClr>
                <a:schemeClr val="bg2">
                  <a:lumMod val="50000"/>
                </a:schemeClr>
              </a:buClr>
            </a:pPr>
            <a:r>
              <a:rPr lang="tr-TR" sz="2800" dirty="0" err="1" smtClean="0">
                <a:latin typeface="Trebuchet MS" pitchFamily="34" charset="0"/>
              </a:rPr>
              <a:t>Mn’lı</a:t>
            </a:r>
            <a:r>
              <a:rPr lang="tr-TR" sz="2800" dirty="0" smtClean="0">
                <a:latin typeface="Trebuchet MS" pitchFamily="34" charset="0"/>
              </a:rPr>
              <a:t> </a:t>
            </a:r>
            <a:r>
              <a:rPr lang="tr-TR" sz="2800" dirty="0" err="1" smtClean="0">
                <a:latin typeface="Trebuchet MS" pitchFamily="34" charset="0"/>
              </a:rPr>
              <a:t>dispersoidler</a:t>
            </a:r>
            <a:r>
              <a:rPr lang="tr-TR" sz="2800" dirty="0" smtClean="0">
                <a:latin typeface="Trebuchet MS" pitchFamily="34" charset="0"/>
              </a:rPr>
              <a:t> yüksek sıcaklık tavlarında tane sınırlarını kilitleyip  tane büyümesini önler ve böylece mukavemet ve </a:t>
            </a:r>
            <a:r>
              <a:rPr lang="tr-TR" sz="2800" dirty="0" err="1" smtClean="0">
                <a:latin typeface="Trebuchet MS" pitchFamily="34" charset="0"/>
              </a:rPr>
              <a:t>süneklik</a:t>
            </a:r>
            <a:r>
              <a:rPr lang="tr-TR" sz="2800" dirty="0" smtClean="0">
                <a:latin typeface="Trebuchet MS" pitchFamily="34" charset="0"/>
              </a:rPr>
              <a:t> için uygun bir denge sağlar.</a:t>
            </a:r>
          </a:p>
          <a:p>
            <a:pPr>
              <a:buClr>
                <a:schemeClr val="bg2">
                  <a:lumMod val="50000"/>
                </a:schemeClr>
              </a:buClr>
            </a:pPr>
            <a:r>
              <a:rPr lang="tr-TR" sz="2800" dirty="0" smtClean="0">
                <a:latin typeface="Trebuchet MS" pitchFamily="34" charset="0"/>
              </a:rPr>
              <a:t>Mn, alaşımı </a:t>
            </a:r>
            <a:r>
              <a:rPr lang="tr-TR" sz="2800" dirty="0" err="1" smtClean="0">
                <a:latin typeface="Trebuchet MS" pitchFamily="34" charset="0"/>
              </a:rPr>
              <a:t>sünek</a:t>
            </a:r>
            <a:r>
              <a:rPr lang="tr-TR" sz="2800" dirty="0" smtClean="0">
                <a:latin typeface="Trebuchet MS" pitchFamily="34" charset="0"/>
              </a:rPr>
              <a:t> yapar ve Fe ile birlikte katılaşma sırasında çekintiyi sınırlayarak alaşımın dökülebilirliğini de iyileştirir.</a:t>
            </a:r>
          </a:p>
          <a:p>
            <a:pPr>
              <a:buClr>
                <a:schemeClr val="bg2">
                  <a:lumMod val="50000"/>
                </a:schemeClr>
              </a:buClr>
            </a:pPr>
            <a:r>
              <a:rPr lang="tr-TR" sz="2800" dirty="0" smtClean="0">
                <a:latin typeface="Trebuchet MS" pitchFamily="34" charset="0"/>
              </a:rPr>
              <a:t>Bazı 3XXX alaşımlarında </a:t>
            </a:r>
            <a:r>
              <a:rPr lang="tr-TR" sz="2800" dirty="0" err="1" smtClean="0">
                <a:latin typeface="Trebuchet MS" pitchFamily="34" charset="0"/>
              </a:rPr>
              <a:t>Mn’ın</a:t>
            </a:r>
            <a:r>
              <a:rPr lang="tr-TR" sz="2800" dirty="0" smtClean="0">
                <a:latin typeface="Trebuchet MS" pitchFamily="34" charset="0"/>
              </a:rPr>
              <a:t> mukavemet arttırıcı etkisi katı eriyik sertleşmesi sağlayan Mg ilavesi ile desteklenir (örnek: </a:t>
            </a:r>
            <a:r>
              <a:rPr lang="en-US" sz="2800" dirty="0" smtClean="0">
                <a:latin typeface="Trebuchet MS" pitchFamily="34" charset="0"/>
              </a:rPr>
              <a:t>EN–AW 3004 </a:t>
            </a:r>
            <a:r>
              <a:rPr lang="tr-TR" sz="2800" dirty="0" smtClean="0">
                <a:latin typeface="Trebuchet MS" pitchFamily="34" charset="0"/>
              </a:rPr>
              <a:t>ve</a:t>
            </a:r>
            <a:r>
              <a:rPr lang="en-US" sz="2800" dirty="0" smtClean="0">
                <a:latin typeface="Trebuchet MS" pitchFamily="34" charset="0"/>
              </a:rPr>
              <a:t> EN–AW 3104). </a:t>
            </a:r>
            <a:endParaRPr lang="tr-TR" sz="2800" dirty="0" smtClean="0">
              <a:latin typeface="Trebuchet MS" pitchFamily="34" charset="0"/>
            </a:endParaRPr>
          </a:p>
          <a:p>
            <a:pPr>
              <a:buClr>
                <a:schemeClr val="bg2">
                  <a:lumMod val="50000"/>
                </a:schemeClr>
              </a:buClr>
            </a:pPr>
            <a:r>
              <a:rPr lang="tr-TR" sz="2800" dirty="0" err="1" smtClean="0">
                <a:latin typeface="Trebuchet MS" pitchFamily="34" charset="0"/>
              </a:rPr>
              <a:t>Fe</a:t>
            </a:r>
            <a:r>
              <a:rPr lang="tr-TR" sz="2800" dirty="0" smtClean="0">
                <a:latin typeface="Trebuchet MS" pitchFamily="34" charset="0"/>
              </a:rPr>
              <a:t> derin çekme ve ütüleme operasyonlarında parlatma etkisi yaratarak yüzey  kalitesini arttırır.</a:t>
            </a:r>
          </a:p>
        </p:txBody>
      </p:sp>
    </p:spTree>
    <p:extLst>
      <p:ext uri="{BB962C8B-B14F-4D97-AF65-F5344CB8AC3E}">
        <p14:creationId xmlns:p14="http://schemas.microsoft.com/office/powerpoint/2010/main" val="170143418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l="14109" t="48279" r="36989" b="21674"/>
          <a:stretch>
            <a:fillRect/>
          </a:stretch>
        </p:blipFill>
        <p:spPr bwMode="auto">
          <a:xfrm>
            <a:off x="3203848" y="404664"/>
            <a:ext cx="5616624" cy="1940288"/>
          </a:xfrm>
          <a:prstGeom prst="rect">
            <a:avLst/>
          </a:prstGeom>
          <a:noFill/>
          <a:ln w="9525">
            <a:noFill/>
            <a:miter lim="800000"/>
            <a:headEnd/>
            <a:tailEnd/>
          </a:ln>
        </p:spPr>
      </p:pic>
      <p:sp>
        <p:nvSpPr>
          <p:cNvPr id="5" name="4 Metin kutusu"/>
          <p:cNvSpPr txBox="1"/>
          <p:nvPr/>
        </p:nvSpPr>
        <p:spPr>
          <a:xfrm>
            <a:off x="179512" y="2420888"/>
            <a:ext cx="8856984" cy="4401205"/>
          </a:xfrm>
          <a:prstGeom prst="rect">
            <a:avLst/>
          </a:prstGeom>
          <a:noFill/>
        </p:spPr>
        <p:txBody>
          <a:bodyPr wrap="square" rtlCol="0">
            <a:spAutoFit/>
          </a:bodyPr>
          <a:lstStyle/>
          <a:p>
            <a:pPr marL="514350" indent="-514350">
              <a:buClr>
                <a:schemeClr val="bg2">
                  <a:lumMod val="50000"/>
                </a:schemeClr>
              </a:buClr>
              <a:buFont typeface="Trebuchet MS" panose="020B0603020202020204" pitchFamily="34" charset="0"/>
              <a:buChar char="●"/>
            </a:pPr>
            <a:r>
              <a:rPr lang="tr-TR" sz="2800" dirty="0" err="1" smtClean="0">
                <a:latin typeface="Trebuchet MS" pitchFamily="34" charset="0"/>
              </a:rPr>
              <a:t>süneklik</a:t>
            </a:r>
            <a:r>
              <a:rPr lang="tr-TR" sz="2800" dirty="0" smtClean="0">
                <a:latin typeface="Trebuchet MS" pitchFamily="34" charset="0"/>
              </a:rPr>
              <a:t>, yüksek Si (%12’ye kadar!) nedeniyle sınırlıdır.</a:t>
            </a:r>
          </a:p>
          <a:p>
            <a:pPr marL="514350" indent="-514350">
              <a:buClr>
                <a:schemeClr val="bg2">
                  <a:lumMod val="50000"/>
                </a:schemeClr>
              </a:buClr>
              <a:buFont typeface="Trebuchet MS" panose="020B0603020202020204" pitchFamily="34" charset="0"/>
              <a:buChar char="●"/>
            </a:pPr>
            <a:r>
              <a:rPr lang="tr-TR" sz="2800" dirty="0" smtClean="0">
                <a:latin typeface="Trebuchet MS" pitchFamily="34" charset="0"/>
              </a:rPr>
              <a:t>Si </a:t>
            </a:r>
            <a:r>
              <a:rPr lang="tr-TR" sz="2800" dirty="0" err="1" smtClean="0">
                <a:latin typeface="Trebuchet MS" pitchFamily="34" charset="0"/>
              </a:rPr>
              <a:t>mikroyapıda</a:t>
            </a:r>
            <a:r>
              <a:rPr lang="tr-TR" sz="2800" dirty="0" smtClean="0">
                <a:latin typeface="Trebuchet MS" pitchFamily="34" charset="0"/>
              </a:rPr>
              <a:t> </a:t>
            </a:r>
            <a:r>
              <a:rPr lang="tr-TR" sz="2800" dirty="0" err="1" smtClean="0">
                <a:latin typeface="Trebuchet MS" pitchFamily="34" charset="0"/>
              </a:rPr>
              <a:t>metallerarası</a:t>
            </a:r>
            <a:r>
              <a:rPr lang="tr-TR" sz="2800" dirty="0" smtClean="0">
                <a:latin typeface="Trebuchet MS" pitchFamily="34" charset="0"/>
              </a:rPr>
              <a:t> bileşiklerin </a:t>
            </a:r>
            <a:r>
              <a:rPr lang="tr-TR" sz="2800" dirty="0" err="1" smtClean="0">
                <a:latin typeface="Trebuchet MS" pitchFamily="34" charset="0"/>
              </a:rPr>
              <a:t>yanısıra</a:t>
            </a:r>
            <a:r>
              <a:rPr lang="tr-TR" sz="2800" dirty="0" smtClean="0">
                <a:latin typeface="Trebuchet MS" pitchFamily="34" charset="0"/>
              </a:rPr>
              <a:t> </a:t>
            </a:r>
            <a:r>
              <a:rPr lang="tr-TR" sz="2800" dirty="0" err="1" smtClean="0">
                <a:latin typeface="Trebuchet MS" pitchFamily="34" charset="0"/>
              </a:rPr>
              <a:t>elementel</a:t>
            </a:r>
            <a:r>
              <a:rPr lang="tr-TR" sz="2800" dirty="0" smtClean="0">
                <a:latin typeface="Trebuchet MS" pitchFamily="34" charset="0"/>
              </a:rPr>
              <a:t> partiküller olarak da bulunur ve kırılganlığa yol açar.</a:t>
            </a:r>
          </a:p>
          <a:p>
            <a:pPr marL="514350" indent="-514350">
              <a:buClr>
                <a:schemeClr val="bg2">
                  <a:lumMod val="50000"/>
                </a:schemeClr>
              </a:buClr>
              <a:buFont typeface="Trebuchet MS" panose="020B0603020202020204" pitchFamily="34" charset="0"/>
              <a:buChar char="●"/>
            </a:pPr>
            <a:r>
              <a:rPr lang="tr-TR" sz="2800" dirty="0" smtClean="0">
                <a:latin typeface="Trebuchet MS" pitchFamily="34" charset="0"/>
              </a:rPr>
              <a:t>şekil verilebilirliği çok sınırlıdır.</a:t>
            </a:r>
            <a:r>
              <a:rPr lang="en-US" sz="2800" dirty="0" smtClean="0">
                <a:latin typeface="Trebuchet MS" pitchFamily="34" charset="0"/>
              </a:rPr>
              <a:t> </a:t>
            </a:r>
            <a:r>
              <a:rPr lang="tr-TR" sz="2800" dirty="0" smtClean="0">
                <a:latin typeface="Trebuchet MS" pitchFamily="34" charset="0"/>
              </a:rPr>
              <a:t>İşlem alaşımı olarak uygulamaları bu yüzden çok azdır.</a:t>
            </a:r>
          </a:p>
          <a:p>
            <a:pPr marL="514350" indent="-514350">
              <a:buClr>
                <a:schemeClr val="bg2">
                  <a:lumMod val="50000"/>
                </a:schemeClr>
              </a:buClr>
              <a:buFont typeface="Trebuchet MS" panose="020B0603020202020204" pitchFamily="34" charset="0"/>
              <a:buChar char="●"/>
            </a:pPr>
            <a:r>
              <a:rPr lang="tr-TR" sz="2800" dirty="0" smtClean="0">
                <a:latin typeface="Trebuchet MS" pitchFamily="34" charset="0"/>
              </a:rPr>
              <a:t>Düşük ergime noktaları sayesinde 3XXX ve 6XXX alaşımlı lehim folyolarında kaplama malzemesi veya kaynak dolgu maddesi olarak kullanılırlar.</a:t>
            </a:r>
          </a:p>
        </p:txBody>
      </p:sp>
      <p:sp>
        <p:nvSpPr>
          <p:cNvPr id="7" name="Başlık 3"/>
          <p:cNvSpPr>
            <a:spLocks noGrp="1"/>
          </p:cNvSpPr>
          <p:nvPr>
            <p:ph type="title"/>
          </p:nvPr>
        </p:nvSpPr>
        <p:spPr>
          <a:xfrm>
            <a:off x="323528" y="620688"/>
            <a:ext cx="8229600" cy="594320"/>
          </a:xfrm>
        </p:spPr>
        <p:txBody>
          <a:bodyPr>
            <a:normAutofit fontScale="90000"/>
          </a:bodyPr>
          <a:lstStyle/>
          <a:p>
            <a:r>
              <a:rPr lang="tr-TR" dirty="0" smtClean="0">
                <a:solidFill>
                  <a:schemeClr val="accent2">
                    <a:lumMod val="50000"/>
                  </a:schemeClr>
                </a:solidFill>
                <a:latin typeface="Trebuchet MS" pitchFamily="34" charset="0"/>
              </a:rPr>
              <a:t>4XXX serisi</a:t>
            </a:r>
            <a:endParaRPr lang="tr-TR" dirty="0">
              <a:solidFill>
                <a:schemeClr val="accent2">
                  <a:lumMod val="50000"/>
                </a:schemeClr>
              </a:solidFill>
              <a:latin typeface="Trebuchet MS" pitchFamily="34" charset="0"/>
            </a:endParaRPr>
          </a:p>
        </p:txBody>
      </p:sp>
    </p:spTree>
    <p:extLst>
      <p:ext uri="{BB962C8B-B14F-4D97-AF65-F5344CB8AC3E}">
        <p14:creationId xmlns:p14="http://schemas.microsoft.com/office/powerpoint/2010/main" val="10369696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l="14109" t="34078" r="37189" b="36391"/>
          <a:stretch>
            <a:fillRect/>
          </a:stretch>
        </p:blipFill>
        <p:spPr bwMode="auto">
          <a:xfrm>
            <a:off x="2978221" y="404664"/>
            <a:ext cx="5914259" cy="2016224"/>
          </a:xfrm>
          <a:prstGeom prst="rect">
            <a:avLst/>
          </a:prstGeom>
          <a:noFill/>
          <a:ln w="9525">
            <a:noFill/>
            <a:miter lim="800000"/>
            <a:headEnd/>
            <a:tailEnd/>
          </a:ln>
        </p:spPr>
      </p:pic>
      <p:sp>
        <p:nvSpPr>
          <p:cNvPr id="5" name="4 Metin kutusu"/>
          <p:cNvSpPr txBox="1"/>
          <p:nvPr/>
        </p:nvSpPr>
        <p:spPr>
          <a:xfrm>
            <a:off x="179512" y="2420888"/>
            <a:ext cx="8856984" cy="4401205"/>
          </a:xfrm>
          <a:prstGeom prst="rect">
            <a:avLst/>
          </a:prstGeom>
          <a:noFill/>
        </p:spPr>
        <p:txBody>
          <a:bodyPr wrap="square" rtlCol="0">
            <a:spAutoFit/>
          </a:bodyPr>
          <a:lstStyle/>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Başlıca alaşım elementi: Mg (%0.8-%6’ya kadar!) </a:t>
            </a:r>
          </a:p>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Mg katı eriyik sertleşmesi + deformasyon sertleşmesi sağlar; mukavemeti arttırır.</a:t>
            </a:r>
          </a:p>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3XXX serisi alaşımlardan daha sert ve mukavemetli ve şekil verilebilirlikleri çok iyi.</a:t>
            </a:r>
          </a:p>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korozyon dirençleri iyidir ve deniz yapı ve </a:t>
            </a:r>
            <a:r>
              <a:rPr lang="tr-TR" sz="2800" dirty="0" err="1" smtClean="0">
                <a:latin typeface="Trebuchet MS" pitchFamily="34" charset="0"/>
              </a:rPr>
              <a:t>paltformlarında</a:t>
            </a:r>
            <a:r>
              <a:rPr lang="tr-TR" sz="2800" dirty="0">
                <a:latin typeface="Trebuchet MS" pitchFamily="34" charset="0"/>
              </a:rPr>
              <a:t>,</a:t>
            </a:r>
            <a:r>
              <a:rPr lang="tr-TR" sz="2800" dirty="0" smtClean="0">
                <a:latin typeface="Trebuchet MS" pitchFamily="34" charset="0"/>
              </a:rPr>
              <a:t> deniz araçlarında tercih edilirler. </a:t>
            </a:r>
          </a:p>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Ancak özellikle %3’den yüksek Mg içeren alaşımlarda taneler arası korozyon hassasiyeti yüksektir.</a:t>
            </a:r>
          </a:p>
        </p:txBody>
      </p:sp>
      <p:sp>
        <p:nvSpPr>
          <p:cNvPr id="6" name="Başlık 3"/>
          <p:cNvSpPr txBox="1">
            <a:spLocks/>
          </p:cNvSpPr>
          <p:nvPr/>
        </p:nvSpPr>
        <p:spPr>
          <a:xfrm>
            <a:off x="323528" y="818456"/>
            <a:ext cx="8229600" cy="594320"/>
          </a:xfrm>
          <a:prstGeom prst="rect">
            <a:avLst/>
          </a:prstGeom>
        </p:spPr>
        <p:txBody>
          <a:bodyPr vert="horz" lIns="0" rIns="0" bIns="0" anchor="b">
            <a:normAutofit fontScale="82500" lnSpcReduction="2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tr-TR" sz="5000" dirty="0" smtClean="0">
                <a:solidFill>
                  <a:schemeClr val="accent2">
                    <a:lumMod val="50000"/>
                  </a:schemeClr>
                </a:solidFill>
                <a:latin typeface="Trebuchet MS" pitchFamily="34" charset="0"/>
                <a:ea typeface="+mj-ea"/>
                <a:cs typeface="+mj-cs"/>
              </a:rPr>
              <a:t>5</a:t>
            </a:r>
            <a:r>
              <a:rPr kumimoji="0" lang="tr-TR" sz="5000" b="0" i="0" u="none" strike="noStrike" kern="1200" cap="none" spc="0" normalizeH="0" baseline="0" noProof="0" dirty="0" smtClean="0">
                <a:ln>
                  <a:noFill/>
                </a:ln>
                <a:solidFill>
                  <a:schemeClr val="accent2">
                    <a:lumMod val="50000"/>
                  </a:schemeClr>
                </a:solidFill>
                <a:effectLst/>
                <a:uLnTx/>
                <a:uFillTx/>
                <a:latin typeface="Trebuchet MS" pitchFamily="34" charset="0"/>
                <a:ea typeface="+mj-ea"/>
                <a:cs typeface="+mj-cs"/>
              </a:rPr>
              <a:t>XXX serisi</a:t>
            </a:r>
            <a:endParaRPr kumimoji="0" lang="tr-TR" sz="5000" b="0" i="0" u="none" strike="noStrike" kern="1200" cap="none" spc="0" normalizeH="0" baseline="0" noProof="0" dirty="0">
              <a:ln>
                <a:noFill/>
              </a:ln>
              <a:solidFill>
                <a:schemeClr val="accent2">
                  <a:lumMod val="50000"/>
                </a:schemeClr>
              </a:solidFill>
              <a:effectLst/>
              <a:uLnTx/>
              <a:uFillTx/>
              <a:latin typeface="Trebuchet MS" pitchFamily="34" charset="0"/>
              <a:ea typeface="+mj-ea"/>
              <a:cs typeface="+mj-cs"/>
            </a:endParaRPr>
          </a:p>
        </p:txBody>
      </p:sp>
    </p:spTree>
    <p:extLst>
      <p:ext uri="{BB962C8B-B14F-4D97-AF65-F5344CB8AC3E}">
        <p14:creationId xmlns:p14="http://schemas.microsoft.com/office/powerpoint/2010/main" val="293668822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etin kutusu"/>
          <p:cNvSpPr txBox="1"/>
          <p:nvPr/>
        </p:nvSpPr>
        <p:spPr>
          <a:xfrm>
            <a:off x="251520" y="1621244"/>
            <a:ext cx="8712968" cy="5262979"/>
          </a:xfrm>
          <a:prstGeom prst="rect">
            <a:avLst/>
          </a:prstGeom>
          <a:noFill/>
        </p:spPr>
        <p:txBody>
          <a:bodyPr wrap="square" rtlCol="0">
            <a:spAutoFit/>
          </a:bodyPr>
          <a:lstStyle/>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Üstün şekil alabilirlikleri ve makul seviyede mukavemetleri, </a:t>
            </a:r>
            <a:r>
              <a:rPr lang="tr-TR" sz="2800" dirty="0" err="1" smtClean="0">
                <a:latin typeface="Trebuchet MS" pitchFamily="34" charset="0"/>
              </a:rPr>
              <a:t>anodizasyon</a:t>
            </a:r>
            <a:r>
              <a:rPr lang="tr-TR" sz="2800" dirty="0" smtClean="0">
                <a:latin typeface="Trebuchet MS" pitchFamily="34" charset="0"/>
              </a:rPr>
              <a:t> kabiliyetleri, mükemmel korozyon dirençleri, kaynaklanabilirlikleri sayesinde açık hava uygulamalarında, mimari uygulamalarda, deniz ortamlarında, deniz platform ve araçlarında popülerdir.</a:t>
            </a:r>
          </a:p>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Preste şekillendirme kapasiteleri yüksek ve mukavemetleri yeterli olduğu için otomotiv sektöründe kapı ve bagaj kapısı gibi panel ve şasi uygulamalarında cazip malzeme seçeneğidir.</a:t>
            </a:r>
          </a:p>
          <a:p>
            <a:pPr marL="457200" indent="-457200">
              <a:buClr>
                <a:schemeClr val="bg2">
                  <a:lumMod val="50000"/>
                </a:schemeClr>
              </a:buClr>
              <a:buFont typeface="Trebuchet MS" panose="020B0603020202020204" pitchFamily="34" charset="0"/>
              <a:buChar char="●"/>
            </a:pPr>
            <a:endParaRPr lang="tr-TR" sz="2800" dirty="0" smtClean="0">
              <a:latin typeface="Trebuchet MS" pitchFamily="34" charset="0"/>
            </a:endParaRPr>
          </a:p>
        </p:txBody>
      </p:sp>
      <p:sp>
        <p:nvSpPr>
          <p:cNvPr id="7" name="Başlık 3"/>
          <p:cNvSpPr txBox="1">
            <a:spLocks/>
          </p:cNvSpPr>
          <p:nvPr/>
        </p:nvSpPr>
        <p:spPr>
          <a:xfrm>
            <a:off x="323528" y="818456"/>
            <a:ext cx="8229600" cy="594320"/>
          </a:xfrm>
          <a:prstGeom prst="rect">
            <a:avLst/>
          </a:prstGeom>
        </p:spPr>
        <p:txBody>
          <a:bodyPr vert="horz" lIns="0" rIns="0" bIns="0" anchor="b">
            <a:normAutofit fontScale="82500" lnSpcReduction="2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tr-TR" sz="5000" dirty="0" smtClean="0">
                <a:solidFill>
                  <a:schemeClr val="accent2">
                    <a:lumMod val="50000"/>
                  </a:schemeClr>
                </a:solidFill>
                <a:latin typeface="Trebuchet MS" pitchFamily="34" charset="0"/>
                <a:ea typeface="+mj-ea"/>
                <a:cs typeface="+mj-cs"/>
              </a:rPr>
              <a:t>5</a:t>
            </a:r>
            <a:r>
              <a:rPr kumimoji="0" lang="tr-TR" sz="5000" b="0" i="0" u="none" strike="noStrike" kern="1200" cap="none" spc="0" normalizeH="0" baseline="0" noProof="0" dirty="0" smtClean="0">
                <a:ln>
                  <a:noFill/>
                </a:ln>
                <a:solidFill>
                  <a:schemeClr val="accent2">
                    <a:lumMod val="50000"/>
                  </a:schemeClr>
                </a:solidFill>
                <a:effectLst/>
                <a:uLnTx/>
                <a:uFillTx/>
                <a:latin typeface="Trebuchet MS" pitchFamily="34" charset="0"/>
                <a:ea typeface="+mj-ea"/>
                <a:cs typeface="+mj-cs"/>
              </a:rPr>
              <a:t>XXX serisi</a:t>
            </a:r>
            <a:endParaRPr kumimoji="0" lang="tr-TR" sz="5000" b="0" i="0" u="none" strike="noStrike" kern="1200" cap="none" spc="0" normalizeH="0" baseline="0" noProof="0" dirty="0">
              <a:ln>
                <a:noFill/>
              </a:ln>
              <a:solidFill>
                <a:schemeClr val="accent2">
                  <a:lumMod val="50000"/>
                </a:schemeClr>
              </a:solidFill>
              <a:effectLst/>
              <a:uLnTx/>
              <a:uFillTx/>
              <a:latin typeface="Trebuchet MS" pitchFamily="34" charset="0"/>
              <a:ea typeface="+mj-ea"/>
              <a:cs typeface="+mj-cs"/>
            </a:endParaRPr>
          </a:p>
        </p:txBody>
      </p:sp>
    </p:spTree>
    <p:extLst>
      <p:ext uri="{BB962C8B-B14F-4D97-AF65-F5344CB8AC3E}">
        <p14:creationId xmlns:p14="http://schemas.microsoft.com/office/powerpoint/2010/main" val="121860051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srcRect l="14109" t="46875" r="37189" b="22610"/>
          <a:stretch>
            <a:fillRect/>
          </a:stretch>
        </p:blipFill>
        <p:spPr bwMode="auto">
          <a:xfrm>
            <a:off x="3419872" y="565046"/>
            <a:ext cx="5472609" cy="1927850"/>
          </a:xfrm>
          <a:prstGeom prst="rect">
            <a:avLst/>
          </a:prstGeom>
          <a:noFill/>
          <a:ln w="9525">
            <a:noFill/>
            <a:miter lim="800000"/>
            <a:headEnd/>
            <a:tailEnd/>
          </a:ln>
        </p:spPr>
      </p:pic>
      <p:sp>
        <p:nvSpPr>
          <p:cNvPr id="5" name="4 Metin kutusu"/>
          <p:cNvSpPr txBox="1"/>
          <p:nvPr/>
        </p:nvSpPr>
        <p:spPr>
          <a:xfrm>
            <a:off x="323528" y="2625874"/>
            <a:ext cx="8568952" cy="3770263"/>
          </a:xfrm>
          <a:prstGeom prst="rect">
            <a:avLst/>
          </a:prstGeom>
          <a:noFill/>
        </p:spPr>
        <p:txBody>
          <a:bodyPr wrap="square" rtlCol="0">
            <a:spAutoFit/>
          </a:bodyPr>
          <a:lstStyle/>
          <a:p>
            <a:pPr marL="457200" indent="-457200">
              <a:spcAft>
                <a:spcPts val="600"/>
              </a:spcAft>
              <a:buClr>
                <a:schemeClr val="bg2">
                  <a:lumMod val="50000"/>
                </a:schemeClr>
              </a:buClr>
              <a:buFont typeface="Trebuchet MS" panose="020B0603020202020204" pitchFamily="34" charset="0"/>
              <a:buChar char="●"/>
            </a:pPr>
            <a:r>
              <a:rPr lang="tr-TR" sz="2800" dirty="0" smtClean="0">
                <a:latin typeface="Trebuchet MS" pitchFamily="34" charset="0"/>
              </a:rPr>
              <a:t>Mg ile birlikte Si sayesinde çökelme sertleşmesi yaşayan yüksek mukavemetli alaşımlardır.</a:t>
            </a:r>
          </a:p>
          <a:p>
            <a:pPr marL="457200" indent="-457200">
              <a:spcAft>
                <a:spcPts val="600"/>
              </a:spcAft>
              <a:buClr>
                <a:schemeClr val="bg2">
                  <a:lumMod val="50000"/>
                </a:schemeClr>
              </a:buClr>
              <a:buFont typeface="Trebuchet MS" panose="020B0603020202020204" pitchFamily="34" charset="0"/>
              <a:buChar char="●"/>
            </a:pPr>
            <a:r>
              <a:rPr lang="tr-TR" sz="2800" dirty="0" smtClean="0">
                <a:latin typeface="Trebuchet MS" pitchFamily="34" charset="0"/>
              </a:rPr>
              <a:t>2xxx ve 7XXX serisi alaşımlardan daha düşük mukavemetli olmalarına karşın </a:t>
            </a:r>
            <a:r>
              <a:rPr lang="tr-TR" sz="2800" dirty="0" err="1" smtClean="0">
                <a:latin typeface="Trebuchet MS" pitchFamily="34" charset="0"/>
              </a:rPr>
              <a:t>süneklikleri</a:t>
            </a:r>
            <a:r>
              <a:rPr lang="tr-TR" sz="2800" dirty="0" smtClean="0">
                <a:latin typeface="Trebuchet MS" pitchFamily="34" charset="0"/>
              </a:rPr>
              <a:t> ve şekil verilebilirlikleri daha iyidir ve kaynakla imalata uygundur.</a:t>
            </a:r>
          </a:p>
          <a:p>
            <a:pPr marL="457200" indent="-457200">
              <a:spcAft>
                <a:spcPts val="600"/>
              </a:spcAft>
              <a:buClr>
                <a:schemeClr val="bg2">
                  <a:lumMod val="50000"/>
                </a:schemeClr>
              </a:buClr>
              <a:buFont typeface="Trebuchet MS" panose="020B0603020202020204" pitchFamily="34" charset="0"/>
              <a:buChar char="●"/>
            </a:pPr>
            <a:r>
              <a:rPr lang="tr-TR" sz="2800" dirty="0" smtClean="0">
                <a:latin typeface="Trebuchet MS" pitchFamily="34" charset="0"/>
              </a:rPr>
              <a:t>Korozyon dirençleri de mükemmeldir.</a:t>
            </a:r>
          </a:p>
          <a:p>
            <a:pPr marL="457200" indent="-457200">
              <a:spcAft>
                <a:spcPts val="600"/>
              </a:spcAft>
              <a:buClr>
                <a:schemeClr val="bg2">
                  <a:lumMod val="50000"/>
                </a:schemeClr>
              </a:buClr>
              <a:buFont typeface="Trebuchet MS" panose="020B0603020202020204" pitchFamily="34" charset="0"/>
              <a:buChar char="●"/>
            </a:pPr>
            <a:r>
              <a:rPr lang="tr-TR" sz="2800" dirty="0" smtClean="0">
                <a:latin typeface="Trebuchet MS" pitchFamily="34" charset="0"/>
              </a:rPr>
              <a:t>Büyük ölçüde </a:t>
            </a:r>
            <a:r>
              <a:rPr lang="tr-TR" sz="2800" dirty="0" err="1" smtClean="0">
                <a:latin typeface="Trebuchet MS" pitchFamily="34" charset="0"/>
              </a:rPr>
              <a:t>ekstrüzyon</a:t>
            </a:r>
            <a:r>
              <a:rPr lang="tr-TR" sz="2800" dirty="0" smtClean="0">
                <a:latin typeface="Trebuchet MS" pitchFamily="34" charset="0"/>
              </a:rPr>
              <a:t> </a:t>
            </a:r>
            <a:r>
              <a:rPr lang="tr-TR" sz="2800" dirty="0" err="1" smtClean="0">
                <a:latin typeface="Trebuchet MS" pitchFamily="34" charset="0"/>
              </a:rPr>
              <a:t>ileüretilirler</a:t>
            </a:r>
            <a:endParaRPr lang="en-US" sz="2800" dirty="0" smtClean="0">
              <a:latin typeface="Trebuchet MS" pitchFamily="34" charset="0"/>
            </a:endParaRPr>
          </a:p>
        </p:txBody>
      </p:sp>
      <p:sp>
        <p:nvSpPr>
          <p:cNvPr id="7" name="Başlık 3"/>
          <p:cNvSpPr txBox="1">
            <a:spLocks/>
          </p:cNvSpPr>
          <p:nvPr/>
        </p:nvSpPr>
        <p:spPr>
          <a:xfrm>
            <a:off x="323528" y="818456"/>
            <a:ext cx="8229600" cy="594320"/>
          </a:xfrm>
          <a:prstGeom prst="rect">
            <a:avLst/>
          </a:prstGeom>
        </p:spPr>
        <p:txBody>
          <a:bodyPr vert="horz" lIns="0" rIns="0" bIns="0" anchor="b">
            <a:normAutofit fontScale="82500" lnSpcReduction="2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tr-TR" sz="5000" noProof="0" dirty="0" smtClean="0">
                <a:solidFill>
                  <a:schemeClr val="accent2">
                    <a:lumMod val="50000"/>
                  </a:schemeClr>
                </a:solidFill>
                <a:latin typeface="Trebuchet MS" pitchFamily="34" charset="0"/>
                <a:ea typeface="+mj-ea"/>
                <a:cs typeface="+mj-cs"/>
              </a:rPr>
              <a:t>6</a:t>
            </a:r>
            <a:r>
              <a:rPr kumimoji="0" lang="tr-TR" sz="5000" b="0" i="0" u="none" strike="noStrike" kern="1200" cap="none" spc="0" normalizeH="0" baseline="0" noProof="0" dirty="0" smtClean="0">
                <a:ln>
                  <a:noFill/>
                </a:ln>
                <a:solidFill>
                  <a:schemeClr val="accent2">
                    <a:lumMod val="50000"/>
                  </a:schemeClr>
                </a:solidFill>
                <a:effectLst/>
                <a:uLnTx/>
                <a:uFillTx/>
                <a:latin typeface="Trebuchet MS" pitchFamily="34" charset="0"/>
                <a:ea typeface="+mj-ea"/>
                <a:cs typeface="+mj-cs"/>
              </a:rPr>
              <a:t>XXX serisi</a:t>
            </a:r>
            <a:endParaRPr kumimoji="0" lang="tr-TR" sz="5000" b="0" i="0" u="none" strike="noStrike" kern="1200" cap="none" spc="0" normalizeH="0" baseline="0" noProof="0" dirty="0">
              <a:ln>
                <a:noFill/>
              </a:ln>
              <a:solidFill>
                <a:schemeClr val="accent2">
                  <a:lumMod val="50000"/>
                </a:schemeClr>
              </a:solidFill>
              <a:effectLst/>
              <a:uLnTx/>
              <a:uFillTx/>
              <a:latin typeface="Trebuchet MS" pitchFamily="34" charset="0"/>
              <a:ea typeface="+mj-ea"/>
              <a:cs typeface="+mj-cs"/>
            </a:endParaRPr>
          </a:p>
        </p:txBody>
      </p:sp>
    </p:spTree>
    <p:extLst>
      <p:ext uri="{BB962C8B-B14F-4D97-AF65-F5344CB8AC3E}">
        <p14:creationId xmlns:p14="http://schemas.microsoft.com/office/powerpoint/2010/main" val="215727073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p:cNvSpPr/>
          <p:nvPr/>
        </p:nvSpPr>
        <p:spPr>
          <a:xfrm>
            <a:off x="4572000" y="2276872"/>
            <a:ext cx="4456028" cy="461665"/>
          </a:xfrm>
          <a:prstGeom prst="rect">
            <a:avLst/>
          </a:prstGeom>
        </p:spPr>
        <p:txBody>
          <a:bodyPr wrap="none">
            <a:spAutoFit/>
          </a:bodyPr>
          <a:lstStyle/>
          <a:p>
            <a:r>
              <a:rPr lang="tr-TR" sz="2400" dirty="0" err="1">
                <a:latin typeface="Trebuchet MS" panose="020B0603020202020204" pitchFamily="34" charset="0"/>
              </a:rPr>
              <a:t>Binzhou</a:t>
            </a:r>
            <a:r>
              <a:rPr lang="tr-TR" sz="2400" dirty="0">
                <a:latin typeface="Trebuchet MS" panose="020B0603020202020204" pitchFamily="34" charset="0"/>
              </a:rPr>
              <a:t> </a:t>
            </a:r>
            <a:r>
              <a:rPr lang="tr-TR" sz="2400" dirty="0" err="1">
                <a:latin typeface="Trebuchet MS" panose="020B0603020202020204" pitchFamily="34" charset="0"/>
              </a:rPr>
              <a:t>Weiqiao</a:t>
            </a:r>
            <a:r>
              <a:rPr lang="tr-TR" sz="2400" dirty="0">
                <a:latin typeface="Trebuchet MS" panose="020B0603020202020204" pitchFamily="34" charset="0"/>
              </a:rPr>
              <a:t> </a:t>
            </a:r>
            <a:r>
              <a:rPr lang="tr-TR" sz="2400" dirty="0" err="1">
                <a:latin typeface="Trebuchet MS" panose="020B0603020202020204" pitchFamily="34" charset="0"/>
              </a:rPr>
              <a:t>Aluminum</a:t>
            </a:r>
            <a:r>
              <a:rPr lang="tr-TR" sz="2400" dirty="0">
                <a:latin typeface="Trebuchet MS" panose="020B0603020202020204" pitchFamily="34" charset="0"/>
              </a:rPr>
              <a:t> </a:t>
            </a:r>
            <a:r>
              <a:rPr lang="tr-TR" sz="2400" dirty="0" err="1" smtClean="0">
                <a:latin typeface="Trebuchet MS" panose="020B0603020202020204" pitchFamily="34" charset="0"/>
              </a:rPr>
              <a:t>Co</a:t>
            </a:r>
            <a:r>
              <a:rPr lang="tr-TR" sz="2400" dirty="0" smtClean="0">
                <a:latin typeface="Trebuchet MS" panose="020B0603020202020204" pitchFamily="34" charset="0"/>
              </a:rPr>
              <a:t>.</a:t>
            </a:r>
            <a:endParaRPr lang="tr-TR" sz="2400" dirty="0">
              <a:latin typeface="Trebuchet MS" panose="020B0603020202020204" pitchFamily="34" charset="0"/>
            </a:endParaRPr>
          </a:p>
        </p:txBody>
      </p:sp>
      <p:pic>
        <p:nvPicPr>
          <p:cNvPr id="7" name="Resim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0" y="3140968"/>
            <a:ext cx="4248472" cy="3192423"/>
          </a:xfrm>
          <a:prstGeom prst="rect">
            <a:avLst/>
          </a:prstGeom>
        </p:spPr>
      </p:pic>
      <p:sp>
        <p:nvSpPr>
          <p:cNvPr id="8" name="AutoShape 4" descr="data:image/jpeg;base64,/9j/4AAQSkZJRgABAQAAAQABAAD/2wCEAAkGBhMSERUUEhQVFRQUFBQUFBUXFxQUFBQUFBUVFBQUFBQXHCYeFxkjGRQUHy8gIycpLCwsFR4xNTAqNSYrLCkBCQoKDgwOGg8PGiwkHSQsKSwsKikvLCkpLiwpLCwpLCwsLCwsLCwsLCwsLCwsLCksLCksLCwsLCksKSwsLCwsLP/AABEIAL4BCgMBIgACEQEDEQH/xAAcAAACAwEBAQEAAAAAAAAAAAAEBQIDBgEHAAj/xAA+EAABAwMDAQUFBQYEBwAAAAABAAIRAwQhBRIxUQYTQWFxIoGRobEHFDJS8BVCYsHR4SMzY3IWJHOSosLx/8QAGgEAAgMBAQAAAAAAAAAAAAAAAgQBAwUABv/EAC8RAAEEAgEDAwIEBwEAAAAAAAEAAgMREiEEMUFRBRNhIoEUMnGxQpGhwdHh8PH/2gAMAwEAAhEDEQA/APO6PmmNs/zQG1TZUWI8ZL2A0tFQYCj6NELLt1HaraetO8Ei/jvKuD2hatzQAq3uSiw1HdymLKocUq5hboq0dFKnUJOE1tUDSowj6YVTtrgjaVNTq2ynQyESwKtC4pLXsp5CCuNIafBaKq0JVe3cYaEQeeykUUlfpYGAEvu6EJ5cXJAyFn72tJTcRJKFwCT3DZKVaiE8rBKrqhMrXhdvaSmbbSEjeq0XXpQhyxaTTYWLJGQVAhcXYXEaXXFKVxfBcuRNs/K02m6oS3aTx81kWlNdMdLhCV5EYc3a0+HMQaWnqAmJ9yvpUQQqnOMA+5D/AHwg4WRTndFtGh1RNS2CAubYwfREMuvEqmvfDhGwOBVT8KWar0iCqiEde5KG2LXa7SxXs+o0qdq4WK7Yo7UVoMVBR2qZC+hFaigtXUtkJVpwnlelAQFWnIWIyS16J0dJTUCjTcp1xlUgp4bCXcNpzYP4T60aZlZawrZWt06oICy+UC1NxGxSY03o2ih2N6IynQWXatpEWrkdTQbGEKynUIcuVZFq64pyEquaEFNLipjCVX96BgoR1UsSm+JKz106CnOpXc8JNXytDjitlc9DEyhrpqJiEJcVE+zqlnVSU3NLKFe1HVcoSqcLSYdLOkaNlCPCipvUITAWW/quLsKQai7K0JIwoc4AWpDCVRTtifBP9I0xzW7yDHVabS9DpbNx6DlV3lIjA/DnA4WRJzQ84tVvHNPCopslh8UGKBmUwt5kAIq8tRjr4pT3MTXlelwybZS5lCQh7qykcJmylC6+jgqBLRQlorayFxRyVQaab31vlAmktVj7Cy3x0UOKa+dTV5prj6aPJDigXMXIRJor7ulZkqcV6JXsSTCFutNgLVsthEpZc28nyXlWzEFemAtY2+tISypQK2t5pYhJ62nw5acPJFKmSJJrakZWj0+oQEvdagFNbEAjKHkPDgujZim9lXlPbfhZ60piVobULIfoq53RXghTFNc7pXUmoLtUEoetgLO6lSkytFqbUpfTCkOoo2URazl1QKqpWsplWHtQvnMjhOCQ1SIgJNdU4CSXp5TvUH5SW7ZgrR4/ylZW+Eqq1UM8IipSyuCitUEBZzgXGkG9hXW2xRvc5V9OkpMlKocUE2lLWwY816V2N7Ld+zAysHcWpa8Hwleldme29Gzpta0bn/veXhhIeoOe6MCO9+EcLCzIfytD6xbutnEHhJDqhfjwHCa9s+0rLhsjlYShdmYS3FgL48njah7WskC3mmNbt3RJVlU+1kenoklndFgBlOjc74M+CVkjLXWtxhttK3YF19LHCi16LbUxCWJIVmNpBe2kyYSipbrZ17YEJVUsADnqnIeRSVkhspHZ2O50HonVtpTGjiUbTt2+Csc1RJyC46RxwBvVKr3TGuaYGUkOnnotYQq+6HRFHyXMFKJOO1xtayk0r59uiqQRDbaVlHfRWl4b1WdvqPCW1rQ9FsKmmz4Ia50zClryxSJGlYSuzJV1qxH6npzgcIOnQIhOiQOajpN9OoTlaKzoJVpOVpbenhJE25UzPxCh3a6Gqx4UEJSloDUn+CR1qu1PbunMpFe25QjrtPRflpBuqAHKq7+cBV3LYGUm7M6u770GmHSX8iYiSCPgtBkOTC8dlz3BpAPdU6lc+0YyUlq1Hp3dugkoCpVlakJAHRLyNJ7pc4KLir6glTZbJvIAbS5ZaDDirWORDLNfdzCguBUBhCGuGk+KHFIyjbhmMICo8hWMOqCCUNGypVHyIlDMfDguVHrgcrgKCz5Hgu/RPKF2XeiOZdlpweFmm3BR1GuTlKSQ91oRci9Wtlp+oMePaMHomBEHCx2nWrpHmtvSona2eixuUxsbtHqtSJxc3YV9NuAq7i13I62Z7K45izc6KuxSXZBXSjnUcqivRhXh4KjFCSuKThlT2Ky0JC1zQjqDkE58LlG7gpTMBLvaXBOicIes8AGV8K+OEi13UoYY5XE5GmpeKIudSjqVdhachZapqgDsQUh1LUHFx9pKfvBmZ4WvBwNWSmXS4aXpVjrDRHmtHa6mI5C8p0+8J5dxwtTaOdswfNJz8b2zYKtDWyja1A11pdCbUDI9Vj9OcHOHktnYUsT0SR06kryWtYNIW5opfVoTytE+mCCkFxVIcZBDMAO/MfJC4UhglJ0kmp2v0KwXZc/86J/1Po5ejakfZMZwvMtArbbtpnxf9CtbgW6GQfH+VdMacz9U51K3ISlzFp9Ug0p9yzT3gSmuO4uCslFFDRnKIBEYQpqZVranCbcClhSM2wFFtvKg2rPKYWkeJVDiWhXsAcltzbGClFehlbT7uCll5pBJ9kSeimHkC6KCbj5LKvorncJ5c6eWktcIcPAqhlg4RKfEwpZ54m0rNOFbauhw80RdUOcJfMFGDkFQ9pjcvR+z2mNe0OPBWhq0xgDwXn/ZTtDUY8M5aT7+q2Fhq4q1C3jJA9y8zzIJWyEnot2GVsjQWpuxuFIhRfgSoFyy6tXhceAMnAAkk8ADklZ247V2pP8Amt+f9Et7edpIm3pnJ/zSOngz+qz3ZvRO9eH1Qe5a4bvAvz+Fv8yt3i8Bvs+7MSPH/fKy5+a/3fahFlau/wBYYykyrkte4tZAI3bYkiYxnlLT2xZ+V/wH9URqzm3Vy4sbFKlTOxvAAAhvoCcx0CUU7HAy3gJqKCHAZA3+vRdJLLeiAvV6NwHPLPEZUK9y1jsoepfFr+ACRk9Qg9Tc4nvP3Y9fSPNYAYHEBaAYb30TC57TBogBZXWNaLwcRKjfViMeM/VAxMynoeOxv1UiwDfypRdZPCV1AQU+u6fRK6tBbUL1nTsPZU03uaAfePQJhY67UA2zgpW+eF2hyrXsa4bCXZI9p0VudKvngBwT+p2iqGi5kRuxuBghItFaNg3JvUDBTdHRecmx9zQW1g1wGQRvYTUXAVt5LgCBLiTyPNH6h2loXBNIObupjLR0HQ+PuWK0ouc51PcW03PDn+G6BhoPn/JVu0NovHVKm5rJhkAxxzuBwPd4qH8Zj5HF5o1Yr7JMwgPDwO601asG0zkElpLR4x6LyajUirPmVqdftnUnGoHF7XYDpyB4BZKkQXgdT9VrenwhjHOBu1VzH05o72n37SLm7Sq6dLcnWn9gqjiNzmtB5zwFqbbsJRZ+KpIjMJeTlwR6af5I8jf1ry+rTAcc8KVKm8n2Wkz0BK9U03snb5qbHEbhEkDAK0j/ALvRginTGOu76Kt3qjOjW2qXUx1AWfheJ0dOq+LHfCE6t9BrASW7R1OPmcLZ67rJa0d1TLnO42NgD3pZS0PULmCWNA8N0u+IGPmg/FPkFkAD5P8AZMhwYLdr9UppWwmAd0fl497zhajTtFLWNLoG7wE/NxzHoEXpX2dV+atRrSOgz/ZbChpVCmB3jw4gfrAS0uT9NNDydJWf1Bg002fhee9pOwwrw6iPb4JBgD3LI6t2Wu6DMgPz5lwHuXubtQpfuMJjjEBZbV9ap0yC4E73bWg5E+nCFnMkiIY2nfHX+qqgnkkNUf7rxwaJd1SGNonzMEIfVeyFxQaXvZA8TIwvaaFwXCW4JMYA8fIK7UtBbVpPbVeT7OWkgD6phvrLw4fSAO/lFJGy6ed/98L8+WlYtdzC12gghwqDOcJZ2h7P9087QYzHp8Emt7+pSP8AhvLfQ4W49o5LLYeqhjzxXU8WF7BTcXsBOPGEp7Va8LakNhBrPHsDktb41HDp06rJj7Rq4pd3tZu47yDjz28EoTTtRo1K4fdOcaYIdUn2qlYjhmBDWYAjp8syD0xzH5S9B2G7RzeoNcMY+vlC6doTqrHVqh20gZL3fvu8Q3qVy77RODRTpGGtbAPE9SB4L7tBq7q9SA4d03FNrQWU2N8IafqUmqEeC3WsL6dJ9h4/2sh03tAtj15Pc/6UzXJ8TnnzWwt+2VJrGt7oHa0CesCJWLCuFAfmCOSNr+qoje7dbXuV5tIIjMD6oC6E+zJxmPkD5JgW7SXZO6FTc0triT4/LC8Mw0aXtmEdFnK2nvJn5/zQ/wB0WkeJwh+4EpxvIKvDAklXTCRMJNqNkG+vRaOtq7WEjbKzd/qBLyYEJ/jmQnfRLzBgCU1aXgr7Asa8F8wDmFGqZMhRp5WmdtWYAA6wtA7tRSYBta7HWEUzthTqUxSbTd3jjBcSIA64ySs9c6c1rQ4vwfI/0Q9B7abg5rhI6gpb8LC4XRtWOllDhZFaTm6rPY+WYcCCPcjrTWHMf3teXl7S2BI2t6AcZWauNVc50y34Fcrau92CWwPIovw1iiB/dQeQwEmz8LXXJFag4MYWScEuBEcnCwFJ+14PMOn1gpqdYquYactIPQEFKSzzCv40JiDgUpzJBIWlq0be2NXe55eMmdsOgR0kppU+0l+3bJI25Ia1ufWVhSzzX2zzXO4UDurVT+Jlql6Wz7RKTaLGtO6o+GvLwWtp+ZPjHkqtW7fU9zGUiXhs948numuxgMIl0eZC852rmzzVLfTeOHZUhPJlJXs1T7TrINaKDJIa38TCSXkfhlx6/vQtXc9q6dGnTqV3vDKgkFrSQIE8CPTEr850y4RBiDI/qu1K73Ruc4xxJJj0nhLv9JiJGJ13+VXlkKc3fn/2177ZfafbVS/d37abBJd3YII6na4lvoVVS7UitWIt6b3UgAS6aYInIxuOT05E5Xg7S6CATB5yYMcT1TCy165ot206z2NmdrTAn9BDJ6RGWkM6/NqYy1hvE/0X6Aq6/RpUw6s57JgFpNLdny3dMryTtl2wFxVi3a4MpuloMT6mOvRZirrVw6S6s8kmTJBP0VFC/rN3BtRw3mTBgk+vKPjemMhOZon7o2vEZNXtahvb64p02s7toODuO4/JSt/tCqVC4XFZzGRxTYJcehIIMD1WaZXqEy9+4nxdDz8TlL659o+qbbwoDf0i/IRSch7ad+4W2u+1Fp3D9pquqEEND2j8RGCTvOBysC6qVeWBfGmAmIYmQght78paeSWYguchjUKk+orXNHRR2ZwmLCULHDVqreuSrHMUm0lNhBg4lULZWVGz7tm51PdsbukmZgTOOqyndrndqmVuYq6TMBMJJq17haXJIk+MfMImqQ4FLd47sBkgnM4IEplZtGwAj2iMrw0gra9c4Y7QXcExChc0CyPHErQU7HwUbixlVe/vaAcsZLzm/tiSceKBfpxPh/Vb650fyQVTTh05WrHzhWlfTH7tYqtYzOBJxwB4fJButdvlmJHj1WxvrCBHn7vVKzZAugRExPmOfcn4+VkLQyQA7CRakIpM94+aXMCc9o6OzY3y3fMpMCtCE2y1lTipCD8KshRIVhCg7lXhKuC+pHPKpKuaMqoBEFS8aC4QuQpwpEIkGC41uV0NVtJufgusbj4/yQEq4MVbQuCmrzTx8Povmt/XvKjJFguMpmAvixE0afsj0XS3hVZ7XY0EI+2dzCiaJAmEbVrnhV1XksjoiDihxVD3fhMcKiszk+9XsqYEqpkkn0yrBpC8X919StJjPguPobTHP8kVpzTAO0mETWpTJ2nGf15IDIQ6kbYGlgcBtJKkgqdNzYxO7x4iPIqVUF2YgKqk0AlMdlnX9euik8Lu8BdqBd2BCr6NmlAAu48yoAlFUGZP+x30VDWiFIQOBC9U05nsgbj+GY+eU1sgGZkkhojok9l7Ik8lsJ1pT3OO2BJj4LxnIsWV7KT8q1mlUZLCSS5zd3GM45TV2jNJgnPihbGoGhk1GggAERn0TgUslw5dgeQSLGB3ZePnlcHaKQ3elZIGRwgaWjifaBW1p2qGu9Nccg/IK/8ABTxj3A0kKY+e4fTaxWqdnuY4WWvtDDCCcZWy7QXVanMEY/hC8w7Q3VSq4moSeg4A9AreGHSutpoL0HFkk9u3UQqe2Gn+1TLSHFw2gAjw9+OYUbf7P6z3MAIl5jluOv73r8EjqvIQ7rp3VeiZHI1ga13T4S8sgJJI2tM77O63fOpNcDsEl3s4zgEbkLddhazBMg/9v9VnnXTuo+AVzZ6j4I8JhVvH8lQJGn+H9/8AK+raa9hO4ceiBFI9EaWu6rjmO/MmGuPdVSUToIXuz0XxplEd2fzLpYfzIs1WFKhS9rywvqdP2T1z9Qud2fzFcFI/mKD7qwSEdlfUYIbHQfT+6+pUxt/X8X9lR3J/MVxtA/mK77qPdPhMreh/hfH5D+6HqN4Q4pn8xXTR/iKANrdojM2qpT2SVbcUxtVFOnHiefip1ASHTz/Lou79VYxwI0EG9kKkmMIzusIW4bBV7TZpUStIFrQ6I0GkPf8AVHVbUAeqQ6RVeGyOp8YTGrfOIAMSccj6rPljd7hI8rTge32xfhJtZt9oEefHCX0o2+Zd8oTG8ujtIInzS1g2uBIxzHVaUQOFFYfJAEuTUY6l/hl38TR8ZP8AJQRFas00WNHO4l30CpAUA+UyW714CI02juc/ypvPwCXN4T3s9Rl1U4xRqH/xPCSMGB6IWO+pw/RVzMprfuvTbe7a6W0mkwAIAJyYA+q2FhosmXODXGMZke4Ly22v4ja4tyJjxO6Rx6Lb2OukBocDvwCIgLzHM47wBivQSF8ophXo1JlvbBoqGXPjbImT7uOU+oUhCwNmal3cUnBp7ukWD/2cc+5eg0XYTvpTGuftoFdPNryPNjMZAJt3f4UwyFx7gBlSJQl5XAwVtczkN4sJes9rcjS8+7X6lL3gRAkLzHVa/te9a3tVqE1ag/iKweo1vaC856fDX1V12vdMaIoGt+AgLjJVNVkKx5yq7hy3m6WfIhyjRwPRBFGN4CJ/ZUtXZXHLi+KBSV8Soyvl8pCBSXyjK6CoQrq6F1rCrG0F1obVQC76IpluERTpAKLQ2gRSPRRNQCZ8Tx8E3jCXWtEGrB8CUNgJzigm6UaxaYjplC6pR2u9wPxCbmxEOIE7iQ0DkFA3GnPqViwES1rZJ4jw9VMbxd2mJmHGq2oafcNFMjxn6hLKx9pa/R+zzG0yX+0XeoiPqqrzRWhrnQORABOAgbyYw8gKH8WR8bb7LJtunA9fXMKNUg8jM/Ja0aDTLNwaeQOfPK+q9nqWzeA6eTn+yt/GR2l3cCWuqyrWwI81e4K3ULYMftHQKonKvyyFoA3A4lOezQzW/wChU+iR0+B6BPOzjo78/wCi/wChSWmRA9AqY9vf9v2XTC2s+/7q+zedzRPJHktK2/e94AMBgguJwY6dVk21PNGW9xH/ANKGaLPaZ48uAxXvPYHU3spbarqQYJduLgHSfCJytd+1qAOHtk+eF+a7XXHN4P1TWj2rfmXLPaORCKbXx8foqpvT4p5C/Kr7UvZNZ7Vd2/axwOOQQYSs9oS8S4ySF5i7tU7yKd6ZqRqNHWM+GVmcuGZ4uQ68WmofT4WtobPlIe0V7NV/+4rNXFaXLZappbCCc7ieZ+Kx97QAdzla/DcwtACu5LXCvCDdU9pRfUlcfCqlaVLLcVIlGtCX7kZviPNQ8IG0pyvpUNy4XIaREqRK+UJXdy5DataFNqg16m1yEoCVY0qwKkVFZ3kc/ooUJRDQrWBD06ivY/yXISVceEtt6wFUn1PyRlzXhvmcICgduNog4JiTHjBPBUY6TnENWmmn1JAJ5lxPlPCngOL5EmB4+CXOvgD7LYXztTxmFQYyTYC0RK0BG3WsOpUzEGPXxKpue1FPZEySBMTA65KV3tyHsLYiYz6JaLDz+qYj40dW/raRn5cwdUWxXdbnRLwPo4/MPmZRVd/suHkslo9/3AcBndHlEI//AIkBOR08UnJxnZktGk9Fy2lgzO0u1Om59YhokhoJjw6ygC7K0ul9p6dOpXe5v+YBtAg4aDDXHwmUotb5jTMCQD4A8mcJ9heBiW9AFnvwc7IOGyf3ROg1PZrn/RcPkUka7AWg0jU6Lbeo149o73R+Yn8InoFme7d0VkQt77FdEtPIAxlG9IhuOeVfTMyhZXW1jCsItQ1+JTCgwxj9dYRlpprnmAQIySTwEmp3BV9DUHCYJzyqXsceibilZq1pKGgbajdz2QCCQZIPjBiFo2ghzQO6yTj2hEAefr8Vgnas7cD+uAus1ypumevz5SMnFlk6lOs5MTOi3+qa0abILKPl7Tp+BK84vbze5x6n3e5X3GquccoGrXlXcTjeyOm0tyJwRTTpVveqnPyvnOUdkrQACy3uJ6LveKffIdwXyKgqfcIRBuVz7x8VQoldiFxlcr/vRXBduCplfKcQg9x3lEffneS79/f5IUFfFdi3wozd5RP39/VfHUKh8UMuSuwb4Q5u8ov9pVPzFdGqVI/EfiggV3cpwHhCXnyiv2jU8XHHGSp/tepESPgEGVwLsGnsiEr2/lJCJOpP6/IKJvnfoIdfLsG+F3vSH+Iq83blH7weqqcFwKcQh9157q01z1X3fHqqyuQpoITI7yrO9XxqKHguBdQUZlXCqu98qAvlFBTmV//Z"/>
          <p:cNvSpPr>
            <a:spLocks noChangeAspect="1" noChangeArrowheads="1"/>
          </p:cNvSpPr>
          <p:nvPr/>
        </p:nvSpPr>
        <p:spPr bwMode="auto">
          <a:xfrm>
            <a:off x="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pic>
        <p:nvPicPr>
          <p:cNvPr id="9" name="Resim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5536" y="2132856"/>
            <a:ext cx="4133259" cy="2952328"/>
          </a:xfrm>
          <a:prstGeom prst="rect">
            <a:avLst/>
          </a:prstGeom>
        </p:spPr>
      </p:pic>
      <p:sp>
        <p:nvSpPr>
          <p:cNvPr id="10" name="Başlık 3"/>
          <p:cNvSpPr>
            <a:spLocks noGrp="1"/>
          </p:cNvSpPr>
          <p:nvPr>
            <p:ph type="title"/>
          </p:nvPr>
        </p:nvSpPr>
        <p:spPr>
          <a:xfrm>
            <a:off x="395536" y="1106488"/>
            <a:ext cx="8229600" cy="666328"/>
          </a:xfrm>
        </p:spPr>
        <p:txBody>
          <a:bodyPr>
            <a:normAutofit fontScale="90000"/>
          </a:bodyPr>
          <a:lstStyle/>
          <a:p>
            <a:pPr>
              <a:lnSpc>
                <a:spcPct val="80000"/>
              </a:lnSpc>
            </a:pPr>
            <a:r>
              <a:rPr lang="tr-TR" dirty="0" smtClean="0">
                <a:latin typeface="Trebuchet MS" pitchFamily="34" charset="0"/>
              </a:rPr>
              <a:t>Alüminyum dökümhanelerinde patlama</a:t>
            </a:r>
            <a:endParaRPr lang="tr-TR" dirty="0">
              <a:latin typeface="Trebuchet MS" pitchFamily="34" charset="0"/>
            </a:endParaRPr>
          </a:p>
        </p:txBody>
      </p:sp>
    </p:spTree>
    <p:extLst>
      <p:ext uri="{BB962C8B-B14F-4D97-AF65-F5344CB8AC3E}">
        <p14:creationId xmlns:p14="http://schemas.microsoft.com/office/powerpoint/2010/main" val="272830074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etin kutusu"/>
          <p:cNvSpPr txBox="1"/>
          <p:nvPr/>
        </p:nvSpPr>
        <p:spPr>
          <a:xfrm>
            <a:off x="179512" y="1052736"/>
            <a:ext cx="8712968" cy="5693866"/>
          </a:xfrm>
          <a:prstGeom prst="rect">
            <a:avLst/>
          </a:prstGeom>
          <a:noFill/>
        </p:spPr>
        <p:txBody>
          <a:bodyPr wrap="square" rtlCol="0">
            <a:spAutoFit/>
          </a:bodyPr>
          <a:lstStyle/>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mukavemet</a:t>
            </a:r>
            <a:r>
              <a:rPr lang="tr-TR" sz="2800" dirty="0" smtClean="0">
                <a:latin typeface="Trebuchet MS" pitchFamily="34" charset="0"/>
              </a:rPr>
              <a:t>, şekil verilebilirlik, korozyon direnci, </a:t>
            </a:r>
            <a:r>
              <a:rPr lang="tr-TR" sz="2800" dirty="0" err="1" smtClean="0">
                <a:latin typeface="Trebuchet MS" pitchFamily="34" charset="0"/>
              </a:rPr>
              <a:t>kaynaklanabilirlik</a:t>
            </a:r>
            <a:r>
              <a:rPr lang="tr-TR" sz="2800" dirty="0" smtClean="0">
                <a:latin typeface="Trebuchet MS" pitchFamily="34" charset="0"/>
              </a:rPr>
              <a:t> </a:t>
            </a:r>
            <a:r>
              <a:rPr lang="tr-TR" sz="2800" dirty="0" smtClean="0">
                <a:latin typeface="Trebuchet MS" pitchFamily="34" charset="0"/>
              </a:rPr>
              <a:t>özellikleri ile </a:t>
            </a:r>
            <a:r>
              <a:rPr lang="tr-TR" sz="2800" dirty="0" smtClean="0">
                <a:latin typeface="Trebuchet MS" pitchFamily="34" charset="0"/>
              </a:rPr>
              <a:t>taşıt ve vagon gövde </a:t>
            </a:r>
            <a:r>
              <a:rPr lang="tr-TR" sz="2800" dirty="0" smtClean="0">
                <a:latin typeface="Trebuchet MS" pitchFamily="34" charset="0"/>
              </a:rPr>
              <a:t>panellerinde, </a:t>
            </a:r>
            <a:r>
              <a:rPr lang="tr-TR" sz="2800" dirty="0" smtClean="0">
                <a:latin typeface="Trebuchet MS" pitchFamily="34" charset="0"/>
              </a:rPr>
              <a:t>inşaat sektöründe kapı ve pencere profillerinde </a:t>
            </a:r>
          </a:p>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Deniz yapılarında ve </a:t>
            </a:r>
            <a:r>
              <a:rPr lang="tr-TR" sz="2800" dirty="0" smtClean="0">
                <a:latin typeface="Trebuchet MS" pitchFamily="34" charset="0"/>
              </a:rPr>
              <a:t>platformlarında</a:t>
            </a:r>
            <a:endParaRPr lang="en-US" sz="2800" dirty="0" smtClean="0">
              <a:latin typeface="Trebuchet MS" pitchFamily="34" charset="0"/>
            </a:endParaRPr>
          </a:p>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Pb ve </a:t>
            </a:r>
            <a:r>
              <a:rPr lang="tr-TR" sz="2800" dirty="0" err="1" smtClean="0">
                <a:latin typeface="Trebuchet MS" pitchFamily="34" charset="0"/>
              </a:rPr>
              <a:t>Bi</a:t>
            </a:r>
            <a:r>
              <a:rPr lang="tr-TR" sz="2800" dirty="0" smtClean="0">
                <a:latin typeface="Trebuchet MS" pitchFamily="34" charset="0"/>
              </a:rPr>
              <a:t> gibi düşük ergime noktalı elementlerin ilavesi ile 6XXX alaşımları talaşlı imal edilen </a:t>
            </a:r>
            <a:r>
              <a:rPr lang="tr-TR" sz="2800" dirty="0" smtClean="0">
                <a:latin typeface="Trebuchet MS" pitchFamily="34" charset="0"/>
              </a:rPr>
              <a:t>parçalarda</a:t>
            </a:r>
            <a:endParaRPr lang="tr-TR" sz="2800" dirty="0" smtClean="0">
              <a:latin typeface="Trebuchet MS" pitchFamily="34" charset="0"/>
            </a:endParaRPr>
          </a:p>
          <a:p>
            <a:pPr marL="457200" indent="-457200">
              <a:buClr>
                <a:schemeClr val="bg2">
                  <a:lumMod val="50000"/>
                </a:schemeClr>
              </a:buClr>
              <a:buFont typeface="Trebuchet MS" panose="020B0603020202020204" pitchFamily="34" charset="0"/>
              <a:buChar char="●"/>
            </a:pPr>
            <a:r>
              <a:rPr lang="tr-TR" sz="2800" dirty="0" err="1" smtClean="0">
                <a:latin typeface="Trebuchet MS" pitchFamily="34" charset="0"/>
              </a:rPr>
              <a:t>Anodizasyonu</a:t>
            </a:r>
            <a:r>
              <a:rPr lang="tr-TR" sz="2800" dirty="0" smtClean="0">
                <a:latin typeface="Trebuchet MS" pitchFamily="34" charset="0"/>
              </a:rPr>
              <a:t> çok kolay</a:t>
            </a:r>
            <a:endParaRPr lang="tr-TR" sz="2800" dirty="0" smtClean="0">
              <a:latin typeface="Trebuchet MS" pitchFamily="34" charset="0"/>
            </a:endParaRPr>
          </a:p>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Sert yüzeyler, korozyon direnci ve yüksek mukavemet gerektiren fren sistemi profillerinde, elektronik valf ve piston uygulamaları için sert </a:t>
            </a:r>
            <a:r>
              <a:rPr lang="tr-TR" sz="2800" dirty="0" err="1" smtClean="0">
                <a:latin typeface="Trebuchet MS" pitchFamily="34" charset="0"/>
              </a:rPr>
              <a:t>anodizasyon</a:t>
            </a:r>
            <a:r>
              <a:rPr lang="tr-TR" sz="2800" dirty="0" smtClean="0">
                <a:latin typeface="Trebuchet MS" pitchFamily="34" charset="0"/>
              </a:rPr>
              <a:t> uygulanır.</a:t>
            </a:r>
          </a:p>
        </p:txBody>
      </p:sp>
      <p:sp>
        <p:nvSpPr>
          <p:cNvPr id="7" name="Başlık 3"/>
          <p:cNvSpPr txBox="1">
            <a:spLocks/>
          </p:cNvSpPr>
          <p:nvPr/>
        </p:nvSpPr>
        <p:spPr>
          <a:xfrm>
            <a:off x="323528" y="476672"/>
            <a:ext cx="8229600" cy="594320"/>
          </a:xfrm>
          <a:prstGeom prst="rect">
            <a:avLst/>
          </a:prstGeom>
        </p:spPr>
        <p:txBody>
          <a:bodyPr vert="horz" lIns="0" rIns="0" bIns="0" anchor="b">
            <a:normAutofit fontScale="82500" lnSpcReduction="2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tr-TR" sz="5000" noProof="0" dirty="0" smtClean="0">
                <a:solidFill>
                  <a:schemeClr val="accent2">
                    <a:lumMod val="50000"/>
                  </a:schemeClr>
                </a:solidFill>
                <a:latin typeface="Trebuchet MS" pitchFamily="34" charset="0"/>
                <a:ea typeface="+mj-ea"/>
                <a:cs typeface="+mj-cs"/>
              </a:rPr>
              <a:t>6</a:t>
            </a:r>
            <a:r>
              <a:rPr kumimoji="0" lang="tr-TR" sz="5000" b="0" i="0" u="none" strike="noStrike" kern="1200" cap="none" spc="0" normalizeH="0" baseline="0" noProof="0" dirty="0" smtClean="0">
                <a:ln>
                  <a:noFill/>
                </a:ln>
                <a:solidFill>
                  <a:schemeClr val="accent2">
                    <a:lumMod val="50000"/>
                  </a:schemeClr>
                </a:solidFill>
                <a:effectLst/>
                <a:uLnTx/>
                <a:uFillTx/>
                <a:latin typeface="Trebuchet MS" pitchFamily="34" charset="0"/>
                <a:ea typeface="+mj-ea"/>
                <a:cs typeface="+mj-cs"/>
              </a:rPr>
              <a:t>XXX serisi</a:t>
            </a:r>
            <a:endParaRPr kumimoji="0" lang="tr-TR" sz="5000" b="0" i="0" u="none" strike="noStrike" kern="1200" cap="none" spc="0" normalizeH="0" baseline="0" noProof="0" dirty="0">
              <a:ln>
                <a:noFill/>
              </a:ln>
              <a:solidFill>
                <a:schemeClr val="accent2">
                  <a:lumMod val="50000"/>
                </a:schemeClr>
              </a:solidFill>
              <a:effectLst/>
              <a:uLnTx/>
              <a:uFillTx/>
              <a:latin typeface="Trebuchet MS" pitchFamily="34" charset="0"/>
              <a:ea typeface="+mj-ea"/>
              <a:cs typeface="+mj-cs"/>
            </a:endParaRPr>
          </a:p>
        </p:txBody>
      </p:sp>
    </p:spTree>
    <p:extLst>
      <p:ext uri="{BB962C8B-B14F-4D97-AF65-F5344CB8AC3E}">
        <p14:creationId xmlns:p14="http://schemas.microsoft.com/office/powerpoint/2010/main" val="346813727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srcRect l="14109" t="47859" r="37189" b="22610"/>
          <a:stretch>
            <a:fillRect/>
          </a:stretch>
        </p:blipFill>
        <p:spPr bwMode="auto">
          <a:xfrm>
            <a:off x="3131840" y="620688"/>
            <a:ext cx="5688632" cy="1939306"/>
          </a:xfrm>
          <a:prstGeom prst="rect">
            <a:avLst/>
          </a:prstGeom>
          <a:noFill/>
          <a:ln w="9525">
            <a:noFill/>
            <a:miter lim="800000"/>
            <a:headEnd/>
            <a:tailEnd/>
          </a:ln>
        </p:spPr>
      </p:pic>
      <p:sp>
        <p:nvSpPr>
          <p:cNvPr id="5" name="4 Metin kutusu"/>
          <p:cNvSpPr txBox="1"/>
          <p:nvPr/>
        </p:nvSpPr>
        <p:spPr>
          <a:xfrm>
            <a:off x="179512" y="2708920"/>
            <a:ext cx="8784976" cy="3847207"/>
          </a:xfrm>
          <a:prstGeom prst="rect">
            <a:avLst/>
          </a:prstGeom>
          <a:noFill/>
        </p:spPr>
        <p:txBody>
          <a:bodyPr wrap="square" rtlCol="0">
            <a:spAutoFit/>
          </a:bodyPr>
          <a:lstStyle/>
          <a:p>
            <a:pPr marL="457200" indent="-457200">
              <a:spcAft>
                <a:spcPts val="600"/>
              </a:spcAft>
              <a:buClr>
                <a:schemeClr val="bg2">
                  <a:lumMod val="50000"/>
                </a:schemeClr>
              </a:buClr>
              <a:buFont typeface="Trebuchet MS" panose="020B0603020202020204" pitchFamily="34" charset="0"/>
              <a:buChar char="●"/>
            </a:pPr>
            <a:r>
              <a:rPr lang="tr-TR" sz="2800" dirty="0" smtClean="0">
                <a:latin typeface="Trebuchet MS" pitchFamily="34" charset="0"/>
              </a:rPr>
              <a:t>%4-6 arası </a:t>
            </a:r>
            <a:r>
              <a:rPr lang="tr-TR" sz="2800" dirty="0" err="1" smtClean="0">
                <a:latin typeface="Trebuchet MS" pitchFamily="34" charset="0"/>
              </a:rPr>
              <a:t>Zn</a:t>
            </a:r>
            <a:r>
              <a:rPr lang="tr-TR" sz="2800" dirty="0" smtClean="0">
                <a:latin typeface="Trebuchet MS" pitchFamily="34" charset="0"/>
              </a:rPr>
              <a:t> ve %1-3 Mg </a:t>
            </a:r>
          </a:p>
          <a:p>
            <a:pPr marL="457200" indent="-457200">
              <a:spcAft>
                <a:spcPts val="600"/>
              </a:spcAft>
              <a:buClr>
                <a:schemeClr val="bg2">
                  <a:lumMod val="50000"/>
                </a:schemeClr>
              </a:buClr>
              <a:buFont typeface="Trebuchet MS" panose="020B0603020202020204" pitchFamily="34" charset="0"/>
              <a:buChar char="●"/>
            </a:pPr>
            <a:r>
              <a:rPr lang="tr-TR" sz="2800" dirty="0" smtClean="0">
                <a:latin typeface="Trebuchet MS" pitchFamily="34" charset="0"/>
              </a:rPr>
              <a:t>ısıl işlemle çökelme sertleşmesinden yararlanan çok yüksek mukavemetlere sahip alaşımlar.</a:t>
            </a:r>
          </a:p>
          <a:p>
            <a:pPr marL="457200" indent="-457200">
              <a:spcAft>
                <a:spcPts val="600"/>
              </a:spcAft>
              <a:buClr>
                <a:schemeClr val="bg2">
                  <a:lumMod val="50000"/>
                </a:schemeClr>
              </a:buClr>
              <a:buFont typeface="Trebuchet MS" panose="020B0603020202020204" pitchFamily="34" charset="0"/>
              <a:buChar char="●"/>
            </a:pPr>
            <a:r>
              <a:rPr lang="tr-TR" sz="2800" dirty="0" smtClean="0">
                <a:latin typeface="Trebuchet MS" pitchFamily="34" charset="0"/>
              </a:rPr>
              <a:t>Gerilmeli korozyon hassasiyetleri yüksek</a:t>
            </a:r>
          </a:p>
          <a:p>
            <a:pPr marL="457200" indent="-457200">
              <a:spcAft>
                <a:spcPts val="600"/>
              </a:spcAft>
              <a:buClr>
                <a:schemeClr val="bg2">
                  <a:lumMod val="50000"/>
                </a:schemeClr>
              </a:buClr>
              <a:buFont typeface="Trebuchet MS" panose="020B0603020202020204" pitchFamily="34" charset="0"/>
              <a:buChar char="●"/>
            </a:pPr>
            <a:r>
              <a:rPr lang="tr-TR" sz="2800" dirty="0" smtClean="0">
                <a:latin typeface="Trebuchet MS" pitchFamily="34" charset="0"/>
              </a:rPr>
              <a:t>Uçak, savunma sanayinde </a:t>
            </a:r>
            <a:r>
              <a:rPr lang="tr-TR" sz="2800" dirty="0" err="1" smtClean="0">
                <a:latin typeface="Trebuchet MS" pitchFamily="34" charset="0"/>
              </a:rPr>
              <a:t>nükleeer</a:t>
            </a:r>
            <a:r>
              <a:rPr lang="tr-TR" sz="2800" dirty="0" smtClean="0">
                <a:latin typeface="Trebuchet MS" pitchFamily="34" charset="0"/>
              </a:rPr>
              <a:t> uygulamalarda çok yüksek mukavemetleri sayesinde tercih edilir.</a:t>
            </a:r>
          </a:p>
          <a:p>
            <a:pPr marL="457200" indent="-457200">
              <a:spcAft>
                <a:spcPts val="600"/>
              </a:spcAft>
              <a:buClr>
                <a:schemeClr val="bg2">
                  <a:lumMod val="50000"/>
                </a:schemeClr>
              </a:buClr>
              <a:buFont typeface="Trebuchet MS" panose="020B0603020202020204" pitchFamily="34" charset="0"/>
              <a:buChar char="●"/>
            </a:pPr>
            <a:r>
              <a:rPr lang="tr-TR" sz="2800" dirty="0" smtClean="0">
                <a:latin typeface="Trebuchet MS" pitchFamily="34" charset="0"/>
              </a:rPr>
              <a:t>Kayak ve tenis raketi gibi performans sporlarında da malzeme seçeneği</a:t>
            </a:r>
          </a:p>
        </p:txBody>
      </p:sp>
      <p:sp>
        <p:nvSpPr>
          <p:cNvPr id="7" name="Başlık 3"/>
          <p:cNvSpPr txBox="1">
            <a:spLocks/>
          </p:cNvSpPr>
          <p:nvPr/>
        </p:nvSpPr>
        <p:spPr>
          <a:xfrm>
            <a:off x="323528" y="476672"/>
            <a:ext cx="8229600" cy="594320"/>
          </a:xfrm>
          <a:prstGeom prst="rect">
            <a:avLst/>
          </a:prstGeom>
        </p:spPr>
        <p:txBody>
          <a:bodyPr vert="horz" lIns="0" rIns="0" bIns="0" anchor="b">
            <a:normAutofit fontScale="82500" lnSpcReduction="2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tr-TR" sz="5000" dirty="0" smtClean="0">
                <a:solidFill>
                  <a:schemeClr val="accent2">
                    <a:lumMod val="50000"/>
                  </a:schemeClr>
                </a:solidFill>
                <a:latin typeface="Trebuchet MS" pitchFamily="34" charset="0"/>
                <a:ea typeface="+mj-ea"/>
                <a:cs typeface="+mj-cs"/>
              </a:rPr>
              <a:t>7</a:t>
            </a:r>
            <a:r>
              <a:rPr kumimoji="0" lang="tr-TR" sz="5000" b="0" i="0" u="none" strike="noStrike" kern="1200" cap="none" spc="0" normalizeH="0" baseline="0" noProof="0" dirty="0" smtClean="0">
                <a:ln>
                  <a:noFill/>
                </a:ln>
                <a:solidFill>
                  <a:schemeClr val="accent2">
                    <a:lumMod val="50000"/>
                  </a:schemeClr>
                </a:solidFill>
                <a:effectLst/>
                <a:uLnTx/>
                <a:uFillTx/>
                <a:latin typeface="Trebuchet MS" pitchFamily="34" charset="0"/>
                <a:ea typeface="+mj-ea"/>
                <a:cs typeface="+mj-cs"/>
              </a:rPr>
              <a:t>XXX serisi</a:t>
            </a:r>
            <a:endParaRPr kumimoji="0" lang="tr-TR" sz="5000" b="0" i="0" u="none" strike="noStrike" kern="1200" cap="none" spc="0" normalizeH="0" baseline="0" noProof="0" dirty="0">
              <a:ln>
                <a:noFill/>
              </a:ln>
              <a:solidFill>
                <a:schemeClr val="accent2">
                  <a:lumMod val="50000"/>
                </a:schemeClr>
              </a:solidFill>
              <a:effectLst/>
              <a:uLnTx/>
              <a:uFillTx/>
              <a:latin typeface="Trebuchet MS" pitchFamily="34" charset="0"/>
              <a:ea typeface="+mj-ea"/>
              <a:cs typeface="+mj-cs"/>
            </a:endParaRPr>
          </a:p>
        </p:txBody>
      </p:sp>
    </p:spTree>
    <p:extLst>
      <p:ext uri="{BB962C8B-B14F-4D97-AF65-F5344CB8AC3E}">
        <p14:creationId xmlns:p14="http://schemas.microsoft.com/office/powerpoint/2010/main" val="295338478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etin kutusu"/>
          <p:cNvSpPr txBox="1"/>
          <p:nvPr/>
        </p:nvSpPr>
        <p:spPr>
          <a:xfrm>
            <a:off x="179512" y="1052736"/>
            <a:ext cx="8892480" cy="5693866"/>
          </a:xfrm>
          <a:prstGeom prst="rect">
            <a:avLst/>
          </a:prstGeom>
          <a:noFill/>
        </p:spPr>
        <p:txBody>
          <a:bodyPr wrap="square" rtlCol="0">
            <a:spAutoFit/>
          </a:bodyPr>
          <a:lstStyle/>
          <a:p>
            <a:pPr marL="457200" indent="-457200">
              <a:buClr>
                <a:schemeClr val="bg2">
                  <a:lumMod val="50000"/>
                </a:schemeClr>
              </a:buClr>
              <a:buFont typeface="Trebuchet MS" panose="020B0603020202020204" pitchFamily="34" charset="0"/>
              <a:buChar char="●"/>
            </a:pPr>
            <a:r>
              <a:rPr lang="en-US" sz="2800" dirty="0" smtClean="0">
                <a:latin typeface="Trebuchet MS" pitchFamily="34" charset="0"/>
              </a:rPr>
              <a:t>7xxx </a:t>
            </a:r>
            <a:r>
              <a:rPr lang="tr-TR" sz="2800" dirty="0" smtClean="0">
                <a:latin typeface="Trebuchet MS" pitchFamily="34" charset="0"/>
              </a:rPr>
              <a:t>alaşımlarında çökelme sertleşmesi sağlayan faz</a:t>
            </a:r>
            <a:r>
              <a:rPr lang="en-US" sz="2800" dirty="0" smtClean="0">
                <a:latin typeface="Trebuchet MS" pitchFamily="34" charset="0"/>
              </a:rPr>
              <a:t> MgZn</a:t>
            </a:r>
            <a:r>
              <a:rPr lang="en-US" sz="2800" baseline="-25000" dirty="0" smtClean="0">
                <a:latin typeface="Trebuchet MS" pitchFamily="34" charset="0"/>
              </a:rPr>
              <a:t>2</a:t>
            </a:r>
            <a:r>
              <a:rPr lang="en-US" sz="2800" dirty="0" smtClean="0">
                <a:latin typeface="Trebuchet MS" pitchFamily="34" charset="0"/>
              </a:rPr>
              <a:t>. </a:t>
            </a:r>
            <a:endParaRPr lang="tr-TR" sz="2800" dirty="0" smtClean="0">
              <a:latin typeface="Trebuchet MS" pitchFamily="34" charset="0"/>
            </a:endParaRPr>
          </a:p>
          <a:p>
            <a:pPr marL="457200" indent="-457200">
              <a:buClr>
                <a:schemeClr val="bg2">
                  <a:lumMod val="50000"/>
                </a:schemeClr>
              </a:buClr>
              <a:buFont typeface="Trebuchet MS" panose="020B0603020202020204" pitchFamily="34" charset="0"/>
              <a:buChar char="●"/>
            </a:pPr>
            <a:r>
              <a:rPr lang="tr-TR" sz="2800" dirty="0" err="1" smtClean="0">
                <a:latin typeface="Trebuchet MS" pitchFamily="34" charset="0"/>
              </a:rPr>
              <a:t>Cr</a:t>
            </a:r>
            <a:r>
              <a:rPr lang="tr-TR" sz="2800" dirty="0" smtClean="0">
                <a:latin typeface="Trebuchet MS" pitchFamily="34" charset="0"/>
              </a:rPr>
              <a:t>  </a:t>
            </a:r>
            <a:r>
              <a:rPr lang="en-US" sz="2800" dirty="0" smtClean="0">
                <a:latin typeface="Trebuchet MS" pitchFamily="34" charset="0"/>
              </a:rPr>
              <a:t>0.35 %</a:t>
            </a:r>
            <a:r>
              <a:rPr lang="tr-TR" sz="2800" dirty="0" smtClean="0">
                <a:latin typeface="Trebuchet MS" pitchFamily="34" charset="0"/>
              </a:rPr>
              <a:t>’den azdır ve elektrik direnci için ilave edilir.</a:t>
            </a:r>
          </a:p>
          <a:p>
            <a:pPr marL="457200" indent="-457200">
              <a:buClr>
                <a:schemeClr val="bg2">
                  <a:lumMod val="50000"/>
                </a:schemeClr>
              </a:buClr>
              <a:buFont typeface="Trebuchet MS" panose="020B0603020202020204" pitchFamily="34" charset="0"/>
              <a:buChar char="●"/>
            </a:pPr>
            <a:r>
              <a:rPr lang="tr-TR" sz="2800" dirty="0" err="1" smtClean="0">
                <a:latin typeface="Trebuchet MS" pitchFamily="34" charset="0"/>
              </a:rPr>
              <a:t>Cr</a:t>
            </a:r>
            <a:r>
              <a:rPr lang="tr-TR" sz="2800" dirty="0" smtClean="0">
                <a:latin typeface="Trebuchet MS" pitchFamily="34" charset="0"/>
              </a:rPr>
              <a:t> sıcak hadde, </a:t>
            </a:r>
            <a:r>
              <a:rPr lang="tr-TR" sz="2800" dirty="0" err="1" smtClean="0">
                <a:latin typeface="Trebuchet MS" pitchFamily="34" charset="0"/>
              </a:rPr>
              <a:t>ekstrüzyon</a:t>
            </a:r>
            <a:r>
              <a:rPr lang="tr-TR" sz="2800" dirty="0" smtClean="0">
                <a:latin typeface="Trebuchet MS" pitchFamily="34" charset="0"/>
              </a:rPr>
              <a:t> gibi aşamalarda yeniden kristalleşmeyi önleyerek tane boyutunu kontrol eder. </a:t>
            </a:r>
          </a:p>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Ancak </a:t>
            </a:r>
            <a:r>
              <a:rPr lang="tr-TR" sz="2800" dirty="0" err="1" smtClean="0">
                <a:latin typeface="Trebuchet MS" pitchFamily="34" charset="0"/>
              </a:rPr>
              <a:t>Cr</a:t>
            </a:r>
            <a:r>
              <a:rPr lang="tr-TR" sz="2800" dirty="0" smtClean="0">
                <a:latin typeface="Trebuchet MS" pitchFamily="34" charset="0"/>
              </a:rPr>
              <a:t> ile ısıl işlemden sonra soğutma hızı kritik hale gelir.</a:t>
            </a:r>
          </a:p>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Plastik şekil vermeden kaynaklanan fiber tane yapısı gerilmeli korozyon hassasiyetini azaltır, tokluğu arttırır.</a:t>
            </a:r>
          </a:p>
          <a:p>
            <a:pPr marL="457200" indent="-457200">
              <a:buClr>
                <a:schemeClr val="bg2">
                  <a:lumMod val="50000"/>
                </a:schemeClr>
              </a:buClr>
              <a:buFont typeface="Trebuchet MS" panose="020B0603020202020204" pitchFamily="34" charset="0"/>
              <a:buChar char="●"/>
            </a:pPr>
            <a:r>
              <a:rPr lang="tr-TR" sz="2800" dirty="0" err="1" smtClean="0">
                <a:latin typeface="Trebuchet MS" pitchFamily="34" charset="0"/>
              </a:rPr>
              <a:t>Cr</a:t>
            </a:r>
            <a:r>
              <a:rPr lang="tr-TR" sz="2800" dirty="0" smtClean="0">
                <a:latin typeface="Trebuchet MS" pitchFamily="34" charset="0"/>
              </a:rPr>
              <a:t> </a:t>
            </a:r>
            <a:r>
              <a:rPr lang="tr-TR" sz="2800" dirty="0" err="1" smtClean="0">
                <a:latin typeface="Trebuchet MS" pitchFamily="34" charset="0"/>
              </a:rPr>
              <a:t>anodizasyon</a:t>
            </a:r>
            <a:r>
              <a:rPr lang="tr-TR" sz="2800" dirty="0" smtClean="0">
                <a:latin typeface="Trebuchet MS" pitchFamily="34" charset="0"/>
              </a:rPr>
              <a:t> sonrası yüzeyde sarı renk verir.</a:t>
            </a:r>
          </a:p>
        </p:txBody>
      </p:sp>
      <p:sp>
        <p:nvSpPr>
          <p:cNvPr id="7" name="Başlık 3"/>
          <p:cNvSpPr txBox="1">
            <a:spLocks/>
          </p:cNvSpPr>
          <p:nvPr/>
        </p:nvSpPr>
        <p:spPr>
          <a:xfrm>
            <a:off x="323528" y="476672"/>
            <a:ext cx="8229600" cy="594320"/>
          </a:xfrm>
          <a:prstGeom prst="rect">
            <a:avLst/>
          </a:prstGeom>
        </p:spPr>
        <p:txBody>
          <a:bodyPr vert="horz" lIns="0" rIns="0" bIns="0" anchor="b">
            <a:normAutofit fontScale="82500" lnSpcReduction="2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tr-TR" sz="5000" dirty="0" smtClean="0">
                <a:solidFill>
                  <a:schemeClr val="accent2">
                    <a:lumMod val="50000"/>
                  </a:schemeClr>
                </a:solidFill>
                <a:latin typeface="Trebuchet MS" pitchFamily="34" charset="0"/>
                <a:ea typeface="+mj-ea"/>
                <a:cs typeface="+mj-cs"/>
              </a:rPr>
              <a:t>7</a:t>
            </a:r>
            <a:r>
              <a:rPr kumimoji="0" lang="tr-TR" sz="5000" b="0" i="0" u="none" strike="noStrike" kern="1200" cap="none" spc="0" normalizeH="0" baseline="0" noProof="0" dirty="0" smtClean="0">
                <a:ln>
                  <a:noFill/>
                </a:ln>
                <a:solidFill>
                  <a:schemeClr val="accent2">
                    <a:lumMod val="50000"/>
                  </a:schemeClr>
                </a:solidFill>
                <a:effectLst/>
                <a:uLnTx/>
                <a:uFillTx/>
                <a:latin typeface="Trebuchet MS" pitchFamily="34" charset="0"/>
                <a:ea typeface="+mj-ea"/>
                <a:cs typeface="+mj-cs"/>
              </a:rPr>
              <a:t>XXX serisi</a:t>
            </a:r>
            <a:endParaRPr kumimoji="0" lang="tr-TR" sz="5000" b="0" i="0" u="none" strike="noStrike" kern="1200" cap="none" spc="0" normalizeH="0" baseline="0" noProof="0" dirty="0">
              <a:ln>
                <a:noFill/>
              </a:ln>
              <a:solidFill>
                <a:schemeClr val="accent2">
                  <a:lumMod val="50000"/>
                </a:schemeClr>
              </a:solidFill>
              <a:effectLst/>
              <a:uLnTx/>
              <a:uFillTx/>
              <a:latin typeface="Trebuchet MS" pitchFamily="34" charset="0"/>
              <a:ea typeface="+mj-ea"/>
              <a:cs typeface="+mj-cs"/>
            </a:endParaRPr>
          </a:p>
        </p:txBody>
      </p:sp>
    </p:spTree>
    <p:extLst>
      <p:ext uri="{BB962C8B-B14F-4D97-AF65-F5344CB8AC3E}">
        <p14:creationId xmlns:p14="http://schemas.microsoft.com/office/powerpoint/2010/main" val="370864055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ttps://encrypted-tbn0.gstatic.com/images?q=tbn:ANd9GcRNZw47JD3_MtJvwkLy6kYZwTFG02fyg_H3zdJebE0NpO9-TO_SuQ"/>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56176" y="1556792"/>
            <a:ext cx="2448272" cy="2448272"/>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4" descr="data:image/jpeg;base64,/9j/4AAQSkZJRgABAQAAAQABAAD/2wCEAAkGBxQTEhUUExQTFRUVFxUYGBgUGBYVGBgYFhUWGhYYGBoYHCggGholHRUUIjEhJyorLi8uGh80ODMsNygtLisBCgoKDg0OFxAQGywcHCQsLCwsLCwsLCwsNywsLCwsLCwuLCwsLCwsLywsLCwsNzQsLCwsLCwsLCwsLCwsLCw3N//AABEIAOEA4QMBIgACEQEDEQH/xAAcAAABBAMBAAAAAAAAAAAAAAADAAECBAUGBwj/xABGEAACAQIEAwUEBwYEBQMFAAABAhEAAwQSITEFQVETImFxgQaRobEHFCMyQlJiM3KCksHRQ1Oi4RWy0vDxFheTNDVjc4P/xAAZAQEBAAMBAAAAAAAAAAAAAAAAAQIDBAX/xAAiEQEAAgIBBQADAQAAAAAAAAAAARECAxIEEyExQVFhcRT/2gAMAwEAAhEDEQA/ANlmmooSn7KvaeHQMUoqx2VOLdLKV4pZTVrIKWWllKwSpC3ViBSqWsQD2VP2VEmnmpa0GLVSFunmnmhRBaVKaaKB5piaUUstAs9Imn7OnCUEJpjRclLs6KDBp8tHyUhboivkpwlWclIJUsoDLSy1YyUslXkUAFp8tHC0+WpyKV8tKrGSnpyKUs1Kal2dP2dURzUpqYt1LsqXAHTEUfsqcWqlitlqQWrAt1IW6WtKwSnCVZyVLJU5FKvZ1IJVgLUslORSt2dSyUfJT5allAdnS7Oj5aUUsoEJT5KLFKKWUFkqQSpxTilqHkp8tTpVBCKeKeKUUDUqeKUUDUqeKUUCpqeKVAMJSyUaKUUsDyUuzo0UstCg8lKKJlpRQQilFTilloIUqJlpZaKHFKiZabLUspCnipZalFCg8tNFFilFQoKKUUbLSy1VCilFFy0stSygop8tEy1O3bnypOURFrGN+ICWyTsKXZGrT6T0A8BHjrTsI7w10EdDHzNcv+ibdcdLFeZ8qWSnyVaU5s2x26iOoNSuAdNt4+YrKOoj8MJ6WfkqeSlkq2tsGfDToP8Ac0xteI+Xv6VnG/FhPT5wq5KerX1fxX30qvfxY9jJVy04FFC0+Ws7YcQopZKNlqQWllA5aWWj5aWWpyWIAy0+SjBKlkpa0rhKfLR8tLLUtaAy0stHy0stLAMtLLR8tLLUAclOEosVJEnakzSxFgraJ0FSewRuCKyGFBAH3QevOnvMuu5PXlXP35v9Oj/PFftjMlNkq5o2u/OhXLcjSQfEf+azjfDCenn5IGSpEDYDbfyPOmUsIB3nvQeX+1QADAeehK7+QPPxrVs2cv43atXGPPtMKST02BOo8tN/Whsx1JO5A1MQaLIMHlOvgRTWieczJiY18QB/WtbcIRGu5Maco8JqBEjQg97fWNN5jemzDumRqTBJA9D1qY06mTrOvuB2FA5g7TodY5e6nAmZ689AY+dDTWIIMHfWI9NzRJ23390UE+1HX50qbO36aVFsKKelUq7nlxBopwKVKilFPFPFKpMqYLUopCnqKaKUU9Ki0aKUU9PFCkYpRUqqYzE5RA3Ogqx58JlMRBXsUFMbnoKEcb9qqERmQsh65T318wIPrVHF8LvMhcEpeBDWxMAlTOVvBtvWo2rgxlhblruXkaQG3t3l0e2/gdVPgQa0bcomeMem/RhNcsmSt4wrea2+kqHtkbEDR1J5kGD5NUbWM7O8bT7NNy2xMyv4180J9xqjbP1q1pNq9aaVzDvWroGqsOaEH1BqFi4MUjWHmziLJDR+K04mHU/itn5GDWl0rmExS2Lv1djCvLWG5EGS1ueqzp4VexJEzLEgQROkeX9axeCZjbAxVtM9u53YMiRoLi/lBnblVq5IDEAzsIAMj30Es8Mo0JjQzqR+7zqQhZ5DWSTJB8fjUZ7uuhOmu4PKeVJW7xEQYAJka+IA1oJATlMjQdDr5Dr40SQSDy3B3g+NDUxIExE5m19CTzpcw2mWNdTE+A29aAlk6SeU7iPUATFNMRzOsGQBHQ+NKddDqASOhHp6U1oggMQNNZiIncidaCaJEbmTz5eQ5CkOUQTOupgjqY3NKSCJktBmNiPEmnt6QJmSfIHkNBQPm8Ph/vSqP2n/AGKVA9PNNNKu55kSlSqM04oqYNKo081JhUhT1Gou8VFTLVUxGMA0B1qv9cVnyknKu8c5/wC5rDcOunNcsv8AtbJI/fQ/dcdQR8ZrXnnEeG7VhOXmfTO2bz+JHjt76OuL6x6Gf9qx6srDvSQNQPH10HnQ0vtJi1bA5S2Y+vditUZS3zhjPxkruNAWf7H5VDAYdbhFy4SIbRdpjnVTDF2cE5YE6axtpzFZTDXhJAILCM2mokSNNo/3rLuzVQ19nHlcr9y1OqqfMmsFf4cVvdvZOV2IF1fw3QOfhcA58+dZBcdnZ11m2QCPNQwI8CD8DVXA4rM1xGgNbcjzQ622jxB94Nam8+IwKm6t5ZW4ogkbOn5XGx6g7invqjOrx31mGG4HME/l8DQcdg0Yy+dugzMFHuMChMYBGi2wsCJ7pHIR160BRc+6TA1IIOk+I60sOkNruZjUkx67eQoT6w07L+UZm9+oFHUBiDyjMpGsHXXWghceFkfiYAggmD4AelGIO4jMY10BMcuooOHYwS2bTXvRt4BdBtSZoC/i1JBkLA6GTrQEMHMNYPMiADz+9oamrbgSSoG+5B59KHlAOaCSTrqTp4A8vKnfUMoKkzpqfjFBIL3uZUAcwFXw01NTY6nnCmV2npv0qBAykbgaHLoB4wNaTE58s/h5KSY8WOgoHQhspgGNoJIHmRoaJ2uokgaGV0k+IioBYnpl1AkkbxAHnypxJy6sI8gW6DaQKAf1Zfy/F/70ql2/6T/qpUEppTUAalNeg8pOacVCnBqUqc0pppqLNFFtJnisZiMRnMD7o3oePxuqrsGYqD1IEkDxihJd5RFa9mfHxHtt06+c8p9I37B7QXUgGFV15XEEAHwuKNjzGlRxOBDMjgkXLZ7jDQlZ1tt+ZD05cqsm4ZhLbN4kgA+QGtOxuczbQeJ19wE1y07iFuOR+NCuYpVdFcle0bIummbKSAekxR8NiFZxbBknd8pMDrqaXEOCW7lh7IJGaGDgQRcUylzzBANQBx142b9l5+zujsX30cEtabwnvr7qbit82btu/wD4TxZu9F1JtOfAEsp/eFD4XdGKs3MNiRF5O5eUaGR926ngSAwPWp8Mc97CYqGcqRJHdv29sw8Y0I5HWgbjtxrLLi0BKL3MQBqck9y4BzKE+4mpY221x7OJw7JmWFuAmFuWW1BB6iZHmRUeFI+HufV7kvaYEWrh17oH7K7+oAkA8xU8JgUsIyJIt52gSTGc7SRoBOgoLl66WIggEHN1lRv61EEHMAHUMd5yn+EDrQmbKVEAkDRiQJnoBr0qVtQpGVYBnMeYnmZ1A0NAUAwwG6kfenUb70zW5bMIK6D7xI5aBdqEUzoAMjEGZbUAemk1POComSCcp8PKNuVARjBJ5qp3MAgjc+U0sOwcAwrAbQO6s9CdzTC42cjXSBAUgbc2Oh9Kkz/eJ1XLBABJB02jlr8KCfbRlzGH1ECWkdf/ADTouU6nRm2ACgE7AxuaGrZokuIGgkAtod41+VFssDlIAyncEQQQdz5RQNcBAYwQ0gHKFkxtE1N/umSRJjUgkGdJ5UO0hk6eTFixPWBsKd3hWbQgnUMcoHU6g0BCSDtyAJkKD5DelbQCAJgg66kz4k61EQe8MpaNGA0HQBqcuJ1OpXVDqfDQUEIP5lpUL6l+m1/8Y/6qegIKcVAVKvSp5Kc04NDp81YrabNWI4pjyEcqCQgzNl1MTrA5xv5TUsbiye6u/PwoFmRsYrDZnw8R7bdOrueZ9K/ErZv4dBaIzqVvWW/CXAIKk9GUsJ61HBY4XUVwCDJV1OjK43U+NHsYFUDBAcpbMFEkISO8F6LOscql2QDMxgFozHSSVEAtG5A0muR3xFJXgXXKWZV6Kcs+ZGpoVnhibCfVialebKJO3LRjPlprVvCYaVliYYAhRoI5eprG1ZDhNtEjKkvEGBKg+YHzNX8SfzMs/lH+1Y7C3s6KyHusJWZA93npUOH3xdtq+2YEEflbUEehBoGxGCR7iXR3biaBhzXmjdV+RpcQxVlSvaugYMCgJBYN+kDWTJEc6FwfFdpaBb76Fkucu+hhtPGJ9abEpbUjKqKxbfKJ2Ox6+NAfE3iYAMCJOnePh4VRN0BcwK5bhk52ygHnGmpnlUc2rNsyAjvEgEHmaJhXzAHusPAd0eIJ3NBNjpmCgvyMRmg/dHMaTUhdXOwBDEiCo1g+PIetDNwLkFww4JMLJzDy8fhUngHMzNDMO7oAszAJUTr50EkTL3SwYhZA0UegHLTxpmkBcocZiSwVVJnqSdBtUnmH0gropWJg8hOk6U1glQSQQBvmMsdPDQUBnBIAnKSQRz23nrTFgS3dKhtCScsxzWDNDYlQggvGoYlQB0nnPkNaYkDvhZYkSfTlPIEjagLasgZkUFRlBBOvvJ1J8+tJ7eYqYQkDvSxIH8I0PrUboHfUw2Yyqtrr0IGpAotqVBGkr+FAANunOgJElZJ3kEaajkI5ROlRS7mJBynXVVBPvPKhtdC5ArKFIJHdZmnfSjnNAC7gz3t2HPyNA1xxDZoC6EN0PSpE5u8CwAHQDN7xMVEMDmCZ9TGgICnr3hFOnNQSWyyCxJJHUHb3UEPrtr84/wBf96VT7Rv8v4ilQDFOKcCnFejbyaNVLG3jDBBJVWY+SiT60+KxGoUaTz6eNYnhWNbNdDD7S0/fU8wdiOqkbHxrHPZw/rbq1dyb+Gw9/MiupBVgPedflVtc2WLaqWPNgzfAVheHp2FxsOdbVzM2HbyktaJ5MsnTmKyFpzHPUciR8q45n69GIrxCd52+7dxCKfyjLI/hnT1quMZZU6F3I6ke/KtEs4C2PwLPkKyeEwCwHkRr3YI1B+VY2K/CMQt2Xk5rbFSpmVI8/AilwDEkG7Yf71m4cv6rb962fcSJ6g1R4qPq2LXEbWb4W3f6JcXS1cPgZyk+VXeN4RldMVaEtbGW4o/xLMzA/Up1HqKgjwvEmzibuGY6E9rZJ5o57wH7rk+hFC+sHC4wo2lnFHPbPJb3+Knhm0YddascUwYxVpLthh2ts57L8ieaN+ltiOVQQW8fhnt3VZHUwynRrV1ToQd9DqDzFBO/h2t4h76OBbuIC6EE/aqYDjkJGh8qd+8wQzqMwPORr6R/WsP9bxis1u7hu1ygAtbcd9Nsyq0TPPXQ1E+0VtWCXS1mIA7W2wPqx7vXWgy9i+WYnMja/gmPVj8qNcfR85GVoynXfTT4SPOg4bGozBkuW2UDvZWByzqDp5H31O1DJlVmAmcwGgH5QWGtAd7mYA5nAUbDTNA3Ok0S0ZKQAUYGfPqZ3Gh+FVjcOWVk5Whhz05eek+6nuqQ5gOVAHMBB7tdydKCVoNmJObcwbhH+lV8+dHV/vOst+ErI3B1OpEaDaohJYCYKd6Adx08Rp8qcwwIZAoY6gkEsfACgZVDxmVJQGPxBekmjJc+4x7sSGDR/wB7iorZ0dB3RAykRGw5dZ3FNdt5iGXs+6O8xEkEdOVBPDplP4FDnTKuUnSZJ/2qbaZyIVlEEsCRlmQYB15/GmgHKGlg0d79Q222pkvkswLZoOyKRHmTP9KAmHuyJliCNyMog75RvTkxkzTnBMZATmHy9KTHctBTLDc4I8twf6UkUMqgM4Uc/uyOQ1E0DXVAlmLRIlSdFB5wOXnNFZT3gendKmDEbeBoaNIlR90wy8+e88/OndO+dGI0Ms3dHQAT/Sgq978l7/5E/wCqlWUynqPdSoK4FU8digojmdqNiL2oVdWYwBWtWsW11S45MwbqIMfMGu/PPhF/Xm6tc7J/SzqTJNOcOudXjvhSkjcofwnqAdR09ajauabAnlJIX1jWkVvxLXLdtfAZR6S0n41xzMzNy9GIiIqBXsfmgQQdYGo2I5zUWyjYg+h0qg1y0NWuu56LlRfedTTYbGNdbJZtyBqSxYLHmBqakqyODBukhO6o/G6mJnYAGSd+lbLaIICogJA3Ma9TAMCsDw3BXFM3XDdEUFUHoIn1rI27oBKAgEAEqO6IaYMDloaxD4rDq6slxVZWBDA7EHlVbg2Feyhts5cKfs2Y97IRorHmV1E89KI2IHai1G9vODyMNlYekr76niLJZYFx7fUplBjzYGKBsHgVtZ8ndVzmy7AH8RXoDvHWoXsXZRixIDEAE7Tl2ny61ruJxODttlN3EXm55S933kCPdVnCXVJ+ywVzwa4gHxdpoil7Xe19ywAuHsG47CQ3dZR7m+cVpeI4li75zX3SysSVUK7epaQPKK6DjUJOa8GMbIjqg9YH9axXFuDPi7YtW7FkW5klQdCJgtcbca7A0qViYc1x/ElBmywkbspg+pWp4T24xNoiLjMD+c5hPhm2rM+1Hspaw6ALf7S5zW2ncX+M7+laYuGKMQ6yrAg9R0IqL4b9w76TCyntbf3NXKd0nkC2h26itnwPtnhby5A7ITGmpInZidzXDluPZfMBPI9GU7g+f9KbGMIDJMAypG6zrlPkdqWU9HWcerMMpUsqxmkAHTWBMnyireHVVZcqwGMFo1k7TzjevNVrjV4CVdgRGm48xO3jWZ4X9IOLtf4hOkakwR0IPOqlO/vaJQqcrmZXPO2u8dJ+FTDFVJOuXSFGg2nTnoa5Dwb6WMml2ysHcrIb3yZra+GfSNhLkkHI7QCHPcMc5UEgxptQbjccJlVXRUOqzJbX8vh0FGYkgZd5BGbdhz8tDp6VS4dxezdEpdttH5TGUeR1q1mgIXIR1J5iGHMgcwf+9qCaXFzNlOp+8F1gxv0BqVtYOXMWJBILeEzHLTSh3DqXLsEJECAu5jeJifKix3oI5AoYmDGvkfnQQckqDDhgQGCRLGOp3FEeMpB0BgETJBPMnr76Hg7k/nJ/M4y8+Q0+VTzCGJBdG5ASQZgwByMfOgX1a5/nH+UUqH2Q/Ld95/vSoNbwWOZrl47PaYAg7gjX3HQ+VUcFcFnFuh/ZYrM9s8gza3EPiGk+Rq82G+1F0EhiCj9HSO7P6lMQek1G7YDLlIkAqw6qymQynkaznKcpuWOOMYxUJWbxU6bg/Kqt3AJccu65mPNiWPxNWrlk9DrrTraIEgSPMVGQRwSIhcBQAyjYbtotVuH+0T2c4xGHuIo1D2wbqwInNGw50fiRP1a9AkqFuAdeycMR55QaHw/iNthluMArowJ5FSsT8QalixhPanDHEH7dMly2pBJy5XUsCDOxIy1d4jiuxxFm6YyXQbLH9U5rRnoe8PUVxh3ObI5BK92Yj7ogHyOnvq5d4zd7PszcY2+73SZAymVKzsQRyqDr3tIezW3iVn7AktHO1cAV/d3T6VlbV9biBgQQwHiDOxrlXAvpIKq1vFKbqEZZhQYOjA8iIrNexntXYQthi7dkT9i7jYHUI/5SNp2oNsx7Yj7thbI/VcLH3Iq6+pqp9WxJEXcZbTwtoqmP4yaybol1YzEqeaOVn1Uz8a165Zwlt/ssFevMOYttl/muHX0oLmFxFhWhHbEXNvwn5AAVlgl6597s7a8pJuH+UafGsfgsdeOlvCdivVyi/Bay1iySJukk9FbKvloJPvq2iGKwVqAGgxqSwUEnl5DwFazxL2Yt4hiQTppOUgb7Dka2vE3EQdowVQIkgDSSBJO/MUuIXCtu46jMyKWA65RMecA1FcyxPsKQHAEqwI136gjxBHzrU8Z7JPbzd0wd9DFd7wt1biK67OoYTroQCPPesZxLB2UBe7cIH6m09FG9BwC17I4hmy2rdxz0VWYjzgaUbi/sFjMPaN66iW100a4gfXokzXY7vElujJZOK/8A52WVfMnQUA+yFhu/fN4neDBPvmKtHJ55ZTTMpG4Irvb8PtW5GE4ehaP2mIOY+arpr61pfEPo2vQbt50tFiTlMljOugGgHrShoeAxzIwlmy8xPXpWw4P24xlgwt0sF2mDpyIkECsXxTgeRotlrgA1JGXXnE8qp2cMTKmVb8M7HwqDpvB/pXdjkuIrk7k6ZhGq6aT6a1tvC/pCwl0x2hQaALAzCOpLSfdXnwDKYMgg+oouMJzSYk6yNieo86D1HhuJ2rhTsriTP3Mwkqd9/wAWx9DVxCrZghaGOpWQAecE7GvK1rit5IyXHECBqf61nOHe3+MtR9qzRyJMR5bUHov/AIev5rn8x/tSrhv/ALt4r8qe5f7U9B0f/iGnctXCergD4TTkYhtwtsdWYKPcN6r3sTfJ+z7K2vgC7fzH+lDXCuTLuT6AVkLQyru6seoBPuHP30W206sWHSRHuE01jB6EjkCT4AUlg7a+NAe0/PQ+exHMH0rRuLcMy3OyBPZ942W6CJNpupUbeArdUWpvgAw1XTeToJ8zpzNQcmxvDnY5hqy7/qA/rWOxQI5Gur47hVmDB1/TqPeYFYc8AV5kiPfVHL7r1C3f1MVu/FPZ7DgEKHL9ZhfdFa3f9mrg1GtAPBe0N+wQbVxgOgJEeB5VuHBvpQxKyLqo4AnUEMR5j+1aNc4c4zCCdJI5+BqrYukFTzX4g70odosfSfYcKQGBDDMphsyEQ0GZBEgjyrY8Xj1xGGZsO+Z8oupBhs1tswBG4PdIrzljLeVzGxgjyOtTw+OuJqrkEVKHpqzcTFYfT7l62RP7wj3g/Kq/s7xXtLeV4Fy0TaujbvpoT+62/rXDfZz23v4VgQSV5oScrdRB28xWx2/b9Tie3yKhuKFvIGgXMo7rrOzCfhUodJ4BfFi8+BYxkGeyTpmsk6DzU6eVZ28sTpJHlPlJrTcZxCzjrFm7YvW0xdnvWw7KrSJDW28GrY+B8ZTF2gy9107t1DoyN0I9DHUVLAGfGs3cXDIv6i9xv9MCreHwVze/cRj0VAo+JJpcRwC3B9pcuKg1IVxbXzZhr8awuFx3D7TkW+0ut+kXboPkx0qjZEuH/CT1AA+MD51UfhxMlraMSfxtmPqRP9aNgce12ClsonW53T6KP71cdN++SfKAP70Gq3/ZhEVnuG2CddVUIvgJ1PqT5Vq2L9iBcBdSrSZkbeldHs8Pt2yGY5mYwGuGdTsANgdDROLX1s2nvMJS2AWjkkjMw8hrHQUHEuI+xRykMmxlWiD0IPht7q1jHezLoCo1HKeXr0r0z9VVgCIIIkdNdqw3EfZlHOZ4YDWGhVHnFUebLfAL7NlW2zHooJ+VD4nwS/h47a21vNqA2hI8BXohbTSUw13C2zzyAZ484JrHcR9gUvHPjMWWPiSTHQDX5Uot54ilXdP/AEFwj/Nufyn/AKaVKS2L4d7e4V4lihPJxl+IkVtS8TRrHcOYtctRlGaVzd7UTyrzu6EbiKPgeI3bJm1cuWz+hivypavR2GScyrr2ltwvqpj41i+C3+0w1txuFGb5H4giuZcN+kzGW8ouFboUyCe4/wDMunvBraPZn29wABW521rMWJzw6S5kxlHdE+FWxu9m4Y7sTsCQGjxAOlBv4GNb+IdRy7R1X+VQJ91UOFcZtXf2bK0bEEHyPd2qw2DtOxdkDN1PePxpQHOFU6BrpHN3JHukmrDXydlRRy0/vJqxYwYg5coCgsdANBvtU8IiMV6NHuNBRBM7z6CqmLwYaetXjdGe6v8Al3GT+U7+6KKlnNESSdqDWMXwMmGWA6aqevVG8DWvcR9mBmLBSJJrpF9rVsxduKGH4F7zesaCgNxBG0t22Yfulz8gooORY72ec6jWAB6DasTe4XdX8DegJ+VdyThDuMzWiB+qB8BpVS9wy4RCsiTyET/poOGupGhEedFYiB0PwIrfeL+ygBJaCeZBnU1hMT7MsoOXXnH9vGgwFnEMggEhgZ05+FZnh/tTiMLc7Wy5Gca856hp0MeNY7G8OdcrgSp0nmCu4I61SuTEeM+U70HU+E/S8YAxFlWHUafCCD8K3rgvt/gb+guC2dNHGX3MNK82U4aKUPVWM40qGyRla3dfsiykEK7D7MmPwkgj1FD9or1y3a7W3M2XV2G+a1MXRHPuliPFa80YTiN0AgOYAmCTHd1n0rcvZv6Ub1hezuKLqf8A5CWMHQrMzHnNY1I7XxHDjE4d0Rh31DW25BxD22HqB8aXBuJpirPeH3s1q4h/C+odCPlXM/ZT6RLdleyKsbasckMCyWydEIP3gusEVsvFeIWrF04yy63MPiMgxAtmTbfTLey7jSJ50kZ32bxJtu2BuN9pYAyE/wCJZ/w2HUgQDWcxWHRhDqGj8wn4VrfHeHtirVvEYdh9bw3etsu11DqV8VYbeMisrwHjS4uyLg0YHJcQ7o4Gqnn1qCs+PCNlsYS68fiCLaX0LRNXrWH7UA3LWXwzBo840o2NF3L9l2YbrczED+Fd/fQMNgcTIN3EAgbi3bCD3kmqDf8ACrX+WvwpUfu/5v8AqFKhTivE/YtH2FanxL2JZZKzXcfqtBu8PB3FenlqwyeThvzxecsTwS6m6mqL4dhuDXozE8ARt1Fa/wAS9i0bYRWjLpfw6cerj64nbcqQVJUjYgkEeRFbDw323xdr8faDTS4M3xGtbHxD2II2Fa9ivZ1l5GtM6ph0Ruxybfwj6Ube162yEqVJXvrBEa/iHxra+A8YsPbUW8RauFFXnlbujXunWa4pc4ZFC+rQZ2I57H4VjxZcodza+ox1wAgpiFS6I5MBluDwMqpisgq5WIrivC/anF2PuXSR0fvjyk6/GtosfSWXK9vbykCM1uGB81MH3E04yvKHRrj27S5iHcnZLK94+ZMACq44xdOiWTaHVipb1OvwFYzhXtVhr/3bqT+UnK3uaPhWctsp2Inx0NSltUJuPq5J56ksfDeKkMNP3tR0O3uq3jQFuKgBhrIuAzuc5Vh6d330Pjl7JhFcf4d+2G/ceVPpLL7qkwodzCg8hVXGcKDDaDWQtv8AGrOZQskMx5KsCf4iYFYjT73s2SDAHeIMdSBE+cVguI+yxBh7ZFdEGLxDaJZS1/HmY/xBSfdTJwm6dbr27fPq3+rX4VlA5Ld9iXf9mG9xAHmToKw3F/Zm5YAJa288kJYjz0+VdwxHD7R0z3H8YgekkD4ViMTwOwQYLFuh197bCg4dlKnUEedRuJHrqK6pxH2UBk5dPQ1r2I9l9O6Jj8J0nqJ5Gg0vejWsY67MfXWsjjuBOplASpEjkQOh8QZFY69hmXdSPSg2b2V9vcRgmJSCCIKnVTr0nQ+Irarf0jWGvriQjWb8gXVQ/Z3l6sCdHG4POK5TFNNSh6u4T7UYXEfsr9sk/hJyt7jRsTwGzeOa72lw/quPl8gAQIrylZxBUd0kEGR7jWd4d7bYy0pQXnKkQRPymYNKHpH/ANMYT/JX/V/elXCP/dXH/wCe/uT+1KlDtQpzSpV6kPEDeq1+lSrNGNxXOtV4xtSpVq2N2pqGPrCX6alXI7oVXoL01KjIG/XZ/Y3/AOmSmpVhLOPjZr/7fCf/AKb3/PbpvaP/AO34v90f8609KsGZrH7NPWr9valSrEZbg27eVYDGft286alVgVr/AN0+dRtcqVKqC3fumsRcpUqDB4rf1f8A5zWA4vzpUqDUcT96gtSpUDLSWlSoHpUqVB//2Q=="/>
          <p:cNvSpPr>
            <a:spLocks noChangeAspect="1" noChangeArrowheads="1"/>
          </p:cNvSpPr>
          <p:nvPr/>
        </p:nvSpPr>
        <p:spPr bwMode="auto">
          <a:xfrm>
            <a:off x="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pic>
        <p:nvPicPr>
          <p:cNvPr id="11269"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56176" y="4077072"/>
            <a:ext cx="2448272" cy="24482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Metin kutusu"/>
          <p:cNvSpPr txBox="1"/>
          <p:nvPr/>
        </p:nvSpPr>
        <p:spPr>
          <a:xfrm>
            <a:off x="251520" y="476672"/>
            <a:ext cx="8712968" cy="769441"/>
          </a:xfrm>
          <a:prstGeom prst="rect">
            <a:avLst/>
          </a:prstGeom>
          <a:noFill/>
        </p:spPr>
        <p:txBody>
          <a:bodyPr wrap="square" rtlCol="0">
            <a:spAutoFit/>
          </a:bodyPr>
          <a:lstStyle/>
          <a:p>
            <a:r>
              <a:rPr lang="tr-TR" sz="4400" dirty="0" smtClean="0">
                <a:solidFill>
                  <a:schemeClr val="accent2">
                    <a:lumMod val="50000"/>
                  </a:schemeClr>
                </a:solidFill>
                <a:latin typeface="Trebuchet MS" pitchFamily="34" charset="0"/>
              </a:rPr>
              <a:t>uygulamalar </a:t>
            </a:r>
            <a:endParaRPr lang="tr-TR" sz="4400" dirty="0">
              <a:solidFill>
                <a:schemeClr val="accent2">
                  <a:lumMod val="50000"/>
                </a:schemeClr>
              </a:solidFill>
              <a:latin typeface="Trebuchet MS" pitchFamily="34" charset="0"/>
            </a:endParaRPr>
          </a:p>
        </p:txBody>
      </p:sp>
      <p:pic>
        <p:nvPicPr>
          <p:cNvPr id="12290" name="Picture 2" descr=" Vulcan Embossed  Aluminium Heat Shield "/>
          <p:cNvPicPr>
            <a:picLocks noChangeAspect="1" noChangeArrowheads="1"/>
          </p:cNvPicPr>
          <p:nvPr/>
        </p:nvPicPr>
        <p:blipFill>
          <a:blip r:embed="rId4" cstate="print"/>
          <a:srcRect/>
          <a:stretch>
            <a:fillRect/>
          </a:stretch>
        </p:blipFill>
        <p:spPr bwMode="auto">
          <a:xfrm>
            <a:off x="323528" y="4077072"/>
            <a:ext cx="2484000" cy="2484000"/>
          </a:xfrm>
          <a:prstGeom prst="rect">
            <a:avLst/>
          </a:prstGeom>
          <a:noFill/>
        </p:spPr>
      </p:pic>
      <p:pic>
        <p:nvPicPr>
          <p:cNvPr id="12292" name="Picture 4" descr="http://www.bollhoff-attexor.com/images/stories/applications/Heat_shield.jpg"/>
          <p:cNvPicPr>
            <a:picLocks noChangeAspect="1" noChangeArrowheads="1"/>
          </p:cNvPicPr>
          <p:nvPr/>
        </p:nvPicPr>
        <p:blipFill>
          <a:blip r:embed="rId5" cstate="print"/>
          <a:srcRect/>
          <a:stretch>
            <a:fillRect/>
          </a:stretch>
        </p:blipFill>
        <p:spPr bwMode="auto">
          <a:xfrm>
            <a:off x="2862214" y="4077072"/>
            <a:ext cx="3221954" cy="2486145"/>
          </a:xfrm>
          <a:prstGeom prst="rect">
            <a:avLst/>
          </a:prstGeom>
          <a:noFill/>
        </p:spPr>
      </p:pic>
      <p:pic>
        <p:nvPicPr>
          <p:cNvPr id="12294" name="Picture 6" descr="Aluminium Heat Shield Sheet [560x407mm]">
            <a:hlinkClick r:id="rId6"/>
          </p:cNvPr>
          <p:cNvPicPr>
            <a:picLocks noChangeAspect="1" noChangeArrowheads="1"/>
          </p:cNvPicPr>
          <p:nvPr/>
        </p:nvPicPr>
        <p:blipFill>
          <a:blip r:embed="rId7" cstate="print"/>
          <a:srcRect b="15761"/>
          <a:stretch>
            <a:fillRect/>
          </a:stretch>
        </p:blipFill>
        <p:spPr bwMode="auto">
          <a:xfrm>
            <a:off x="3203848" y="1556792"/>
            <a:ext cx="2880320" cy="2426348"/>
          </a:xfrm>
          <a:prstGeom prst="rect">
            <a:avLst/>
          </a:prstGeom>
          <a:noFill/>
        </p:spPr>
      </p:pic>
    </p:spTree>
    <p:extLst>
      <p:ext uri="{BB962C8B-B14F-4D97-AF65-F5344CB8AC3E}">
        <p14:creationId xmlns:p14="http://schemas.microsoft.com/office/powerpoint/2010/main" val="425580278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descr="data:image/jpeg;base64,/9j/4AAQSkZJRgABAQAAAQABAAD/2wCEAAkGBxQTEhUUExQTFRUVFxUYGBgUGBYVGBgYFhUWGhYYGBoYHCggGholHRUUIjEhJyorLi8uGh80ODMsNygtLisBCgoKDg0OFxAQGywcHCQsLCwsLCwsLCwsNywsLCwsLCwuLCwsLCwsLywsLCwsNzQsLCwsLCwsLCwsLCwsLCw3N//AABEIAOEA4QMBIgACEQEDEQH/xAAcAAABBAMBAAAAAAAAAAAAAAADAAECBAUGBwj/xABGEAACAQIEAwUEBwYEBQMFAAABAhEAAwQSITEFQVETImFxgQaRobEHFCMyQlJiM3KCksHRQ1Oi4RWy0vDxFheTNDVjc4P/xAAZAQEBAAMBAAAAAAAAAAAAAAAAAQIDBAX/xAAiEQEAAgIBBQADAQAAAAAAAAAAARECAxIEEyExQVFhcRT/2gAMAwEAAhEDEQA/ANlmmooSn7KvaeHQMUoqx2VOLdLKV4pZTVrIKWWllKwSpC3ViBSqWsQD2VP2VEmnmpa0GLVSFunmnmhRBaVKaaKB5piaUUstAs9Imn7OnCUEJpjRclLs6KDBp8tHyUhboivkpwlWclIJUsoDLSy1YyUslXkUAFp8tHC0+WpyKV8tKrGSnpyKUs1Kal2dP2dURzUpqYt1LsqXAHTEUfsqcWqlitlqQWrAt1IW6WtKwSnCVZyVLJU5FKvZ1IJVgLUslORSt2dSyUfJT5allAdnS7Oj5aUUsoEJT5KLFKKWUFkqQSpxTilqHkp8tTpVBCKeKeKUUDUqeKUUDUqeKUUCpqeKVAMJSyUaKUUsDyUuzo0UstCg8lKKJlpRQQilFTilloIUqJlpZaKHFKiZabLUspCnipZalFCg8tNFFilFQoKKUUbLSy1VCilFFy0stSygop8tEy1O3bnypOURFrGN+ICWyTsKXZGrT6T0A8BHjrTsI7w10EdDHzNcv+ibdcdLFeZ8qWSnyVaU5s2x26iOoNSuAdNt4+YrKOoj8MJ6WfkqeSlkq2tsGfDToP8Ac0xteI+Xv6VnG/FhPT5wq5KerX1fxX30qvfxY9jJVy04FFC0+Ws7YcQopZKNlqQWllA5aWWj5aWWpyWIAy0+SjBKlkpa0rhKfLR8tLLUtaAy0stHy0stLAMtLLR8tLLUAclOEosVJEnakzSxFgraJ0FSewRuCKyGFBAH3QevOnvMuu5PXlXP35v9Oj/PFftjMlNkq5o2u/OhXLcjSQfEf+azjfDCenn5IGSpEDYDbfyPOmUsIB3nvQeX+1QADAeehK7+QPPxrVs2cv43atXGPPtMKST02BOo8tN/Whsx1JO5A1MQaLIMHlOvgRTWieczJiY18QB/WtbcIRGu5Maco8JqBEjQg97fWNN5jemzDumRqTBJA9D1qY06mTrOvuB2FA5g7TodY5e6nAmZ689AY+dDTWIIMHfWI9NzRJ23390UE+1HX50qbO36aVFsKKelUq7nlxBopwKVKilFPFPFKpMqYLUopCnqKaKUU9Ki0aKUU9PFCkYpRUqqYzE5RA3Ogqx58JlMRBXsUFMbnoKEcb9qqERmQsh65T318wIPrVHF8LvMhcEpeBDWxMAlTOVvBtvWo2rgxlhblruXkaQG3t3l0e2/gdVPgQa0bcomeMem/RhNcsmSt4wrea2+kqHtkbEDR1J5kGD5NUbWM7O8bT7NNy2xMyv4180J9xqjbP1q1pNq9aaVzDvWroGqsOaEH1BqFi4MUjWHmziLJDR+K04mHU/itn5GDWl0rmExS2Lv1djCvLWG5EGS1ueqzp4VexJEzLEgQROkeX9axeCZjbAxVtM9u53YMiRoLi/lBnblVq5IDEAzsIAMj30Es8Mo0JjQzqR+7zqQhZ5DWSTJB8fjUZ7uuhOmu4PKeVJW7xEQYAJka+IA1oJATlMjQdDr5Dr40SQSDy3B3g+NDUxIExE5m19CTzpcw2mWNdTE+A29aAlk6SeU7iPUATFNMRzOsGQBHQ+NKddDqASOhHp6U1oggMQNNZiIncidaCaJEbmTz5eQ5CkOUQTOupgjqY3NKSCJktBmNiPEmnt6QJmSfIHkNBQPm8Ph/vSqP2n/AGKVA9PNNNKu55kSlSqM04oqYNKo081JhUhT1Gou8VFTLVUxGMA0B1qv9cVnyknKu8c5/wC5rDcOunNcsv8AtbJI/fQ/dcdQR8ZrXnnEeG7VhOXmfTO2bz+JHjt76OuL6x6Gf9qx6srDvSQNQPH10HnQ0vtJi1bA5S2Y+vditUZS3zhjPxkruNAWf7H5VDAYdbhFy4SIbRdpjnVTDF2cE5YE6axtpzFZTDXhJAILCM2mokSNNo/3rLuzVQ19nHlcr9y1OqqfMmsFf4cVvdvZOV2IF1fw3QOfhcA58+dZBcdnZ11m2QCPNQwI8CD8DVXA4rM1xGgNbcjzQ622jxB94Nam8+IwKm6t5ZW4ogkbOn5XGx6g7invqjOrx31mGG4HME/l8DQcdg0Yy+dugzMFHuMChMYBGi2wsCJ7pHIR160BRc+6TA1IIOk+I60sOkNruZjUkx67eQoT6w07L+UZm9+oFHUBiDyjMpGsHXXWghceFkfiYAggmD4AelGIO4jMY10BMcuooOHYwS2bTXvRt4BdBtSZoC/i1JBkLA6GTrQEMHMNYPMiADz+9oamrbgSSoG+5B59KHlAOaCSTrqTp4A8vKnfUMoKkzpqfjFBIL3uZUAcwFXw01NTY6nnCmV2npv0qBAykbgaHLoB4wNaTE58s/h5KSY8WOgoHQhspgGNoJIHmRoaJ2uokgaGV0k+IioBYnpl1AkkbxAHnypxJy6sI8gW6DaQKAf1Zfy/F/70ql2/6T/qpUEppTUAalNeg8pOacVCnBqUqc0pppqLNFFtJnisZiMRnMD7o3oePxuqrsGYqD1IEkDxihJd5RFa9mfHxHtt06+c8p9I37B7QXUgGFV15XEEAHwuKNjzGlRxOBDMjgkXLZ7jDQlZ1tt+ZD05cqsm4ZhLbN4kgA+QGtOxuczbQeJ19wE1y07iFuOR+NCuYpVdFcle0bIummbKSAekxR8NiFZxbBknd8pMDrqaXEOCW7lh7IJGaGDgQRcUylzzBANQBx142b9l5+zujsX30cEtabwnvr7qbit82btu/wD4TxZu9F1JtOfAEsp/eFD4XdGKs3MNiRF5O5eUaGR926ngSAwPWp8Mc97CYqGcqRJHdv29sw8Y0I5HWgbjtxrLLi0BKL3MQBqck9y4BzKE+4mpY221x7OJw7JmWFuAmFuWW1BB6iZHmRUeFI+HufV7kvaYEWrh17oH7K7+oAkA8xU8JgUsIyJIt52gSTGc7SRoBOgoLl66WIggEHN1lRv61EEHMAHUMd5yn+EDrQmbKVEAkDRiQJnoBr0qVtQpGVYBnMeYnmZ1A0NAUAwwG6kfenUb70zW5bMIK6D7xI5aBdqEUzoAMjEGZbUAemk1POComSCcp8PKNuVARjBJ5qp3MAgjc+U0sOwcAwrAbQO6s9CdzTC42cjXSBAUgbc2Oh9Kkz/eJ1XLBABJB02jlr8KCfbRlzGH1ECWkdf/ADTouU6nRm2ACgE7AxuaGrZokuIGgkAtod41+VFssDlIAyncEQQQdz5RQNcBAYwQ0gHKFkxtE1N/umSRJjUgkGdJ5UO0hk6eTFixPWBsKd3hWbQgnUMcoHU6g0BCSDtyAJkKD5DelbQCAJgg66kz4k61EQe8MpaNGA0HQBqcuJ1OpXVDqfDQUEIP5lpUL6l+m1/8Y/6qegIKcVAVKvSp5Kc04NDp81YrabNWI4pjyEcqCQgzNl1MTrA5xv5TUsbiye6u/PwoFmRsYrDZnw8R7bdOrueZ9K/ErZv4dBaIzqVvWW/CXAIKk9GUsJ61HBY4XUVwCDJV1OjK43U+NHsYFUDBAcpbMFEkISO8F6LOscql2QDMxgFozHSSVEAtG5A0muR3xFJXgXXKWZV6Kcs+ZGpoVnhibCfVialebKJO3LRjPlprVvCYaVliYYAhRoI5eprG1ZDhNtEjKkvEGBKg+YHzNX8SfzMs/lH+1Y7C3s6KyHusJWZA93npUOH3xdtq+2YEEflbUEehBoGxGCR7iXR3biaBhzXmjdV+RpcQxVlSvaugYMCgJBYN+kDWTJEc6FwfFdpaBb76Fkucu+hhtPGJ9abEpbUjKqKxbfKJ2Ox6+NAfE3iYAMCJOnePh4VRN0BcwK5bhk52ygHnGmpnlUc2rNsyAjvEgEHmaJhXzAHusPAd0eIJ3NBNjpmCgvyMRmg/dHMaTUhdXOwBDEiCo1g+PIetDNwLkFww4JMLJzDy8fhUngHMzNDMO7oAszAJUTr50EkTL3SwYhZA0UegHLTxpmkBcocZiSwVVJnqSdBtUnmH0gropWJg8hOk6U1glQSQQBvmMsdPDQUBnBIAnKSQRz23nrTFgS3dKhtCScsxzWDNDYlQggvGoYlQB0nnPkNaYkDvhZYkSfTlPIEjagLasgZkUFRlBBOvvJ1J8+tJ7eYqYQkDvSxIH8I0PrUboHfUw2Yyqtrr0IGpAotqVBGkr+FAANunOgJElZJ3kEaajkI5ROlRS7mJBynXVVBPvPKhtdC5ArKFIJHdZmnfSjnNAC7gz3t2HPyNA1xxDZoC6EN0PSpE5u8CwAHQDN7xMVEMDmCZ9TGgICnr3hFOnNQSWyyCxJJHUHb3UEPrtr84/wBf96VT7Rv8v4ilQDFOKcCnFejbyaNVLG3jDBBJVWY+SiT60+KxGoUaTz6eNYnhWNbNdDD7S0/fU8wdiOqkbHxrHPZw/rbq1dyb+Gw9/MiupBVgPedflVtc2WLaqWPNgzfAVheHp2FxsOdbVzM2HbyktaJ5MsnTmKyFpzHPUciR8q45n69GIrxCd52+7dxCKfyjLI/hnT1quMZZU6F3I6ke/KtEs4C2PwLPkKyeEwCwHkRr3YI1B+VY2K/CMQt2Xk5rbFSpmVI8/AilwDEkG7Yf71m4cv6rb962fcSJ6g1R4qPq2LXEbWb4W3f6JcXS1cPgZyk+VXeN4RldMVaEtbGW4o/xLMzA/Up1HqKgjwvEmzibuGY6E9rZJ5o57wH7rk+hFC+sHC4wo2lnFHPbPJb3+Knhm0YddascUwYxVpLthh2ts57L8ieaN+ltiOVQQW8fhnt3VZHUwynRrV1ToQd9DqDzFBO/h2t4h76OBbuIC6EE/aqYDjkJGh8qd+8wQzqMwPORr6R/WsP9bxis1u7hu1ygAtbcd9Nsyq0TPPXQ1E+0VtWCXS1mIA7W2wPqx7vXWgy9i+WYnMja/gmPVj8qNcfR85GVoynXfTT4SPOg4bGozBkuW2UDvZWByzqDp5H31O1DJlVmAmcwGgH5QWGtAd7mYA5nAUbDTNA3Ok0S0ZKQAUYGfPqZ3Gh+FVjcOWVk5Whhz05eek+6nuqQ5gOVAHMBB7tdydKCVoNmJObcwbhH+lV8+dHV/vOst+ErI3B1OpEaDaohJYCYKd6Adx08Rp8qcwwIZAoY6gkEsfACgZVDxmVJQGPxBekmjJc+4x7sSGDR/wB7iorZ0dB3RAykRGw5dZ3FNdt5iGXs+6O8xEkEdOVBPDplP4FDnTKuUnSZJ/2qbaZyIVlEEsCRlmQYB15/GmgHKGlg0d79Q222pkvkswLZoOyKRHmTP9KAmHuyJliCNyMog75RvTkxkzTnBMZATmHy9KTHctBTLDc4I8twf6UkUMqgM4Uc/uyOQ1E0DXVAlmLRIlSdFB5wOXnNFZT3gendKmDEbeBoaNIlR90wy8+e88/OndO+dGI0Ms3dHQAT/Sgq978l7/5E/wCqlWUynqPdSoK4FU8digojmdqNiL2oVdWYwBWtWsW11S45MwbqIMfMGu/PPhF/Xm6tc7J/SzqTJNOcOudXjvhSkjcofwnqAdR09ajauabAnlJIX1jWkVvxLXLdtfAZR6S0n41xzMzNy9GIiIqBXsfmgQQdYGo2I5zUWyjYg+h0qg1y0NWuu56LlRfedTTYbGNdbJZtyBqSxYLHmBqakqyODBukhO6o/G6mJnYAGSd+lbLaIICogJA3Ma9TAMCsDw3BXFM3XDdEUFUHoIn1rI27oBKAgEAEqO6IaYMDloaxD4rDq6slxVZWBDA7EHlVbg2Feyhts5cKfs2Y97IRorHmV1E89KI2IHai1G9vODyMNlYekr76niLJZYFx7fUplBjzYGKBsHgVtZ8ndVzmy7AH8RXoDvHWoXsXZRixIDEAE7Tl2ny61ruJxODttlN3EXm55S933kCPdVnCXVJ+ywVzwa4gHxdpoil7Xe19ywAuHsG47CQ3dZR7m+cVpeI4li75zX3SysSVUK7epaQPKK6DjUJOa8GMbIjqg9YH9axXFuDPi7YtW7FkW5klQdCJgtcbca7A0qViYc1x/ElBmywkbspg+pWp4T24xNoiLjMD+c5hPhm2rM+1Hspaw6ALf7S5zW2ncX+M7+laYuGKMQ6yrAg9R0IqL4b9w76TCyntbf3NXKd0nkC2h26itnwPtnhby5A7ITGmpInZidzXDluPZfMBPI9GU7g+f9KbGMIDJMAypG6zrlPkdqWU9HWcerMMpUsqxmkAHTWBMnyireHVVZcqwGMFo1k7TzjevNVrjV4CVdgRGm48xO3jWZ4X9IOLtf4hOkakwR0IPOqlO/vaJQqcrmZXPO2u8dJ+FTDFVJOuXSFGg2nTnoa5Dwb6WMml2ysHcrIb3yZra+GfSNhLkkHI7QCHPcMc5UEgxptQbjccJlVXRUOqzJbX8vh0FGYkgZd5BGbdhz8tDp6VS4dxezdEpdttH5TGUeR1q1mgIXIR1J5iGHMgcwf+9qCaXFzNlOp+8F1gxv0BqVtYOXMWJBILeEzHLTSh3DqXLsEJECAu5jeJifKix3oI5AoYmDGvkfnQQckqDDhgQGCRLGOp3FEeMpB0BgETJBPMnr76Hg7k/nJ/M4y8+Q0+VTzCGJBdG5ASQZgwByMfOgX1a5/nH+UUqH2Q/Ld95/vSoNbwWOZrl47PaYAg7gjX3HQ+VUcFcFnFuh/ZYrM9s8gza3EPiGk+Rq82G+1F0EhiCj9HSO7P6lMQek1G7YDLlIkAqw6qymQynkaznKcpuWOOMYxUJWbxU6bg/Kqt3AJccu65mPNiWPxNWrlk9DrrTraIEgSPMVGQRwSIhcBQAyjYbtotVuH+0T2c4xGHuIo1D2wbqwInNGw50fiRP1a9AkqFuAdeycMR55QaHw/iNthluMArowJ5FSsT8QalixhPanDHEH7dMly2pBJy5XUsCDOxIy1d4jiuxxFm6YyXQbLH9U5rRnoe8PUVxh3ObI5BK92Yj7ogHyOnvq5d4zd7PszcY2+73SZAymVKzsQRyqDr3tIezW3iVn7AktHO1cAV/d3T6VlbV9biBgQQwHiDOxrlXAvpIKq1vFKbqEZZhQYOjA8iIrNexntXYQthi7dkT9i7jYHUI/5SNp2oNsx7Yj7thbI/VcLH3Iq6+pqp9WxJEXcZbTwtoqmP4yaybol1YzEqeaOVn1Uz8a165Zwlt/ssFevMOYttl/muHX0oLmFxFhWhHbEXNvwn5AAVlgl6597s7a8pJuH+UafGsfgsdeOlvCdivVyi/Bay1iySJukk9FbKvloJPvq2iGKwVqAGgxqSwUEnl5DwFazxL2Yt4hiQTppOUgb7Dka2vE3EQdowVQIkgDSSBJO/MUuIXCtu46jMyKWA65RMecA1FcyxPsKQHAEqwI136gjxBHzrU8Z7JPbzd0wd9DFd7wt1biK67OoYTroQCPPesZxLB2UBe7cIH6m09FG9BwC17I4hmy2rdxz0VWYjzgaUbi/sFjMPaN66iW100a4gfXokzXY7vElujJZOK/8A52WVfMnQUA+yFhu/fN4neDBPvmKtHJ55ZTTMpG4Irvb8PtW5GE4ehaP2mIOY+arpr61pfEPo2vQbt50tFiTlMljOugGgHrShoeAxzIwlmy8xPXpWw4P24xlgwt0sF2mDpyIkECsXxTgeRotlrgA1JGXXnE8qp2cMTKmVb8M7HwqDpvB/pXdjkuIrk7k6ZhGq6aT6a1tvC/pCwl0x2hQaALAzCOpLSfdXnwDKYMgg+oouMJzSYk6yNieo86D1HhuJ2rhTsriTP3Mwkqd9/wAWx9DVxCrZghaGOpWQAecE7GvK1rit5IyXHECBqf61nOHe3+MtR9qzRyJMR5bUHov/AIev5rn8x/tSrhv/ALt4r8qe5f7U9B0f/iGnctXCergD4TTkYhtwtsdWYKPcN6r3sTfJ+z7K2vgC7fzH+lDXCuTLuT6AVkLQyru6seoBPuHP30W206sWHSRHuE01jB6EjkCT4AUlg7a+NAe0/PQ+exHMH0rRuLcMy3OyBPZ942W6CJNpupUbeArdUWpvgAw1XTeToJ8zpzNQcmxvDnY5hqy7/qA/rWOxQI5Gur47hVmDB1/TqPeYFYc8AV5kiPfVHL7r1C3f1MVu/FPZ7DgEKHL9ZhfdFa3f9mrg1GtAPBe0N+wQbVxgOgJEeB5VuHBvpQxKyLqo4AnUEMR5j+1aNc4c4zCCdJI5+BqrYukFTzX4g70odosfSfYcKQGBDDMphsyEQ0GZBEgjyrY8Xj1xGGZsO+Z8oupBhs1tswBG4PdIrzljLeVzGxgjyOtTw+OuJqrkEVKHpqzcTFYfT7l62RP7wj3g/Kq/s7xXtLeV4Fy0TaujbvpoT+62/rXDfZz23v4VgQSV5oScrdRB28xWx2/b9Tie3yKhuKFvIGgXMo7rrOzCfhUodJ4BfFi8+BYxkGeyTpmsk6DzU6eVZ28sTpJHlPlJrTcZxCzjrFm7YvW0xdnvWw7KrSJDW28GrY+B8ZTF2gy9107t1DoyN0I9DHUVLAGfGs3cXDIv6i9xv9MCreHwVze/cRj0VAo+JJpcRwC3B9pcuKg1IVxbXzZhr8awuFx3D7TkW+0ut+kXboPkx0qjZEuH/CT1AA+MD51UfhxMlraMSfxtmPqRP9aNgce12ClsonW53T6KP71cdN++SfKAP70Gq3/ZhEVnuG2CddVUIvgJ1PqT5Vq2L9iBcBdSrSZkbeldHs8Pt2yGY5mYwGuGdTsANgdDROLX1s2nvMJS2AWjkkjMw8hrHQUHEuI+xRykMmxlWiD0IPht7q1jHezLoCo1HKeXr0r0z9VVgCIIIkdNdqw3EfZlHOZ4YDWGhVHnFUebLfAL7NlW2zHooJ+VD4nwS/h47a21vNqA2hI8BXohbTSUw13C2zzyAZ484JrHcR9gUvHPjMWWPiSTHQDX5Uot54ilXdP/AEFwj/Nufyn/AKaVKS2L4d7e4V4lihPJxl+IkVtS8TRrHcOYtctRlGaVzd7UTyrzu6EbiKPgeI3bJm1cuWz+hivypavR2GScyrr2ltwvqpj41i+C3+0w1txuFGb5H4giuZcN+kzGW8ouFboUyCe4/wDMunvBraPZn29wABW521rMWJzw6S5kxlHdE+FWxu9m4Y7sTsCQGjxAOlBv4GNb+IdRy7R1X+VQJ91UOFcZtXf2bK0bEEHyPd2qw2DtOxdkDN1PePxpQHOFU6BrpHN3JHukmrDXydlRRy0/vJqxYwYg5coCgsdANBvtU8IiMV6NHuNBRBM7z6CqmLwYaetXjdGe6v8Al3GT+U7+6KKlnNESSdqDWMXwMmGWA6aqevVG8DWvcR9mBmLBSJJrpF9rVsxduKGH4F7zesaCgNxBG0t22Yfulz8gooORY72ec6jWAB6DasTe4XdX8DegJ+VdyThDuMzWiB+qB8BpVS9wy4RCsiTyET/poOGupGhEedFYiB0PwIrfeL+ygBJaCeZBnU1hMT7MsoOXXnH9vGgwFnEMggEhgZ05+FZnh/tTiMLc7Wy5Gca856hp0MeNY7G8OdcrgSp0nmCu4I61SuTEeM+U70HU+E/S8YAxFlWHUafCCD8K3rgvt/gb+guC2dNHGX3MNK82U4aKUPVWM40qGyRla3dfsiykEK7D7MmPwkgj1FD9or1y3a7W3M2XV2G+a1MXRHPuliPFa80YTiN0AgOYAmCTHd1n0rcvZv6Ub1hezuKLqf8A5CWMHQrMzHnNY1I7XxHDjE4d0Rh31DW25BxD22HqB8aXBuJpirPeH3s1q4h/C+odCPlXM/ZT6RLdleyKsbasckMCyWydEIP3gusEVsvFeIWrF04yy63MPiMgxAtmTbfTLey7jSJ50kZ32bxJtu2BuN9pYAyE/wCJZ/w2HUgQDWcxWHRhDqGj8wn4VrfHeHtirVvEYdh9bw3etsu11DqV8VYbeMisrwHjS4uyLg0YHJcQ7o4Gqnn1qCs+PCNlsYS68fiCLaX0LRNXrWH7UA3LWXwzBo840o2NF3L9l2YbrczED+Fd/fQMNgcTIN3EAgbi3bCD3kmqDf8ACrX+WvwpUfu/5v8AqFKhTivE/YtH2FanxL2JZZKzXcfqtBu8PB3FenlqwyeThvzxecsTwS6m6mqL4dhuDXozE8ARt1Fa/wAS9i0bYRWjLpfw6cerj64nbcqQVJUjYgkEeRFbDw323xdr8faDTS4M3xGtbHxD2II2Fa9ivZ1l5GtM6ph0Ruxybfwj6Ube162yEqVJXvrBEa/iHxra+A8YsPbUW8RauFFXnlbujXunWa4pc4ZFC+rQZ2I57H4VjxZcodza+ox1wAgpiFS6I5MBluDwMqpisgq5WIrivC/anF2PuXSR0fvjyk6/GtosfSWXK9vbykCM1uGB81MH3E04yvKHRrj27S5iHcnZLK94+ZMACq44xdOiWTaHVipb1OvwFYzhXtVhr/3bqT+UnK3uaPhWctsp2Inx0NSltUJuPq5J56ksfDeKkMNP3tR0O3uq3jQFuKgBhrIuAzuc5Vh6d330Pjl7JhFcf4d+2G/ceVPpLL7qkwodzCg8hVXGcKDDaDWQtv8AGrOZQskMx5KsCf4iYFYjT73s2SDAHeIMdSBE+cVguI+yxBh7ZFdEGLxDaJZS1/HmY/xBSfdTJwm6dbr27fPq3+rX4VlA5Ld9iXf9mG9xAHmToKw3F/Zm5YAJa288kJYjz0+VdwxHD7R0z3H8YgekkD4ViMTwOwQYLFuh197bCg4dlKnUEedRuJHrqK6pxH2UBk5dPQ1r2I9l9O6Jj8J0nqJ5Gg0vejWsY67MfXWsjjuBOplASpEjkQOh8QZFY69hmXdSPSg2b2V9vcRgmJSCCIKnVTr0nQ+Irarf0jWGvriQjWb8gXVQ/Z3l6sCdHG4POK5TFNNSh6u4T7UYXEfsr9sk/hJyt7jRsTwGzeOa72lw/quPl8gAQIrylZxBUd0kEGR7jWd4d7bYy0pQXnKkQRPymYNKHpH/ANMYT/JX/V/elXCP/dXH/wCe/uT+1KlDtQpzSpV6kPEDeq1+lSrNGNxXOtV4xtSpVq2N2pqGPrCX6alXI7oVXoL01KjIG/XZ/Y3/AOmSmpVhLOPjZr/7fCf/AKb3/PbpvaP/AO34v90f8609KsGZrH7NPWr9valSrEZbg27eVYDGft286alVgVr/AN0+dRtcqVKqC3fumsRcpUqDB4rf1f8A5zWA4vzpUqDUcT96gtSpUDLSWlSoHpUqVB//2Q=="/>
          <p:cNvSpPr>
            <a:spLocks noChangeAspect="1" noChangeArrowheads="1"/>
          </p:cNvSpPr>
          <p:nvPr/>
        </p:nvSpPr>
        <p:spPr bwMode="auto">
          <a:xfrm>
            <a:off x="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3" name="Dikdörtgen 2"/>
          <p:cNvSpPr/>
          <p:nvPr/>
        </p:nvSpPr>
        <p:spPr>
          <a:xfrm>
            <a:off x="4427984" y="1706032"/>
            <a:ext cx="4248472" cy="1938992"/>
          </a:xfrm>
          <a:prstGeom prst="rect">
            <a:avLst/>
          </a:prstGeom>
        </p:spPr>
        <p:txBody>
          <a:bodyPr wrap="square">
            <a:spAutoFit/>
          </a:bodyPr>
          <a:lstStyle/>
          <a:p>
            <a:pPr algn="r"/>
            <a:r>
              <a:rPr lang="tr-TR" sz="2400" dirty="0" smtClean="0">
                <a:latin typeface="Trebuchet MS" pitchFamily="34" charset="0"/>
              </a:rPr>
              <a:t>alüminyum folyo:</a:t>
            </a:r>
          </a:p>
          <a:p>
            <a:pPr algn="r"/>
            <a:r>
              <a:rPr lang="en-US" sz="2400" dirty="0" smtClean="0">
                <a:latin typeface="Trebuchet MS" pitchFamily="34" charset="0"/>
              </a:rPr>
              <a:t>1050 </a:t>
            </a:r>
            <a:r>
              <a:rPr lang="tr-TR" sz="2400" dirty="0" smtClean="0">
                <a:latin typeface="Trebuchet MS" pitchFamily="34" charset="0"/>
              </a:rPr>
              <a:t>veya diğer 1XXX alaşımları: deformasyon kapasitesi yüksek ve korozyon direnci en yüksek</a:t>
            </a:r>
          </a:p>
        </p:txBody>
      </p:sp>
      <p:pic>
        <p:nvPicPr>
          <p:cNvPr id="11273" name="Picture 9" descr="http://www.plasticpouchespackaging.com/photo/pc589223-aluminum_foil_plastic_pouches_with_zipper_for_tea_packaging.jpg">
            <a:hlinkClick r:id="rId2" tooltip="China Aluminum Foil Plastic Pouches With Zipper For Tea Packaging suppliers"/>
          </p:cNvPr>
          <p:cNvPicPr>
            <a:picLocks noChangeAspect="1" noChangeArrowheads="1"/>
          </p:cNvPicPr>
          <p:nvPr/>
        </p:nvPicPr>
        <p:blipFill>
          <a:blip r:embed="rId3" cstate="print"/>
          <a:srcRect/>
          <a:stretch>
            <a:fillRect/>
          </a:stretch>
        </p:blipFill>
        <p:spPr bwMode="auto">
          <a:xfrm>
            <a:off x="58699400" y="-25985788"/>
            <a:ext cx="2971800" cy="2047875"/>
          </a:xfrm>
          <a:prstGeom prst="rect">
            <a:avLst/>
          </a:prstGeom>
          <a:noFill/>
        </p:spPr>
      </p:pic>
      <p:pic>
        <p:nvPicPr>
          <p:cNvPr id="11275" name="Picture 11" descr="http://www.plasticpouchespackaging.com/photo/pc589223-aluminum_foil_plastic_pouches_with_zipper_for_tea_packaging.jpg">
            <a:hlinkClick r:id="rId2" tooltip="China Aluminum Foil Plastic Pouches With Zipper For Tea Packaging suppliers"/>
          </p:cNvPr>
          <p:cNvPicPr>
            <a:picLocks noChangeAspect="1" noChangeArrowheads="1"/>
          </p:cNvPicPr>
          <p:nvPr/>
        </p:nvPicPr>
        <p:blipFill>
          <a:blip r:embed="rId3" cstate="print"/>
          <a:srcRect/>
          <a:stretch>
            <a:fillRect/>
          </a:stretch>
        </p:blipFill>
        <p:spPr bwMode="auto">
          <a:xfrm>
            <a:off x="58699400" y="-25985788"/>
            <a:ext cx="2971800" cy="2047875"/>
          </a:xfrm>
          <a:prstGeom prst="rect">
            <a:avLst/>
          </a:prstGeom>
          <a:noFill/>
        </p:spPr>
      </p:pic>
      <p:pic>
        <p:nvPicPr>
          <p:cNvPr id="19" name="18 Resim" descr="pc589223-aluminum_foil_plastic_pouches_with_zipper_for_tea_packaging.jpg"/>
          <p:cNvPicPr>
            <a:picLocks noChangeAspect="1"/>
          </p:cNvPicPr>
          <p:nvPr/>
        </p:nvPicPr>
        <p:blipFill>
          <a:blip r:embed="rId3" cstate="print"/>
          <a:srcRect l="5000" t="7493" r="5000" b="5085"/>
          <a:stretch>
            <a:fillRect/>
          </a:stretch>
        </p:blipFill>
        <p:spPr>
          <a:xfrm>
            <a:off x="4572000" y="3933056"/>
            <a:ext cx="3888432" cy="2520280"/>
          </a:xfrm>
          <a:prstGeom prst="rect">
            <a:avLst/>
          </a:prstGeom>
        </p:spPr>
      </p:pic>
      <p:pic>
        <p:nvPicPr>
          <p:cNvPr id="11278" name="Picture 14" descr="Aluminium Foil Containers"/>
          <p:cNvPicPr>
            <a:picLocks noChangeAspect="1" noChangeArrowheads="1"/>
          </p:cNvPicPr>
          <p:nvPr/>
        </p:nvPicPr>
        <p:blipFill>
          <a:blip r:embed="rId4" cstate="print"/>
          <a:srcRect t="6522" b="6522"/>
          <a:stretch>
            <a:fillRect/>
          </a:stretch>
        </p:blipFill>
        <p:spPr bwMode="auto">
          <a:xfrm>
            <a:off x="539552" y="3717032"/>
            <a:ext cx="3312368" cy="2880320"/>
          </a:xfrm>
          <a:prstGeom prst="rect">
            <a:avLst/>
          </a:prstGeom>
          <a:noFill/>
        </p:spPr>
      </p:pic>
      <p:pic>
        <p:nvPicPr>
          <p:cNvPr id="11271" name="Picture 7" descr="http://img1.wikia.nocookie.net/__cb20140618223700/solarcooking/images/4/43/Aluminum_foil.jpg"/>
          <p:cNvPicPr>
            <a:picLocks noChangeAspect="1" noChangeArrowheads="1"/>
          </p:cNvPicPr>
          <p:nvPr/>
        </p:nvPicPr>
        <p:blipFill>
          <a:blip r:embed="rId5" cstate="print"/>
          <a:srcRect b="2197"/>
          <a:stretch>
            <a:fillRect/>
          </a:stretch>
        </p:blipFill>
        <p:spPr bwMode="auto">
          <a:xfrm>
            <a:off x="467545" y="1216670"/>
            <a:ext cx="3888432" cy="2500361"/>
          </a:xfrm>
          <a:prstGeom prst="rect">
            <a:avLst/>
          </a:prstGeom>
          <a:noFill/>
        </p:spPr>
      </p:pic>
      <p:sp>
        <p:nvSpPr>
          <p:cNvPr id="23" name="22 Metin kutusu"/>
          <p:cNvSpPr txBox="1"/>
          <p:nvPr/>
        </p:nvSpPr>
        <p:spPr>
          <a:xfrm>
            <a:off x="251520" y="476672"/>
            <a:ext cx="8712968" cy="769441"/>
          </a:xfrm>
          <a:prstGeom prst="rect">
            <a:avLst/>
          </a:prstGeom>
          <a:noFill/>
        </p:spPr>
        <p:txBody>
          <a:bodyPr wrap="square" rtlCol="0">
            <a:spAutoFit/>
          </a:bodyPr>
          <a:lstStyle/>
          <a:p>
            <a:r>
              <a:rPr lang="tr-TR" sz="4400" dirty="0" smtClean="0">
                <a:solidFill>
                  <a:schemeClr val="accent2">
                    <a:lumMod val="50000"/>
                  </a:schemeClr>
                </a:solidFill>
                <a:latin typeface="Trebuchet MS" pitchFamily="34" charset="0"/>
              </a:rPr>
              <a:t>uygulamalar </a:t>
            </a:r>
            <a:endParaRPr lang="tr-TR" sz="4400" dirty="0">
              <a:solidFill>
                <a:schemeClr val="accent2">
                  <a:lumMod val="50000"/>
                </a:schemeClr>
              </a:solidFill>
              <a:latin typeface="Trebuchet MS" pitchFamily="34" charset="0"/>
            </a:endParaRPr>
          </a:p>
        </p:txBody>
      </p:sp>
    </p:spTree>
    <p:extLst>
      <p:ext uri="{BB962C8B-B14F-4D97-AF65-F5344CB8AC3E}">
        <p14:creationId xmlns:p14="http://schemas.microsoft.com/office/powerpoint/2010/main" val="215688297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descr="data:image/jpeg;base64,/9j/4AAQSkZJRgABAQAAAQABAAD/2wCEAAkGBxQTEhUUExQTFRUVFxUYGBgUGBYVGBgYFhUWGhYYGBoYHCggGholHRUUIjEhJyorLi8uGh80ODMsNygtLisBCgoKDg0OFxAQGywcHCQsLCwsLCwsLCwsNywsLCwsLCwuLCwsLCwsLywsLCwsNzQsLCwsLCwsLCwsLCwsLCw3N//AABEIAOEA4QMBIgACEQEDEQH/xAAcAAABBAMBAAAAAAAAAAAAAAADAAECBAUGBwj/xABGEAACAQIEAwUEBwYEBQMFAAABAhEAAwQSITEFQVETImFxgQaRobEHFCMyQlJiM3KCksHRQ1Oi4RWy0vDxFheTNDVjc4P/xAAZAQEBAAMBAAAAAAAAAAAAAAAAAQIDBAX/xAAiEQEAAgIBBQADAQAAAAAAAAAAARECAxIEEyExQVFhcRT/2gAMAwEAAhEDEQA/ANlmmooSn7KvaeHQMUoqx2VOLdLKV4pZTVrIKWWllKwSpC3ViBSqWsQD2VP2VEmnmpa0GLVSFunmnmhRBaVKaaKB5piaUUstAs9Imn7OnCUEJpjRclLs6KDBp8tHyUhboivkpwlWclIJUsoDLSy1YyUslXkUAFp8tHC0+WpyKV8tKrGSnpyKUs1Kal2dP2dURzUpqYt1LsqXAHTEUfsqcWqlitlqQWrAt1IW6WtKwSnCVZyVLJU5FKvZ1IJVgLUslORSt2dSyUfJT5allAdnS7Oj5aUUsoEJT5KLFKKWUFkqQSpxTilqHkp8tTpVBCKeKeKUUDUqeKUUDUqeKUUCpqeKVAMJSyUaKUUsDyUuzo0UstCg8lKKJlpRQQilFTilloIUqJlpZaKHFKiZabLUspCnipZalFCg8tNFFilFQoKKUUbLSy1VCilFFy0stSygop8tEy1O3bnypOURFrGN+ICWyTsKXZGrT6T0A8BHjrTsI7w10EdDHzNcv+ibdcdLFeZ8qWSnyVaU5s2x26iOoNSuAdNt4+YrKOoj8MJ6WfkqeSlkq2tsGfDToP8Ac0xteI+Xv6VnG/FhPT5wq5KerX1fxX30qvfxY9jJVy04FFC0+Ws7YcQopZKNlqQWllA5aWWj5aWWpyWIAy0+SjBKlkpa0rhKfLR8tLLUtaAy0stHy0stLAMtLLR8tLLUAclOEosVJEnakzSxFgraJ0FSewRuCKyGFBAH3QevOnvMuu5PXlXP35v9Oj/PFftjMlNkq5o2u/OhXLcjSQfEf+azjfDCenn5IGSpEDYDbfyPOmUsIB3nvQeX+1QADAeehK7+QPPxrVs2cv43atXGPPtMKST02BOo8tN/Whsx1JO5A1MQaLIMHlOvgRTWieczJiY18QB/WtbcIRGu5Maco8JqBEjQg97fWNN5jemzDumRqTBJA9D1qY06mTrOvuB2FA5g7TodY5e6nAmZ689AY+dDTWIIMHfWI9NzRJ23390UE+1HX50qbO36aVFsKKelUq7nlxBopwKVKilFPFPFKpMqYLUopCnqKaKUU9Ki0aKUU9PFCkYpRUqqYzE5RA3Ogqx58JlMRBXsUFMbnoKEcb9qqERmQsh65T318wIPrVHF8LvMhcEpeBDWxMAlTOVvBtvWo2rgxlhblruXkaQG3t3l0e2/gdVPgQa0bcomeMem/RhNcsmSt4wrea2+kqHtkbEDR1J5kGD5NUbWM7O8bT7NNy2xMyv4180J9xqjbP1q1pNq9aaVzDvWroGqsOaEH1BqFi4MUjWHmziLJDR+K04mHU/itn5GDWl0rmExS2Lv1djCvLWG5EGS1ueqzp4VexJEzLEgQROkeX9axeCZjbAxVtM9u53YMiRoLi/lBnblVq5IDEAzsIAMj30Es8Mo0JjQzqR+7zqQhZ5DWSTJB8fjUZ7uuhOmu4PKeVJW7xEQYAJka+IA1oJATlMjQdDr5Dr40SQSDy3B3g+NDUxIExE5m19CTzpcw2mWNdTE+A29aAlk6SeU7iPUATFNMRzOsGQBHQ+NKddDqASOhHp6U1oggMQNNZiIncidaCaJEbmTz5eQ5CkOUQTOupgjqY3NKSCJktBmNiPEmnt6QJmSfIHkNBQPm8Ph/vSqP2n/AGKVA9PNNNKu55kSlSqM04oqYNKo081JhUhT1Gou8VFTLVUxGMA0B1qv9cVnyknKu8c5/wC5rDcOunNcsv8AtbJI/fQ/dcdQR8ZrXnnEeG7VhOXmfTO2bz+JHjt76OuL6x6Gf9qx6srDvSQNQPH10HnQ0vtJi1bA5S2Y+vditUZS3zhjPxkruNAWf7H5VDAYdbhFy4SIbRdpjnVTDF2cE5YE6axtpzFZTDXhJAILCM2mokSNNo/3rLuzVQ19nHlcr9y1OqqfMmsFf4cVvdvZOV2IF1fw3QOfhcA58+dZBcdnZ11m2QCPNQwI8CD8DVXA4rM1xGgNbcjzQ622jxB94Nam8+IwKm6t5ZW4ogkbOn5XGx6g7invqjOrx31mGG4HME/l8DQcdg0Yy+dugzMFHuMChMYBGi2wsCJ7pHIR160BRc+6TA1IIOk+I60sOkNruZjUkx67eQoT6w07L+UZm9+oFHUBiDyjMpGsHXXWghceFkfiYAggmD4AelGIO4jMY10BMcuooOHYwS2bTXvRt4BdBtSZoC/i1JBkLA6GTrQEMHMNYPMiADz+9oamrbgSSoG+5B59KHlAOaCSTrqTp4A8vKnfUMoKkzpqfjFBIL3uZUAcwFXw01NTY6nnCmV2npv0qBAykbgaHLoB4wNaTE58s/h5KSY8WOgoHQhspgGNoJIHmRoaJ2uokgaGV0k+IioBYnpl1AkkbxAHnypxJy6sI8gW6DaQKAf1Zfy/F/70ql2/6T/qpUEppTUAalNeg8pOacVCnBqUqc0pppqLNFFtJnisZiMRnMD7o3oePxuqrsGYqD1IEkDxihJd5RFa9mfHxHtt06+c8p9I37B7QXUgGFV15XEEAHwuKNjzGlRxOBDMjgkXLZ7jDQlZ1tt+ZD05cqsm4ZhLbN4kgA+QGtOxuczbQeJ19wE1y07iFuOR+NCuYpVdFcle0bIummbKSAekxR8NiFZxbBknd8pMDrqaXEOCW7lh7IJGaGDgQRcUylzzBANQBx142b9l5+zujsX30cEtabwnvr7qbit82btu/wD4TxZu9F1JtOfAEsp/eFD4XdGKs3MNiRF5O5eUaGR926ngSAwPWp8Mc97CYqGcqRJHdv29sw8Y0I5HWgbjtxrLLi0BKL3MQBqck9y4BzKE+4mpY221x7OJw7JmWFuAmFuWW1BB6iZHmRUeFI+HufV7kvaYEWrh17oH7K7+oAkA8xU8JgUsIyJIt52gSTGc7SRoBOgoLl66WIggEHN1lRv61EEHMAHUMd5yn+EDrQmbKVEAkDRiQJnoBr0qVtQpGVYBnMeYnmZ1A0NAUAwwG6kfenUb70zW5bMIK6D7xI5aBdqEUzoAMjEGZbUAemk1POComSCcp8PKNuVARjBJ5qp3MAgjc+U0sOwcAwrAbQO6s9CdzTC42cjXSBAUgbc2Oh9Kkz/eJ1XLBABJB02jlr8KCfbRlzGH1ECWkdf/ADTouU6nRm2ACgE7AxuaGrZokuIGgkAtod41+VFssDlIAyncEQQQdz5RQNcBAYwQ0gHKFkxtE1N/umSRJjUgkGdJ5UO0hk6eTFixPWBsKd3hWbQgnUMcoHU6g0BCSDtyAJkKD5DelbQCAJgg66kz4k61EQe8MpaNGA0HQBqcuJ1OpXVDqfDQUEIP5lpUL6l+m1/8Y/6qegIKcVAVKvSp5Kc04NDp81YrabNWI4pjyEcqCQgzNl1MTrA5xv5TUsbiye6u/PwoFmRsYrDZnw8R7bdOrueZ9K/ErZv4dBaIzqVvWW/CXAIKk9GUsJ61HBY4XUVwCDJV1OjK43U+NHsYFUDBAcpbMFEkISO8F6LOscql2QDMxgFozHSSVEAtG5A0muR3xFJXgXXKWZV6Kcs+ZGpoVnhibCfVialebKJO3LRjPlprVvCYaVliYYAhRoI5eprG1ZDhNtEjKkvEGBKg+YHzNX8SfzMs/lH+1Y7C3s6KyHusJWZA93npUOH3xdtq+2YEEflbUEehBoGxGCR7iXR3biaBhzXmjdV+RpcQxVlSvaugYMCgJBYN+kDWTJEc6FwfFdpaBb76Fkucu+hhtPGJ9abEpbUjKqKxbfKJ2Ox6+NAfE3iYAMCJOnePh4VRN0BcwK5bhk52ygHnGmpnlUc2rNsyAjvEgEHmaJhXzAHusPAd0eIJ3NBNjpmCgvyMRmg/dHMaTUhdXOwBDEiCo1g+PIetDNwLkFww4JMLJzDy8fhUngHMzNDMO7oAszAJUTr50EkTL3SwYhZA0UegHLTxpmkBcocZiSwVVJnqSdBtUnmH0gropWJg8hOk6U1glQSQQBvmMsdPDQUBnBIAnKSQRz23nrTFgS3dKhtCScsxzWDNDYlQggvGoYlQB0nnPkNaYkDvhZYkSfTlPIEjagLasgZkUFRlBBOvvJ1J8+tJ7eYqYQkDvSxIH8I0PrUboHfUw2Yyqtrr0IGpAotqVBGkr+FAANunOgJElZJ3kEaajkI5ROlRS7mJBynXVVBPvPKhtdC5ArKFIJHdZmnfSjnNAC7gz3t2HPyNA1xxDZoC6EN0PSpE5u8CwAHQDN7xMVEMDmCZ9TGgICnr3hFOnNQSWyyCxJJHUHb3UEPrtr84/wBf96VT7Rv8v4ilQDFOKcCnFejbyaNVLG3jDBBJVWY+SiT60+KxGoUaTz6eNYnhWNbNdDD7S0/fU8wdiOqkbHxrHPZw/rbq1dyb+Gw9/MiupBVgPedflVtc2WLaqWPNgzfAVheHp2FxsOdbVzM2HbyktaJ5MsnTmKyFpzHPUciR8q45n69GIrxCd52+7dxCKfyjLI/hnT1quMZZU6F3I6ke/KtEs4C2PwLPkKyeEwCwHkRr3YI1B+VY2K/CMQt2Xk5rbFSpmVI8/AilwDEkG7Yf71m4cv6rb962fcSJ6g1R4qPq2LXEbWb4W3f6JcXS1cPgZyk+VXeN4RldMVaEtbGW4o/xLMzA/Up1HqKgjwvEmzibuGY6E9rZJ5o57wH7rk+hFC+sHC4wo2lnFHPbPJb3+Knhm0YddascUwYxVpLthh2ts57L8ieaN+ltiOVQQW8fhnt3VZHUwynRrV1ToQd9DqDzFBO/h2t4h76OBbuIC6EE/aqYDjkJGh8qd+8wQzqMwPORr6R/WsP9bxis1u7hu1ygAtbcd9Nsyq0TPPXQ1E+0VtWCXS1mIA7W2wPqx7vXWgy9i+WYnMja/gmPVj8qNcfR85GVoynXfTT4SPOg4bGozBkuW2UDvZWByzqDp5H31O1DJlVmAmcwGgH5QWGtAd7mYA5nAUbDTNA3Ok0S0ZKQAUYGfPqZ3Gh+FVjcOWVk5Whhz05eek+6nuqQ5gOVAHMBB7tdydKCVoNmJObcwbhH+lV8+dHV/vOst+ErI3B1OpEaDaohJYCYKd6Adx08Rp8qcwwIZAoY6gkEsfACgZVDxmVJQGPxBekmjJc+4x7sSGDR/wB7iorZ0dB3RAykRGw5dZ3FNdt5iGXs+6O8xEkEdOVBPDplP4FDnTKuUnSZJ/2qbaZyIVlEEsCRlmQYB15/GmgHKGlg0d79Q222pkvkswLZoOyKRHmTP9KAmHuyJliCNyMog75RvTkxkzTnBMZATmHy9KTHctBTLDc4I8twf6UkUMqgM4Uc/uyOQ1E0DXVAlmLRIlSdFB5wOXnNFZT3gendKmDEbeBoaNIlR90wy8+e88/OndO+dGI0Ms3dHQAT/Sgq978l7/5E/wCqlWUynqPdSoK4FU8digojmdqNiL2oVdWYwBWtWsW11S45MwbqIMfMGu/PPhF/Xm6tc7J/SzqTJNOcOudXjvhSkjcofwnqAdR09ajauabAnlJIX1jWkVvxLXLdtfAZR6S0n41xzMzNy9GIiIqBXsfmgQQdYGo2I5zUWyjYg+h0qg1y0NWuu56LlRfedTTYbGNdbJZtyBqSxYLHmBqakqyODBukhO6o/G6mJnYAGSd+lbLaIICogJA3Ma9TAMCsDw3BXFM3XDdEUFUHoIn1rI27oBKAgEAEqO6IaYMDloaxD4rDq6slxVZWBDA7EHlVbg2Feyhts5cKfs2Y97IRorHmV1E89KI2IHai1G9vODyMNlYekr76niLJZYFx7fUplBjzYGKBsHgVtZ8ndVzmy7AH8RXoDvHWoXsXZRixIDEAE7Tl2ny61ruJxODttlN3EXm55S933kCPdVnCXVJ+ywVzwa4gHxdpoil7Xe19ywAuHsG47CQ3dZR7m+cVpeI4li75zX3SysSVUK7epaQPKK6DjUJOa8GMbIjqg9YH9axXFuDPi7YtW7FkW5klQdCJgtcbca7A0qViYc1x/ElBmywkbspg+pWp4T24xNoiLjMD+c5hPhm2rM+1Hspaw6ALf7S5zW2ncX+M7+laYuGKMQ6yrAg9R0IqL4b9w76TCyntbf3NXKd0nkC2h26itnwPtnhby5A7ITGmpInZidzXDluPZfMBPI9GU7g+f9KbGMIDJMAypG6zrlPkdqWU9HWcerMMpUsqxmkAHTWBMnyireHVVZcqwGMFo1k7TzjevNVrjV4CVdgRGm48xO3jWZ4X9IOLtf4hOkakwR0IPOqlO/vaJQqcrmZXPO2u8dJ+FTDFVJOuXSFGg2nTnoa5Dwb6WMml2ysHcrIb3yZra+GfSNhLkkHI7QCHPcMc5UEgxptQbjccJlVXRUOqzJbX8vh0FGYkgZd5BGbdhz8tDp6VS4dxezdEpdttH5TGUeR1q1mgIXIR1J5iGHMgcwf+9qCaXFzNlOp+8F1gxv0BqVtYOXMWJBILeEzHLTSh3DqXLsEJECAu5jeJifKix3oI5AoYmDGvkfnQQckqDDhgQGCRLGOp3FEeMpB0BgETJBPMnr76Hg7k/nJ/M4y8+Q0+VTzCGJBdG5ASQZgwByMfOgX1a5/nH+UUqH2Q/Ld95/vSoNbwWOZrl47PaYAg7gjX3HQ+VUcFcFnFuh/ZYrM9s8gza3EPiGk+Rq82G+1F0EhiCj9HSO7P6lMQek1G7YDLlIkAqw6qymQynkaznKcpuWOOMYxUJWbxU6bg/Kqt3AJccu65mPNiWPxNWrlk9DrrTraIEgSPMVGQRwSIhcBQAyjYbtotVuH+0T2c4xGHuIo1D2wbqwInNGw50fiRP1a9AkqFuAdeycMR55QaHw/iNthluMArowJ5FSsT8QalixhPanDHEH7dMly2pBJy5XUsCDOxIy1d4jiuxxFm6YyXQbLH9U5rRnoe8PUVxh3ObI5BK92Yj7ogHyOnvq5d4zd7PszcY2+73SZAymVKzsQRyqDr3tIezW3iVn7AktHO1cAV/d3T6VlbV9biBgQQwHiDOxrlXAvpIKq1vFKbqEZZhQYOjA8iIrNexntXYQthi7dkT9i7jYHUI/5SNp2oNsx7Yj7thbI/VcLH3Iq6+pqp9WxJEXcZbTwtoqmP4yaybol1YzEqeaOVn1Uz8a165Zwlt/ssFevMOYttl/muHX0oLmFxFhWhHbEXNvwn5AAVlgl6597s7a8pJuH+UafGsfgsdeOlvCdivVyi/Bay1iySJukk9FbKvloJPvq2iGKwVqAGgxqSwUEnl5DwFazxL2Yt4hiQTppOUgb7Dka2vE3EQdowVQIkgDSSBJO/MUuIXCtu46jMyKWA65RMecA1FcyxPsKQHAEqwI136gjxBHzrU8Z7JPbzd0wd9DFd7wt1biK67OoYTroQCPPesZxLB2UBe7cIH6m09FG9BwC17I4hmy2rdxz0VWYjzgaUbi/sFjMPaN66iW100a4gfXokzXY7vElujJZOK/8A52WVfMnQUA+yFhu/fN4neDBPvmKtHJ55ZTTMpG4Irvb8PtW5GE4ehaP2mIOY+arpr61pfEPo2vQbt50tFiTlMljOugGgHrShoeAxzIwlmy8xPXpWw4P24xlgwt0sF2mDpyIkECsXxTgeRotlrgA1JGXXnE8qp2cMTKmVb8M7HwqDpvB/pXdjkuIrk7k6ZhGq6aT6a1tvC/pCwl0x2hQaALAzCOpLSfdXnwDKYMgg+oouMJzSYk6yNieo86D1HhuJ2rhTsriTP3Mwkqd9/wAWx9DVxCrZghaGOpWQAecE7GvK1rit5IyXHECBqf61nOHe3+MtR9qzRyJMR5bUHov/AIev5rn8x/tSrhv/ALt4r8qe5f7U9B0f/iGnctXCergD4TTkYhtwtsdWYKPcN6r3sTfJ+z7K2vgC7fzH+lDXCuTLuT6AVkLQyru6seoBPuHP30W206sWHSRHuE01jB6EjkCT4AUlg7a+NAe0/PQ+exHMH0rRuLcMy3OyBPZ942W6CJNpupUbeArdUWpvgAw1XTeToJ8zpzNQcmxvDnY5hqy7/qA/rWOxQI5Gur47hVmDB1/TqPeYFYc8AV5kiPfVHL7r1C3f1MVu/FPZ7DgEKHL9ZhfdFa3f9mrg1GtAPBe0N+wQbVxgOgJEeB5VuHBvpQxKyLqo4AnUEMR5j+1aNc4c4zCCdJI5+BqrYukFTzX4g70odosfSfYcKQGBDDMphsyEQ0GZBEgjyrY8Xj1xGGZsO+Z8oupBhs1tswBG4PdIrzljLeVzGxgjyOtTw+OuJqrkEVKHpqzcTFYfT7l62RP7wj3g/Kq/s7xXtLeV4Fy0TaujbvpoT+62/rXDfZz23v4VgQSV5oScrdRB28xWx2/b9Tie3yKhuKFvIGgXMo7rrOzCfhUodJ4BfFi8+BYxkGeyTpmsk6DzU6eVZ28sTpJHlPlJrTcZxCzjrFm7YvW0xdnvWw7KrSJDW28GrY+B8ZTF2gy9107t1DoyN0I9DHUVLAGfGs3cXDIv6i9xv9MCreHwVze/cRj0VAo+JJpcRwC3B9pcuKg1IVxbXzZhr8awuFx3D7TkW+0ut+kXboPkx0qjZEuH/CT1AA+MD51UfhxMlraMSfxtmPqRP9aNgce12ClsonW53T6KP71cdN++SfKAP70Gq3/ZhEVnuG2CddVUIvgJ1PqT5Vq2L9iBcBdSrSZkbeldHs8Pt2yGY5mYwGuGdTsANgdDROLX1s2nvMJS2AWjkkjMw8hrHQUHEuI+xRykMmxlWiD0IPht7q1jHezLoCo1HKeXr0r0z9VVgCIIIkdNdqw3EfZlHOZ4YDWGhVHnFUebLfAL7NlW2zHooJ+VD4nwS/h47a21vNqA2hI8BXohbTSUw13C2zzyAZ484JrHcR9gUvHPjMWWPiSTHQDX5Uot54ilXdP/AEFwj/Nufyn/AKaVKS2L4d7e4V4lihPJxl+IkVtS8TRrHcOYtctRlGaVzd7UTyrzu6EbiKPgeI3bJm1cuWz+hivypavR2GScyrr2ltwvqpj41i+C3+0w1txuFGb5H4giuZcN+kzGW8ouFboUyCe4/wDMunvBraPZn29wABW521rMWJzw6S5kxlHdE+FWxu9m4Y7sTsCQGjxAOlBv4GNb+IdRy7R1X+VQJ91UOFcZtXf2bK0bEEHyPd2qw2DtOxdkDN1PePxpQHOFU6BrpHN3JHukmrDXydlRRy0/vJqxYwYg5coCgsdANBvtU8IiMV6NHuNBRBM7z6CqmLwYaetXjdGe6v8Al3GT+U7+6KKlnNESSdqDWMXwMmGWA6aqevVG8DWvcR9mBmLBSJJrpF9rVsxduKGH4F7zesaCgNxBG0t22Yfulz8gooORY72ec6jWAB6DasTe4XdX8DegJ+VdyThDuMzWiB+qB8BpVS9wy4RCsiTyET/poOGupGhEedFYiB0PwIrfeL+ygBJaCeZBnU1hMT7MsoOXXnH9vGgwFnEMggEhgZ05+FZnh/tTiMLc7Wy5Gca856hp0MeNY7G8OdcrgSp0nmCu4I61SuTEeM+U70HU+E/S8YAxFlWHUafCCD8K3rgvt/gb+guC2dNHGX3MNK82U4aKUPVWM40qGyRla3dfsiykEK7D7MmPwkgj1FD9or1y3a7W3M2XV2G+a1MXRHPuliPFa80YTiN0AgOYAmCTHd1n0rcvZv6Ub1hezuKLqf8A5CWMHQrMzHnNY1I7XxHDjE4d0Rh31DW25BxD22HqB8aXBuJpirPeH3s1q4h/C+odCPlXM/ZT6RLdleyKsbasckMCyWydEIP3gusEVsvFeIWrF04yy63MPiMgxAtmTbfTLey7jSJ50kZ32bxJtu2BuN9pYAyE/wCJZ/w2HUgQDWcxWHRhDqGj8wn4VrfHeHtirVvEYdh9bw3etsu11DqV8VYbeMisrwHjS4uyLg0YHJcQ7o4Gqnn1qCs+PCNlsYS68fiCLaX0LRNXrWH7UA3LWXwzBo840o2NF3L9l2YbrczED+Fd/fQMNgcTIN3EAgbi3bCD3kmqDf8ACrX+WvwpUfu/5v8AqFKhTivE/YtH2FanxL2JZZKzXcfqtBu8PB3FenlqwyeThvzxecsTwS6m6mqL4dhuDXozE8ARt1Fa/wAS9i0bYRWjLpfw6cerj64nbcqQVJUjYgkEeRFbDw323xdr8faDTS4M3xGtbHxD2II2Fa9ivZ1l5GtM6ph0Ruxybfwj6Ube162yEqVJXvrBEa/iHxra+A8YsPbUW8RauFFXnlbujXunWa4pc4ZFC+rQZ2I57H4VjxZcodza+ox1wAgpiFS6I5MBluDwMqpisgq5WIrivC/anF2PuXSR0fvjyk6/GtosfSWXK9vbykCM1uGB81MH3E04yvKHRrj27S5iHcnZLK94+ZMACq44xdOiWTaHVipb1OvwFYzhXtVhr/3bqT+UnK3uaPhWctsp2Inx0NSltUJuPq5J56ksfDeKkMNP3tR0O3uq3jQFuKgBhrIuAzuc5Vh6d330Pjl7JhFcf4d+2G/ceVPpLL7qkwodzCg8hVXGcKDDaDWQtv8AGrOZQskMx5KsCf4iYFYjT73s2SDAHeIMdSBE+cVguI+yxBh7ZFdEGLxDaJZS1/HmY/xBSfdTJwm6dbr27fPq3+rX4VlA5Ld9iXf9mG9xAHmToKw3F/Zm5YAJa288kJYjz0+VdwxHD7R0z3H8YgekkD4ViMTwOwQYLFuh197bCg4dlKnUEedRuJHrqK6pxH2UBk5dPQ1r2I9l9O6Jj8J0nqJ5Gg0vejWsY67MfXWsjjuBOplASpEjkQOh8QZFY69hmXdSPSg2b2V9vcRgmJSCCIKnVTr0nQ+Irarf0jWGvriQjWb8gXVQ/Z3l6sCdHG4POK5TFNNSh6u4T7UYXEfsr9sk/hJyt7jRsTwGzeOa72lw/quPl8gAQIrylZxBUd0kEGR7jWd4d7bYy0pQXnKkQRPymYNKHpH/ANMYT/JX/V/elXCP/dXH/wCe/uT+1KlDtQpzSpV6kPEDeq1+lSrNGNxXOtV4xtSpVq2N2pqGPrCX6alXI7oVXoL01KjIG/XZ/Y3/AOmSmpVhLOPjZr/7fCf/AKb3/PbpvaP/AO34v90f8609KsGZrH7NPWr9valSrEZbg27eVYDGft286alVgVr/AN0+dRtcqVKqC3fumsRcpUqDB4rf1f8A5zWA4vzpUqDUcT96gtSpUDLSWlSoHpUqVB//2Q=="/>
          <p:cNvSpPr>
            <a:spLocks noChangeAspect="1" noChangeArrowheads="1"/>
          </p:cNvSpPr>
          <p:nvPr/>
        </p:nvSpPr>
        <p:spPr bwMode="auto">
          <a:xfrm>
            <a:off x="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4" name="Dikdörtgen 3"/>
          <p:cNvSpPr/>
          <p:nvPr/>
        </p:nvSpPr>
        <p:spPr>
          <a:xfrm>
            <a:off x="251520" y="1436583"/>
            <a:ext cx="8280920" cy="1200329"/>
          </a:xfrm>
          <a:prstGeom prst="rect">
            <a:avLst/>
          </a:prstGeom>
        </p:spPr>
        <p:txBody>
          <a:bodyPr wrap="square">
            <a:spAutoFit/>
          </a:bodyPr>
          <a:lstStyle/>
          <a:p>
            <a:r>
              <a:rPr lang="en-US" sz="2400" dirty="0" smtClean="0">
                <a:latin typeface="Trebuchet MS" pitchFamily="34" charset="0"/>
              </a:rPr>
              <a:t>1350 </a:t>
            </a:r>
            <a:r>
              <a:rPr lang="tr-TR" sz="2400" dirty="0" smtClean="0">
                <a:latin typeface="Trebuchet MS" pitchFamily="34" charset="0"/>
              </a:rPr>
              <a:t>alaşımı: havai hat iletkenleri</a:t>
            </a:r>
          </a:p>
          <a:p>
            <a:r>
              <a:rPr lang="tr-TR" sz="2400" dirty="0" smtClean="0">
                <a:latin typeface="Trebuchet MS" pitchFamily="34" charset="0"/>
              </a:rPr>
              <a:t>Yüksek elektrik iletkenliği ve yeterli mukavemet; korozyon direnci</a:t>
            </a:r>
          </a:p>
        </p:txBody>
      </p:sp>
      <p:pic>
        <p:nvPicPr>
          <p:cNvPr id="11266" name="Picture 2" descr="http://www.hlcables.com/uploads/allimg/141024/1-1410241104434V.jpg"/>
          <p:cNvPicPr>
            <a:picLocks noChangeAspect="1" noChangeArrowheads="1"/>
          </p:cNvPicPr>
          <p:nvPr/>
        </p:nvPicPr>
        <p:blipFill>
          <a:blip r:embed="rId2" cstate="print"/>
          <a:srcRect/>
          <a:stretch>
            <a:fillRect/>
          </a:stretch>
        </p:blipFill>
        <p:spPr bwMode="auto">
          <a:xfrm>
            <a:off x="4355976" y="3717032"/>
            <a:ext cx="4032448" cy="2695374"/>
          </a:xfrm>
          <a:prstGeom prst="rect">
            <a:avLst/>
          </a:prstGeom>
          <a:noFill/>
        </p:spPr>
      </p:pic>
      <p:pic>
        <p:nvPicPr>
          <p:cNvPr id="11267" name="Picture 3"/>
          <p:cNvPicPr>
            <a:picLocks noChangeAspect="1" noChangeArrowheads="1"/>
          </p:cNvPicPr>
          <p:nvPr/>
        </p:nvPicPr>
        <p:blipFill>
          <a:blip r:embed="rId3" cstate="print"/>
          <a:srcRect l="21857" t="23250" r="40510" b="23594"/>
          <a:stretch>
            <a:fillRect/>
          </a:stretch>
        </p:blipFill>
        <p:spPr bwMode="auto">
          <a:xfrm>
            <a:off x="683568" y="3645024"/>
            <a:ext cx="3384376" cy="2687593"/>
          </a:xfrm>
          <a:prstGeom prst="rect">
            <a:avLst/>
          </a:prstGeom>
          <a:noFill/>
          <a:ln w="9525">
            <a:noFill/>
            <a:miter lim="800000"/>
            <a:headEnd/>
            <a:tailEnd/>
          </a:ln>
        </p:spPr>
      </p:pic>
      <p:sp>
        <p:nvSpPr>
          <p:cNvPr id="8" name="7 Metin kutusu"/>
          <p:cNvSpPr txBox="1"/>
          <p:nvPr/>
        </p:nvSpPr>
        <p:spPr>
          <a:xfrm>
            <a:off x="251520" y="476672"/>
            <a:ext cx="8712968" cy="769441"/>
          </a:xfrm>
          <a:prstGeom prst="rect">
            <a:avLst/>
          </a:prstGeom>
          <a:noFill/>
        </p:spPr>
        <p:txBody>
          <a:bodyPr wrap="square" rtlCol="0">
            <a:spAutoFit/>
          </a:bodyPr>
          <a:lstStyle/>
          <a:p>
            <a:r>
              <a:rPr lang="tr-TR" sz="4400" dirty="0" smtClean="0">
                <a:solidFill>
                  <a:schemeClr val="accent2">
                    <a:lumMod val="50000"/>
                  </a:schemeClr>
                </a:solidFill>
                <a:latin typeface="Trebuchet MS" pitchFamily="34" charset="0"/>
              </a:rPr>
              <a:t>uygulamalar </a:t>
            </a:r>
            <a:endParaRPr lang="tr-TR" sz="4400" dirty="0">
              <a:solidFill>
                <a:schemeClr val="accent2">
                  <a:lumMod val="50000"/>
                </a:schemeClr>
              </a:solidFill>
              <a:latin typeface="Trebuchet MS" pitchFamily="34" charset="0"/>
            </a:endParaRPr>
          </a:p>
        </p:txBody>
      </p:sp>
    </p:spTree>
    <p:extLst>
      <p:ext uri="{BB962C8B-B14F-4D97-AF65-F5344CB8AC3E}">
        <p14:creationId xmlns:p14="http://schemas.microsoft.com/office/powerpoint/2010/main" val="26182374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descr="data:image/jpeg;base64,/9j/4AAQSkZJRgABAQAAAQABAAD/2wCEAAkGBxQTEhUUExQTFRUVFxUYGBgUGBYVGBgYFhUWGhYYGBoYHCggGholHRUUIjEhJyorLi8uGh80ODMsNygtLisBCgoKDg0OFxAQGywcHCQsLCwsLCwsLCwsNywsLCwsLCwuLCwsLCwsLywsLCwsNzQsLCwsLCwsLCwsLCwsLCw3N//AABEIAOEA4QMBIgACEQEDEQH/xAAcAAABBAMBAAAAAAAAAAAAAAADAAECBAUGBwj/xABGEAACAQIEAwUEBwYEBQMFAAABAhEAAwQSITEFQVETImFxgQaRobEHFCMyQlJiM3KCksHRQ1Oi4RWy0vDxFheTNDVjc4P/xAAZAQEBAAMBAAAAAAAAAAAAAAAAAQIDBAX/xAAiEQEAAgIBBQADAQAAAAAAAAAAARECAxIEEyExQVFhcRT/2gAMAwEAAhEDEQA/ANlmmooSn7KvaeHQMUoqx2VOLdLKV4pZTVrIKWWllKwSpC3ViBSqWsQD2VP2VEmnmpa0GLVSFunmnmhRBaVKaaKB5piaUUstAs9Imn7OnCUEJpjRclLs6KDBp8tHyUhboivkpwlWclIJUsoDLSy1YyUslXkUAFp8tHC0+WpyKV8tKrGSnpyKUs1Kal2dP2dURzUpqYt1LsqXAHTEUfsqcWqlitlqQWrAt1IW6WtKwSnCVZyVLJU5FKvZ1IJVgLUslORSt2dSyUfJT5allAdnS7Oj5aUUsoEJT5KLFKKWUFkqQSpxTilqHkp8tTpVBCKeKeKUUDUqeKUUDUqeKUUCpqeKVAMJSyUaKUUsDyUuzo0UstCg8lKKJlpRQQilFTilloIUqJlpZaKHFKiZabLUspCnipZalFCg8tNFFilFQoKKUUbLSy1VCilFFy0stSygop8tEy1O3bnypOURFrGN+ICWyTsKXZGrT6T0A8BHjrTsI7w10EdDHzNcv+ibdcdLFeZ8qWSnyVaU5s2x26iOoNSuAdNt4+YrKOoj8MJ6WfkqeSlkq2tsGfDToP8Ac0xteI+Xv6VnG/FhPT5wq5KerX1fxX30qvfxY9jJVy04FFC0+Ws7YcQopZKNlqQWllA5aWWj5aWWpyWIAy0+SjBKlkpa0rhKfLR8tLLUtaAy0stHy0stLAMtLLR8tLLUAclOEosVJEnakzSxFgraJ0FSewRuCKyGFBAH3QevOnvMuu5PXlXP35v9Oj/PFftjMlNkq5o2u/OhXLcjSQfEf+azjfDCenn5IGSpEDYDbfyPOmUsIB3nvQeX+1QADAeehK7+QPPxrVs2cv43atXGPPtMKST02BOo8tN/Whsx1JO5A1MQaLIMHlOvgRTWieczJiY18QB/WtbcIRGu5Maco8JqBEjQg97fWNN5jemzDumRqTBJA9D1qY06mTrOvuB2FA5g7TodY5e6nAmZ689AY+dDTWIIMHfWI9NzRJ23390UE+1HX50qbO36aVFsKKelUq7nlxBopwKVKilFPFPFKpMqYLUopCnqKaKUU9Ki0aKUU9PFCkYpRUqqYzE5RA3Ogqx58JlMRBXsUFMbnoKEcb9qqERmQsh65T318wIPrVHF8LvMhcEpeBDWxMAlTOVvBtvWo2rgxlhblruXkaQG3t3l0e2/gdVPgQa0bcomeMem/RhNcsmSt4wrea2+kqHtkbEDR1J5kGD5NUbWM7O8bT7NNy2xMyv4180J9xqjbP1q1pNq9aaVzDvWroGqsOaEH1BqFi4MUjWHmziLJDR+K04mHU/itn5GDWl0rmExS2Lv1djCvLWG5EGS1ueqzp4VexJEzLEgQROkeX9axeCZjbAxVtM9u53YMiRoLi/lBnblVq5IDEAzsIAMj30Es8Mo0JjQzqR+7zqQhZ5DWSTJB8fjUZ7uuhOmu4PKeVJW7xEQYAJka+IA1oJATlMjQdDr5Dr40SQSDy3B3g+NDUxIExE5m19CTzpcw2mWNdTE+A29aAlk6SeU7iPUATFNMRzOsGQBHQ+NKddDqASOhHp6U1oggMQNNZiIncidaCaJEbmTz5eQ5CkOUQTOupgjqY3NKSCJktBmNiPEmnt6QJmSfIHkNBQPm8Ph/vSqP2n/AGKVA9PNNNKu55kSlSqM04oqYNKo081JhUhT1Gou8VFTLVUxGMA0B1qv9cVnyknKu8c5/wC5rDcOunNcsv8AtbJI/fQ/dcdQR8ZrXnnEeG7VhOXmfTO2bz+JHjt76OuL6x6Gf9qx6srDvSQNQPH10HnQ0vtJi1bA5S2Y+vditUZS3zhjPxkruNAWf7H5VDAYdbhFy4SIbRdpjnVTDF2cE5YE6axtpzFZTDXhJAILCM2mokSNNo/3rLuzVQ19nHlcr9y1OqqfMmsFf4cVvdvZOV2IF1fw3QOfhcA58+dZBcdnZ11m2QCPNQwI8CD8DVXA4rM1xGgNbcjzQ622jxB94Nam8+IwKm6t5ZW4ogkbOn5XGx6g7invqjOrx31mGG4HME/l8DQcdg0Yy+dugzMFHuMChMYBGi2wsCJ7pHIR160BRc+6TA1IIOk+I60sOkNruZjUkx67eQoT6w07L+UZm9+oFHUBiDyjMpGsHXXWghceFkfiYAggmD4AelGIO4jMY10BMcuooOHYwS2bTXvRt4BdBtSZoC/i1JBkLA6GTrQEMHMNYPMiADz+9oamrbgSSoG+5B59KHlAOaCSTrqTp4A8vKnfUMoKkzpqfjFBIL3uZUAcwFXw01NTY6nnCmV2npv0qBAykbgaHLoB4wNaTE58s/h5KSY8WOgoHQhspgGNoJIHmRoaJ2uokgaGV0k+IioBYnpl1AkkbxAHnypxJy6sI8gW6DaQKAf1Zfy/F/70ql2/6T/qpUEppTUAalNeg8pOacVCnBqUqc0pppqLNFFtJnisZiMRnMD7o3oePxuqrsGYqD1IEkDxihJd5RFa9mfHxHtt06+c8p9I37B7QXUgGFV15XEEAHwuKNjzGlRxOBDMjgkXLZ7jDQlZ1tt+ZD05cqsm4ZhLbN4kgA+QGtOxuczbQeJ19wE1y07iFuOR+NCuYpVdFcle0bIummbKSAekxR8NiFZxbBknd8pMDrqaXEOCW7lh7IJGaGDgQRcUylzzBANQBx142b9l5+zujsX30cEtabwnvr7qbit82btu/wD4TxZu9F1JtOfAEsp/eFD4XdGKs3MNiRF5O5eUaGR926ngSAwPWp8Mc97CYqGcqRJHdv29sw8Y0I5HWgbjtxrLLi0BKL3MQBqck9y4BzKE+4mpY221x7OJw7JmWFuAmFuWW1BB6iZHmRUeFI+HufV7kvaYEWrh17oH7K7+oAkA8xU8JgUsIyJIt52gSTGc7SRoBOgoLl66WIggEHN1lRv61EEHMAHUMd5yn+EDrQmbKVEAkDRiQJnoBr0qVtQpGVYBnMeYnmZ1A0NAUAwwG6kfenUb70zW5bMIK6D7xI5aBdqEUzoAMjEGZbUAemk1POComSCcp8PKNuVARjBJ5qp3MAgjc+U0sOwcAwrAbQO6s9CdzTC42cjXSBAUgbc2Oh9Kkz/eJ1XLBABJB02jlr8KCfbRlzGH1ECWkdf/ADTouU6nRm2ACgE7AxuaGrZokuIGgkAtod41+VFssDlIAyncEQQQdz5RQNcBAYwQ0gHKFkxtE1N/umSRJjUgkGdJ5UO0hk6eTFixPWBsKd3hWbQgnUMcoHU6g0BCSDtyAJkKD5DelbQCAJgg66kz4k61EQe8MpaNGA0HQBqcuJ1OpXVDqfDQUEIP5lpUL6l+m1/8Y/6qegIKcVAVKvSp5Kc04NDp81YrabNWI4pjyEcqCQgzNl1MTrA5xv5TUsbiye6u/PwoFmRsYrDZnw8R7bdOrueZ9K/ErZv4dBaIzqVvWW/CXAIKk9GUsJ61HBY4XUVwCDJV1OjK43U+NHsYFUDBAcpbMFEkISO8F6LOscql2QDMxgFozHSSVEAtG5A0muR3xFJXgXXKWZV6Kcs+ZGpoVnhibCfVialebKJO3LRjPlprVvCYaVliYYAhRoI5eprG1ZDhNtEjKkvEGBKg+YHzNX8SfzMs/lH+1Y7C3s6KyHusJWZA93npUOH3xdtq+2YEEflbUEehBoGxGCR7iXR3biaBhzXmjdV+RpcQxVlSvaugYMCgJBYN+kDWTJEc6FwfFdpaBb76Fkucu+hhtPGJ9abEpbUjKqKxbfKJ2Ox6+NAfE3iYAMCJOnePh4VRN0BcwK5bhk52ygHnGmpnlUc2rNsyAjvEgEHmaJhXzAHusPAd0eIJ3NBNjpmCgvyMRmg/dHMaTUhdXOwBDEiCo1g+PIetDNwLkFww4JMLJzDy8fhUngHMzNDMO7oAszAJUTr50EkTL3SwYhZA0UegHLTxpmkBcocZiSwVVJnqSdBtUnmH0gropWJg8hOk6U1glQSQQBvmMsdPDQUBnBIAnKSQRz23nrTFgS3dKhtCScsxzWDNDYlQggvGoYlQB0nnPkNaYkDvhZYkSfTlPIEjagLasgZkUFRlBBOvvJ1J8+tJ7eYqYQkDvSxIH8I0PrUboHfUw2Yyqtrr0IGpAotqVBGkr+FAANunOgJElZJ3kEaajkI5ROlRS7mJBynXVVBPvPKhtdC5ArKFIJHdZmnfSjnNAC7gz3t2HPyNA1xxDZoC6EN0PSpE5u8CwAHQDN7xMVEMDmCZ9TGgICnr3hFOnNQSWyyCxJJHUHb3UEPrtr84/wBf96VT7Rv8v4ilQDFOKcCnFejbyaNVLG3jDBBJVWY+SiT60+KxGoUaTz6eNYnhWNbNdDD7S0/fU8wdiOqkbHxrHPZw/rbq1dyb+Gw9/MiupBVgPedflVtc2WLaqWPNgzfAVheHp2FxsOdbVzM2HbyktaJ5MsnTmKyFpzHPUciR8q45n69GIrxCd52+7dxCKfyjLI/hnT1quMZZU6F3I6ke/KtEs4C2PwLPkKyeEwCwHkRr3YI1B+VY2K/CMQt2Xk5rbFSpmVI8/AilwDEkG7Yf71m4cv6rb962fcSJ6g1R4qPq2LXEbWb4W3f6JcXS1cPgZyk+VXeN4RldMVaEtbGW4o/xLMzA/Up1HqKgjwvEmzibuGY6E9rZJ5o57wH7rk+hFC+sHC4wo2lnFHPbPJb3+Knhm0YddascUwYxVpLthh2ts57L8ieaN+ltiOVQQW8fhnt3VZHUwynRrV1ToQd9DqDzFBO/h2t4h76OBbuIC6EE/aqYDjkJGh8qd+8wQzqMwPORr6R/WsP9bxis1u7hu1ygAtbcd9Nsyq0TPPXQ1E+0VtWCXS1mIA7W2wPqx7vXWgy9i+WYnMja/gmPVj8qNcfR85GVoynXfTT4SPOg4bGozBkuW2UDvZWByzqDp5H31O1DJlVmAmcwGgH5QWGtAd7mYA5nAUbDTNA3Ok0S0ZKQAUYGfPqZ3Gh+FVjcOWVk5Whhz05eek+6nuqQ5gOVAHMBB7tdydKCVoNmJObcwbhH+lV8+dHV/vOst+ErI3B1OpEaDaohJYCYKd6Adx08Rp8qcwwIZAoY6gkEsfACgZVDxmVJQGPxBekmjJc+4x7sSGDR/wB7iorZ0dB3RAykRGw5dZ3FNdt5iGXs+6O8xEkEdOVBPDplP4FDnTKuUnSZJ/2qbaZyIVlEEsCRlmQYB15/GmgHKGlg0d79Q222pkvkswLZoOyKRHmTP9KAmHuyJliCNyMog75RvTkxkzTnBMZATmHy9KTHctBTLDc4I8twf6UkUMqgM4Uc/uyOQ1E0DXVAlmLRIlSdFB5wOXnNFZT3gendKmDEbeBoaNIlR90wy8+e88/OndO+dGI0Ms3dHQAT/Sgq978l7/5E/wCqlWUynqPdSoK4FU8digojmdqNiL2oVdWYwBWtWsW11S45MwbqIMfMGu/PPhF/Xm6tc7J/SzqTJNOcOudXjvhSkjcofwnqAdR09ajauabAnlJIX1jWkVvxLXLdtfAZR6S0n41xzMzNy9GIiIqBXsfmgQQdYGo2I5zUWyjYg+h0qg1y0NWuu56LlRfedTTYbGNdbJZtyBqSxYLHmBqakqyODBukhO6o/G6mJnYAGSd+lbLaIICogJA3Ma9TAMCsDw3BXFM3XDdEUFUHoIn1rI27oBKAgEAEqO6IaYMDloaxD4rDq6slxVZWBDA7EHlVbg2Feyhts5cKfs2Y97IRorHmV1E89KI2IHai1G9vODyMNlYekr76niLJZYFx7fUplBjzYGKBsHgVtZ8ndVzmy7AH8RXoDvHWoXsXZRixIDEAE7Tl2ny61ruJxODttlN3EXm55S933kCPdVnCXVJ+ywVzwa4gHxdpoil7Xe19ywAuHsG47CQ3dZR7m+cVpeI4li75zX3SysSVUK7epaQPKK6DjUJOa8GMbIjqg9YH9axXFuDPi7YtW7FkW5klQdCJgtcbca7A0qViYc1x/ElBmywkbspg+pWp4T24xNoiLjMD+c5hPhm2rM+1Hspaw6ALf7S5zW2ncX+M7+laYuGKMQ6yrAg9R0IqL4b9w76TCyntbf3NXKd0nkC2h26itnwPtnhby5A7ITGmpInZidzXDluPZfMBPI9GU7g+f9KbGMIDJMAypG6zrlPkdqWU9HWcerMMpUsqxmkAHTWBMnyireHVVZcqwGMFo1k7TzjevNVrjV4CVdgRGm48xO3jWZ4X9IOLtf4hOkakwR0IPOqlO/vaJQqcrmZXPO2u8dJ+FTDFVJOuXSFGg2nTnoa5Dwb6WMml2ysHcrIb3yZra+GfSNhLkkHI7QCHPcMc5UEgxptQbjccJlVXRUOqzJbX8vh0FGYkgZd5BGbdhz8tDp6VS4dxezdEpdttH5TGUeR1q1mgIXIR1J5iGHMgcwf+9qCaXFzNlOp+8F1gxv0BqVtYOXMWJBILeEzHLTSh3DqXLsEJECAu5jeJifKix3oI5AoYmDGvkfnQQckqDDhgQGCRLGOp3FEeMpB0BgETJBPMnr76Hg7k/nJ/M4y8+Q0+VTzCGJBdG5ASQZgwByMfOgX1a5/nH+UUqH2Q/Ld95/vSoNbwWOZrl47PaYAg7gjX3HQ+VUcFcFnFuh/ZYrM9s8gza3EPiGk+Rq82G+1F0EhiCj9HSO7P6lMQek1G7YDLlIkAqw6qymQynkaznKcpuWOOMYxUJWbxU6bg/Kqt3AJccu65mPNiWPxNWrlk9DrrTraIEgSPMVGQRwSIhcBQAyjYbtotVuH+0T2c4xGHuIo1D2wbqwInNGw50fiRP1a9AkqFuAdeycMR55QaHw/iNthluMArowJ5FSsT8QalixhPanDHEH7dMly2pBJy5XUsCDOxIy1d4jiuxxFm6YyXQbLH9U5rRnoe8PUVxh3ObI5BK92Yj7ogHyOnvq5d4zd7PszcY2+73SZAymVKzsQRyqDr3tIezW3iVn7AktHO1cAV/d3T6VlbV9biBgQQwHiDOxrlXAvpIKq1vFKbqEZZhQYOjA8iIrNexntXYQthi7dkT9i7jYHUI/5SNp2oNsx7Yj7thbI/VcLH3Iq6+pqp9WxJEXcZbTwtoqmP4yaybol1YzEqeaOVn1Uz8a165Zwlt/ssFevMOYttl/muHX0oLmFxFhWhHbEXNvwn5AAVlgl6597s7a8pJuH+UafGsfgsdeOlvCdivVyi/Bay1iySJukk9FbKvloJPvq2iGKwVqAGgxqSwUEnl5DwFazxL2Yt4hiQTppOUgb7Dka2vE3EQdowVQIkgDSSBJO/MUuIXCtu46jMyKWA65RMecA1FcyxPsKQHAEqwI136gjxBHzrU8Z7JPbzd0wd9DFd7wt1biK67OoYTroQCPPesZxLB2UBe7cIH6m09FG9BwC17I4hmy2rdxz0VWYjzgaUbi/sFjMPaN66iW100a4gfXokzXY7vElujJZOK/8A52WVfMnQUA+yFhu/fN4neDBPvmKtHJ55ZTTMpG4Irvb8PtW5GE4ehaP2mIOY+arpr61pfEPo2vQbt50tFiTlMljOugGgHrShoeAxzIwlmy8xPXpWw4P24xlgwt0sF2mDpyIkECsXxTgeRotlrgA1JGXXnE8qp2cMTKmVb8M7HwqDpvB/pXdjkuIrk7k6ZhGq6aT6a1tvC/pCwl0x2hQaALAzCOpLSfdXnwDKYMgg+oouMJzSYk6yNieo86D1HhuJ2rhTsriTP3Mwkqd9/wAWx9DVxCrZghaGOpWQAecE7GvK1rit5IyXHECBqf61nOHe3+MtR9qzRyJMR5bUHov/AIev5rn8x/tSrhv/ALt4r8qe5f7U9B0f/iGnctXCergD4TTkYhtwtsdWYKPcN6r3sTfJ+z7K2vgC7fzH+lDXCuTLuT6AVkLQyru6seoBPuHP30W206sWHSRHuE01jB6EjkCT4AUlg7a+NAe0/PQ+exHMH0rRuLcMy3OyBPZ942W6CJNpupUbeArdUWpvgAw1XTeToJ8zpzNQcmxvDnY5hqy7/qA/rWOxQI5Gur47hVmDB1/TqPeYFYc8AV5kiPfVHL7r1C3f1MVu/FPZ7DgEKHL9ZhfdFa3f9mrg1GtAPBe0N+wQbVxgOgJEeB5VuHBvpQxKyLqo4AnUEMR5j+1aNc4c4zCCdJI5+BqrYukFTzX4g70odosfSfYcKQGBDDMphsyEQ0GZBEgjyrY8Xj1xGGZsO+Z8oupBhs1tswBG4PdIrzljLeVzGxgjyOtTw+OuJqrkEVKHpqzcTFYfT7l62RP7wj3g/Kq/s7xXtLeV4Fy0TaujbvpoT+62/rXDfZz23v4VgQSV5oScrdRB28xWx2/b9Tie3yKhuKFvIGgXMo7rrOzCfhUodJ4BfFi8+BYxkGeyTpmsk6DzU6eVZ28sTpJHlPlJrTcZxCzjrFm7YvW0xdnvWw7KrSJDW28GrY+B8ZTF2gy9107t1DoyN0I9DHUVLAGfGs3cXDIv6i9xv9MCreHwVze/cRj0VAo+JJpcRwC3B9pcuKg1IVxbXzZhr8awuFx3D7TkW+0ut+kXboPkx0qjZEuH/CT1AA+MD51UfhxMlraMSfxtmPqRP9aNgce12ClsonW53T6KP71cdN++SfKAP70Gq3/ZhEVnuG2CddVUIvgJ1PqT5Vq2L9iBcBdSrSZkbeldHs8Pt2yGY5mYwGuGdTsANgdDROLX1s2nvMJS2AWjkkjMw8hrHQUHEuI+xRykMmxlWiD0IPht7q1jHezLoCo1HKeXr0r0z9VVgCIIIkdNdqw3EfZlHOZ4YDWGhVHnFUebLfAL7NlW2zHooJ+VD4nwS/h47a21vNqA2hI8BXohbTSUw13C2zzyAZ484JrHcR9gUvHPjMWWPiSTHQDX5Uot54ilXdP/AEFwj/Nufyn/AKaVKS2L4d7e4V4lihPJxl+IkVtS8TRrHcOYtctRlGaVzd7UTyrzu6EbiKPgeI3bJm1cuWz+hivypavR2GScyrr2ltwvqpj41i+C3+0w1txuFGb5H4giuZcN+kzGW8ouFboUyCe4/wDMunvBraPZn29wABW521rMWJzw6S5kxlHdE+FWxu9m4Y7sTsCQGjxAOlBv4GNb+IdRy7R1X+VQJ91UOFcZtXf2bK0bEEHyPd2qw2DtOxdkDN1PePxpQHOFU6BrpHN3JHukmrDXydlRRy0/vJqxYwYg5coCgsdANBvtU8IiMV6NHuNBRBM7z6CqmLwYaetXjdGe6v8Al3GT+U7+6KKlnNESSdqDWMXwMmGWA6aqevVG8DWvcR9mBmLBSJJrpF9rVsxduKGH4F7zesaCgNxBG0t22Yfulz8gooORY72ec6jWAB6DasTe4XdX8DegJ+VdyThDuMzWiB+qB8BpVS9wy4RCsiTyET/poOGupGhEedFYiB0PwIrfeL+ygBJaCeZBnU1hMT7MsoOXXnH9vGgwFnEMggEhgZ05+FZnh/tTiMLc7Wy5Gca856hp0MeNY7G8OdcrgSp0nmCu4I61SuTEeM+U70HU+E/S8YAxFlWHUafCCD8K3rgvt/gb+guC2dNHGX3MNK82U4aKUPVWM40qGyRla3dfsiykEK7D7MmPwkgj1FD9or1y3a7W3M2XV2G+a1MXRHPuliPFa80YTiN0AgOYAmCTHd1n0rcvZv6Ub1hezuKLqf8A5CWMHQrMzHnNY1I7XxHDjE4d0Rh31DW25BxD22HqB8aXBuJpirPeH3s1q4h/C+odCPlXM/ZT6RLdleyKsbasckMCyWydEIP3gusEVsvFeIWrF04yy63MPiMgxAtmTbfTLey7jSJ50kZ32bxJtu2BuN9pYAyE/wCJZ/w2HUgQDWcxWHRhDqGj8wn4VrfHeHtirVvEYdh9bw3etsu11DqV8VYbeMisrwHjS4uyLg0YHJcQ7o4Gqnn1qCs+PCNlsYS68fiCLaX0LRNXrWH7UA3LWXwzBo840o2NF3L9l2YbrczED+Fd/fQMNgcTIN3EAgbi3bCD3kmqDf8ACrX+WvwpUfu/5v8AqFKhTivE/YtH2FanxL2JZZKzXcfqtBu8PB3FenlqwyeThvzxecsTwS6m6mqL4dhuDXozE8ARt1Fa/wAS9i0bYRWjLpfw6cerj64nbcqQVJUjYgkEeRFbDw323xdr8faDTS4M3xGtbHxD2II2Fa9ivZ1l5GtM6ph0Ruxybfwj6Ube162yEqVJXvrBEa/iHxra+A8YsPbUW8RauFFXnlbujXunWa4pc4ZFC+rQZ2I57H4VjxZcodza+ox1wAgpiFS6I5MBluDwMqpisgq5WIrivC/anF2PuXSR0fvjyk6/GtosfSWXK9vbykCM1uGB81MH3E04yvKHRrj27S5iHcnZLK94+ZMACq44xdOiWTaHVipb1OvwFYzhXtVhr/3bqT+UnK3uaPhWctsp2Inx0NSltUJuPq5J56ksfDeKkMNP3tR0O3uq3jQFuKgBhrIuAzuc5Vh6d330Pjl7JhFcf4d+2G/ceVPpLL7qkwodzCg8hVXGcKDDaDWQtv8AGrOZQskMx5KsCf4iYFYjT73s2SDAHeIMdSBE+cVguI+yxBh7ZFdEGLxDaJZS1/HmY/xBSfdTJwm6dbr27fPq3+rX4VlA5Ld9iXf9mG9xAHmToKw3F/Zm5YAJa288kJYjz0+VdwxHD7R0z3H8YgekkD4ViMTwOwQYLFuh197bCg4dlKnUEedRuJHrqK6pxH2UBk5dPQ1r2I9l9O6Jj8J0nqJ5Gg0vejWsY67MfXWsjjuBOplASpEjkQOh8QZFY69hmXdSPSg2b2V9vcRgmJSCCIKnVTr0nQ+Irarf0jWGvriQjWb8gXVQ/Z3l6sCdHG4POK5TFNNSh6u4T7UYXEfsr9sk/hJyt7jRsTwGzeOa72lw/quPl8gAQIrylZxBUd0kEGR7jWd4d7bYy0pQXnKkQRPymYNKHpH/ANMYT/JX/V/elXCP/dXH/wCe/uT+1KlDtQpzSpV6kPEDeq1+lSrNGNxXOtV4xtSpVq2N2pqGPrCX6alXI7oVXoL01KjIG/XZ/Y3/AOmSmpVhLOPjZr/7fCf/AKb3/PbpvaP/AO34v90f8609KsGZrH7NPWr9valSrEZbg27eVYDGft286alVgVr/AN0+dRtcqVKqC3fumsRcpUqDB4rf1f8A5zWA4vzpUqDUcT96gtSpUDLSWlSoHpUqVB//2Q=="/>
          <p:cNvSpPr>
            <a:spLocks noChangeAspect="1" noChangeArrowheads="1"/>
          </p:cNvSpPr>
          <p:nvPr/>
        </p:nvSpPr>
        <p:spPr bwMode="auto">
          <a:xfrm>
            <a:off x="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pic>
        <p:nvPicPr>
          <p:cNvPr id="17416" name="Picture 8" descr="Photograph of Airbus A340 in flight"/>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4090"/>
          <a:stretch/>
        </p:blipFill>
        <p:spPr bwMode="auto">
          <a:xfrm>
            <a:off x="4798510" y="3356992"/>
            <a:ext cx="4065270" cy="3105150"/>
          </a:xfrm>
          <a:prstGeom prst="rect">
            <a:avLst/>
          </a:prstGeom>
          <a:noFill/>
          <a:extLst>
            <a:ext uri="{909E8E84-426E-40DD-AFC4-6F175D3DCCD1}">
              <a14:hiddenFill xmlns:a14="http://schemas.microsoft.com/office/drawing/2010/main">
                <a:solidFill>
                  <a:srgbClr val="FFFFFF"/>
                </a:solidFill>
              </a14:hiddenFill>
            </a:ext>
          </a:extLst>
        </p:spPr>
      </p:pic>
      <p:sp>
        <p:nvSpPr>
          <p:cNvPr id="6" name="Dikdörtgen 5"/>
          <p:cNvSpPr/>
          <p:nvPr/>
        </p:nvSpPr>
        <p:spPr>
          <a:xfrm>
            <a:off x="251520" y="1340768"/>
            <a:ext cx="8208912" cy="5262979"/>
          </a:xfrm>
          <a:prstGeom prst="rect">
            <a:avLst/>
          </a:prstGeom>
        </p:spPr>
        <p:txBody>
          <a:bodyPr wrap="square">
            <a:spAutoFit/>
          </a:bodyPr>
          <a:lstStyle/>
          <a:p>
            <a:pPr marL="342900" indent="-342900">
              <a:buClr>
                <a:schemeClr val="bg2">
                  <a:lumMod val="50000"/>
                </a:schemeClr>
              </a:buClr>
              <a:buFont typeface="Trebuchet MS" panose="020B0603020202020204" pitchFamily="34" charset="0"/>
              <a:buChar char="●"/>
            </a:pPr>
            <a:r>
              <a:rPr lang="tr-TR" sz="2400" dirty="0" smtClean="0">
                <a:latin typeface="Trebuchet MS" pitchFamily="34" charset="0"/>
              </a:rPr>
              <a:t>2024 veya 7475 veya 6013 alaşımı:</a:t>
            </a:r>
          </a:p>
          <a:p>
            <a:pPr marL="342900" indent="-342900">
              <a:buClr>
                <a:schemeClr val="bg2">
                  <a:lumMod val="50000"/>
                </a:schemeClr>
              </a:buClr>
              <a:buFont typeface="Trebuchet MS" panose="020B0603020202020204" pitchFamily="34" charset="0"/>
              <a:buChar char="●"/>
            </a:pPr>
            <a:r>
              <a:rPr lang="tr-TR" sz="2400" dirty="0" smtClean="0">
                <a:latin typeface="Trebuchet MS" pitchFamily="34" charset="0"/>
              </a:rPr>
              <a:t>Yüksek yorulma dayanımı ve kırılma tokluğu ile uçak gövdelerinde</a:t>
            </a:r>
          </a:p>
          <a:p>
            <a:pPr marL="342900" indent="-342900">
              <a:buClr>
                <a:schemeClr val="bg2">
                  <a:lumMod val="50000"/>
                </a:schemeClr>
              </a:buClr>
              <a:buFont typeface="Trebuchet MS" panose="020B0603020202020204" pitchFamily="34" charset="0"/>
              <a:buChar char="●"/>
            </a:pPr>
            <a:r>
              <a:rPr lang="tr-TR" sz="2400" dirty="0" smtClean="0">
                <a:latin typeface="Trebuchet MS" pitchFamily="34" charset="0"/>
              </a:rPr>
              <a:t>7150 veya 7449 veya 7475 alaşımı:</a:t>
            </a:r>
          </a:p>
          <a:p>
            <a:pPr marL="342900" indent="-342900">
              <a:buClr>
                <a:schemeClr val="bg2">
                  <a:lumMod val="50000"/>
                </a:schemeClr>
              </a:buClr>
              <a:buFont typeface="Trebuchet MS" panose="020B0603020202020204" pitchFamily="34" charset="0"/>
              <a:buChar char="●"/>
            </a:pPr>
            <a:r>
              <a:rPr lang="tr-TR" sz="2400" dirty="0" smtClean="0">
                <a:latin typeface="Trebuchet MS" pitchFamily="34" charset="0"/>
              </a:rPr>
              <a:t>Yüksek yorulma direnci, </a:t>
            </a:r>
          </a:p>
          <a:p>
            <a:pPr>
              <a:buClr>
                <a:schemeClr val="bg2">
                  <a:lumMod val="50000"/>
                </a:schemeClr>
              </a:buClr>
            </a:pPr>
            <a:r>
              <a:rPr lang="tr-TR" sz="2400" dirty="0" smtClean="0">
                <a:latin typeface="Trebuchet MS" pitchFamily="34" charset="0"/>
              </a:rPr>
              <a:t>    kırılma </a:t>
            </a:r>
            <a:r>
              <a:rPr lang="tr-TR" sz="2400" dirty="0" smtClean="0">
                <a:latin typeface="Trebuchet MS" pitchFamily="34" charset="0"/>
              </a:rPr>
              <a:t>tokluğu, </a:t>
            </a:r>
            <a:r>
              <a:rPr lang="tr-TR" sz="2400" dirty="0" smtClean="0">
                <a:latin typeface="Trebuchet MS" pitchFamily="34" charset="0"/>
              </a:rPr>
              <a:t> </a:t>
            </a:r>
          </a:p>
          <a:p>
            <a:pPr>
              <a:buClr>
                <a:schemeClr val="bg2">
                  <a:lumMod val="50000"/>
                </a:schemeClr>
              </a:buClr>
            </a:pPr>
            <a:r>
              <a:rPr lang="tr-TR" sz="2400" dirty="0">
                <a:latin typeface="Trebuchet MS" pitchFamily="34" charset="0"/>
              </a:rPr>
              <a:t> </a:t>
            </a:r>
            <a:r>
              <a:rPr lang="tr-TR" sz="2400" dirty="0" smtClean="0">
                <a:latin typeface="Trebuchet MS" pitchFamily="34" charset="0"/>
              </a:rPr>
              <a:t>   </a:t>
            </a:r>
            <a:r>
              <a:rPr lang="tr-TR" sz="2400" dirty="0" smtClean="0">
                <a:latin typeface="Trebuchet MS" pitchFamily="34" charset="0"/>
              </a:rPr>
              <a:t>basma </a:t>
            </a:r>
            <a:r>
              <a:rPr lang="tr-TR" sz="2400" dirty="0" smtClean="0">
                <a:latin typeface="Trebuchet MS" pitchFamily="34" charset="0"/>
              </a:rPr>
              <a:t>mukavemeti ve </a:t>
            </a:r>
          </a:p>
          <a:p>
            <a:pPr>
              <a:buClr>
                <a:schemeClr val="bg2">
                  <a:lumMod val="50000"/>
                </a:schemeClr>
              </a:buClr>
            </a:pPr>
            <a:r>
              <a:rPr lang="tr-TR" sz="2400" dirty="0" smtClean="0">
                <a:latin typeface="Trebuchet MS" pitchFamily="34" charset="0"/>
              </a:rPr>
              <a:t>    </a:t>
            </a:r>
            <a:r>
              <a:rPr lang="tr-TR" sz="2400" dirty="0" err="1" smtClean="0">
                <a:latin typeface="Trebuchet MS" pitchFamily="34" charset="0"/>
              </a:rPr>
              <a:t>stiffness</a:t>
            </a:r>
            <a:r>
              <a:rPr lang="tr-TR" sz="2400" dirty="0" smtClean="0">
                <a:latin typeface="Trebuchet MS" pitchFamily="34" charset="0"/>
              </a:rPr>
              <a:t> </a:t>
            </a:r>
            <a:r>
              <a:rPr lang="tr-TR" sz="2400" dirty="0" smtClean="0">
                <a:latin typeface="Trebuchet MS" pitchFamily="34" charset="0"/>
              </a:rPr>
              <a:t>özellikleri ile alt </a:t>
            </a:r>
          </a:p>
          <a:p>
            <a:pPr>
              <a:buClr>
                <a:schemeClr val="bg2">
                  <a:lumMod val="50000"/>
                </a:schemeClr>
              </a:buClr>
            </a:pPr>
            <a:r>
              <a:rPr lang="tr-TR" sz="2400" dirty="0" smtClean="0">
                <a:latin typeface="Trebuchet MS" pitchFamily="34" charset="0"/>
              </a:rPr>
              <a:t>    kanat </a:t>
            </a:r>
            <a:r>
              <a:rPr lang="tr-TR" sz="2400" dirty="0" smtClean="0">
                <a:latin typeface="Trebuchet MS" pitchFamily="34" charset="0"/>
              </a:rPr>
              <a:t>parçaları</a:t>
            </a:r>
          </a:p>
          <a:p>
            <a:pPr marL="342900" indent="-342900">
              <a:buClr>
                <a:schemeClr val="bg2">
                  <a:lumMod val="50000"/>
                </a:schemeClr>
              </a:buClr>
              <a:buFont typeface="Trebuchet MS" panose="020B0603020202020204" pitchFamily="34" charset="0"/>
              <a:buChar char="●"/>
            </a:pPr>
            <a:r>
              <a:rPr lang="tr-TR" sz="2400" dirty="0" smtClean="0">
                <a:latin typeface="Trebuchet MS" pitchFamily="34" charset="0"/>
              </a:rPr>
              <a:t>2024 alaşımı:</a:t>
            </a:r>
          </a:p>
          <a:p>
            <a:pPr>
              <a:buClr>
                <a:schemeClr val="bg2">
                  <a:lumMod val="50000"/>
                </a:schemeClr>
              </a:buClr>
            </a:pPr>
            <a:r>
              <a:rPr lang="tr-TR" sz="2400" dirty="0" smtClean="0">
                <a:latin typeface="Trebuchet MS" pitchFamily="34" charset="0"/>
              </a:rPr>
              <a:t>    Yüksek </a:t>
            </a:r>
            <a:r>
              <a:rPr lang="tr-TR" sz="2400" dirty="0" smtClean="0">
                <a:latin typeface="Trebuchet MS" pitchFamily="34" charset="0"/>
              </a:rPr>
              <a:t>çekme mukavemeti, </a:t>
            </a:r>
          </a:p>
          <a:p>
            <a:pPr>
              <a:buClr>
                <a:schemeClr val="bg2">
                  <a:lumMod val="50000"/>
                </a:schemeClr>
              </a:buClr>
            </a:pPr>
            <a:r>
              <a:rPr lang="tr-TR" sz="2400" dirty="0" smtClean="0">
                <a:latin typeface="Trebuchet MS" pitchFamily="34" charset="0"/>
              </a:rPr>
              <a:t>    yorulma </a:t>
            </a:r>
            <a:r>
              <a:rPr lang="tr-TR" sz="2400" dirty="0" smtClean="0">
                <a:latin typeface="Trebuchet MS" pitchFamily="34" charset="0"/>
              </a:rPr>
              <a:t>dayanımı ve kırılma </a:t>
            </a:r>
            <a:endParaRPr lang="tr-TR" sz="2400" dirty="0" smtClean="0">
              <a:latin typeface="Trebuchet MS" pitchFamily="34" charset="0"/>
            </a:endParaRPr>
          </a:p>
          <a:p>
            <a:pPr>
              <a:buClr>
                <a:schemeClr val="bg2">
                  <a:lumMod val="50000"/>
                </a:schemeClr>
              </a:buClr>
            </a:pPr>
            <a:r>
              <a:rPr lang="tr-TR" sz="2400" dirty="0">
                <a:latin typeface="Trebuchet MS" pitchFamily="34" charset="0"/>
              </a:rPr>
              <a:t> </a:t>
            </a:r>
            <a:r>
              <a:rPr lang="tr-TR" sz="2400" dirty="0" smtClean="0">
                <a:latin typeface="Trebuchet MS" pitchFamily="34" charset="0"/>
              </a:rPr>
              <a:t>   </a:t>
            </a:r>
            <a:r>
              <a:rPr lang="tr-TR" sz="2400" dirty="0" smtClean="0">
                <a:latin typeface="Trebuchet MS" pitchFamily="34" charset="0"/>
              </a:rPr>
              <a:t>tokluğu </a:t>
            </a:r>
            <a:r>
              <a:rPr lang="tr-TR" sz="2400" dirty="0" smtClean="0">
                <a:latin typeface="Trebuchet MS" pitchFamily="34" charset="0"/>
              </a:rPr>
              <a:t>ile </a:t>
            </a:r>
            <a:r>
              <a:rPr lang="tr-TR" sz="2400" dirty="0" smtClean="0">
                <a:latin typeface="Trebuchet MS" pitchFamily="34" charset="0"/>
              </a:rPr>
              <a:t>  </a:t>
            </a:r>
          </a:p>
          <a:p>
            <a:pPr>
              <a:buClr>
                <a:schemeClr val="bg2">
                  <a:lumMod val="50000"/>
                </a:schemeClr>
              </a:buClr>
            </a:pPr>
            <a:r>
              <a:rPr lang="tr-TR" sz="2400" dirty="0">
                <a:latin typeface="Trebuchet MS" pitchFamily="34" charset="0"/>
              </a:rPr>
              <a:t> </a:t>
            </a:r>
            <a:r>
              <a:rPr lang="tr-TR" sz="2400" dirty="0" smtClean="0">
                <a:latin typeface="Trebuchet MS" pitchFamily="34" charset="0"/>
              </a:rPr>
              <a:t>   </a:t>
            </a:r>
            <a:r>
              <a:rPr lang="tr-TR" sz="2400" dirty="0" smtClean="0">
                <a:latin typeface="Trebuchet MS" pitchFamily="34" charset="0"/>
              </a:rPr>
              <a:t>üst </a:t>
            </a:r>
            <a:r>
              <a:rPr lang="tr-TR" sz="2400" dirty="0" smtClean="0">
                <a:latin typeface="Trebuchet MS" pitchFamily="34" charset="0"/>
              </a:rPr>
              <a:t>kanat </a:t>
            </a:r>
            <a:r>
              <a:rPr lang="tr-TR" sz="2400" dirty="0" smtClean="0">
                <a:latin typeface="Trebuchet MS" pitchFamily="34" charset="0"/>
              </a:rPr>
              <a:t>parçaları</a:t>
            </a:r>
            <a:endParaRPr lang="tr-TR" sz="2400" dirty="0" smtClean="0">
              <a:latin typeface="Trebuchet MS" pitchFamily="34" charset="0"/>
            </a:endParaRPr>
          </a:p>
        </p:txBody>
      </p:sp>
      <p:sp>
        <p:nvSpPr>
          <p:cNvPr id="13" name="12 Metin kutusu"/>
          <p:cNvSpPr txBox="1"/>
          <p:nvPr/>
        </p:nvSpPr>
        <p:spPr>
          <a:xfrm>
            <a:off x="251520" y="476672"/>
            <a:ext cx="8712968" cy="769441"/>
          </a:xfrm>
          <a:prstGeom prst="rect">
            <a:avLst/>
          </a:prstGeom>
          <a:noFill/>
        </p:spPr>
        <p:txBody>
          <a:bodyPr wrap="square" rtlCol="0">
            <a:spAutoFit/>
          </a:bodyPr>
          <a:lstStyle/>
          <a:p>
            <a:r>
              <a:rPr lang="tr-TR" sz="4400" dirty="0" smtClean="0">
                <a:solidFill>
                  <a:schemeClr val="accent2">
                    <a:lumMod val="50000"/>
                  </a:schemeClr>
                </a:solidFill>
                <a:latin typeface="Trebuchet MS" pitchFamily="34" charset="0"/>
              </a:rPr>
              <a:t>uygulamalar </a:t>
            </a:r>
            <a:endParaRPr lang="tr-TR" sz="4400" dirty="0">
              <a:solidFill>
                <a:schemeClr val="accent2">
                  <a:lumMod val="50000"/>
                </a:schemeClr>
              </a:solidFill>
              <a:latin typeface="Trebuchet MS" pitchFamily="34" charset="0"/>
            </a:endParaRPr>
          </a:p>
        </p:txBody>
      </p:sp>
    </p:spTree>
    <p:extLst>
      <p:ext uri="{BB962C8B-B14F-4D97-AF65-F5344CB8AC3E}">
        <p14:creationId xmlns:p14="http://schemas.microsoft.com/office/powerpoint/2010/main" val="248143145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descr="data:image/jpeg;base64,/9j/4AAQSkZJRgABAQAAAQABAAD/2wCEAAkGBxQTEhUUExQTFRUVFxUYGBgUGBYVGBgYFhUWGhYYGBoYHCggGholHRUUIjEhJyorLi8uGh80ODMsNygtLisBCgoKDg0OFxAQGywcHCQsLCwsLCwsLCwsNywsLCwsLCwuLCwsLCwsLywsLCwsNzQsLCwsLCwsLCwsLCwsLCw3N//AABEIAOEA4QMBIgACEQEDEQH/xAAcAAABBAMBAAAAAAAAAAAAAAADAAECBAUGBwj/xABGEAACAQIEAwUEBwYEBQMFAAABAhEAAwQSITEFQVETImFxgQaRobEHFCMyQlJiM3KCksHRQ1Oi4RWy0vDxFheTNDVjc4P/xAAZAQEBAAMBAAAAAAAAAAAAAAAAAQIDBAX/xAAiEQEAAgIBBQADAQAAAAAAAAAAARECAxIEEyExQVFhcRT/2gAMAwEAAhEDEQA/ANlmmooSn7KvaeHQMUoqx2VOLdLKV4pZTVrIKWWllKwSpC3ViBSqWsQD2VP2VEmnmpa0GLVSFunmnmhRBaVKaaKB5piaUUstAs9Imn7OnCUEJpjRclLs6KDBp8tHyUhboivkpwlWclIJUsoDLSy1YyUslXkUAFp8tHC0+WpyKV8tKrGSnpyKUs1Kal2dP2dURzUpqYt1LsqXAHTEUfsqcWqlitlqQWrAt1IW6WtKwSnCVZyVLJU5FKvZ1IJVgLUslORSt2dSyUfJT5allAdnS7Oj5aUUsoEJT5KLFKKWUFkqQSpxTilqHkp8tTpVBCKeKeKUUDUqeKUUDUqeKUUCpqeKVAMJSyUaKUUsDyUuzo0UstCg8lKKJlpRQQilFTilloIUqJlpZaKHFKiZabLUspCnipZalFCg8tNFFilFQoKKUUbLSy1VCilFFy0stSygop8tEy1O3bnypOURFrGN+ICWyTsKXZGrT6T0A8BHjrTsI7w10EdDHzNcv+ibdcdLFeZ8qWSnyVaU5s2x26iOoNSuAdNt4+YrKOoj8MJ6WfkqeSlkq2tsGfDToP8Ac0xteI+Xv6VnG/FhPT5wq5KerX1fxX30qvfxY9jJVy04FFC0+Ws7YcQopZKNlqQWllA5aWWj5aWWpyWIAy0+SjBKlkpa0rhKfLR8tLLUtaAy0stHy0stLAMtLLR8tLLUAclOEosVJEnakzSxFgraJ0FSewRuCKyGFBAH3QevOnvMuu5PXlXP35v9Oj/PFftjMlNkq5o2u/OhXLcjSQfEf+azjfDCenn5IGSpEDYDbfyPOmUsIB3nvQeX+1QADAeehK7+QPPxrVs2cv43atXGPPtMKST02BOo8tN/Whsx1JO5A1MQaLIMHlOvgRTWieczJiY18QB/WtbcIRGu5Maco8JqBEjQg97fWNN5jemzDumRqTBJA9D1qY06mTrOvuB2FA5g7TodY5e6nAmZ689AY+dDTWIIMHfWI9NzRJ23390UE+1HX50qbO36aVFsKKelUq7nlxBopwKVKilFPFPFKpMqYLUopCnqKaKUU9Ki0aKUU9PFCkYpRUqqYzE5RA3Ogqx58JlMRBXsUFMbnoKEcb9qqERmQsh65T318wIPrVHF8LvMhcEpeBDWxMAlTOVvBtvWo2rgxlhblruXkaQG3t3l0e2/gdVPgQa0bcomeMem/RhNcsmSt4wrea2+kqHtkbEDR1J5kGD5NUbWM7O8bT7NNy2xMyv4180J9xqjbP1q1pNq9aaVzDvWroGqsOaEH1BqFi4MUjWHmziLJDR+K04mHU/itn5GDWl0rmExS2Lv1djCvLWG5EGS1ueqzp4VexJEzLEgQROkeX9axeCZjbAxVtM9u53YMiRoLi/lBnblVq5IDEAzsIAMj30Es8Mo0JjQzqR+7zqQhZ5DWSTJB8fjUZ7uuhOmu4PKeVJW7xEQYAJka+IA1oJATlMjQdDr5Dr40SQSDy3B3g+NDUxIExE5m19CTzpcw2mWNdTE+A29aAlk6SeU7iPUATFNMRzOsGQBHQ+NKddDqASOhHp6U1oggMQNNZiIncidaCaJEbmTz5eQ5CkOUQTOupgjqY3NKSCJktBmNiPEmnt6QJmSfIHkNBQPm8Ph/vSqP2n/AGKVA9PNNNKu55kSlSqM04oqYNKo081JhUhT1Gou8VFTLVUxGMA0B1qv9cVnyknKu8c5/wC5rDcOunNcsv8AtbJI/fQ/dcdQR8ZrXnnEeG7VhOXmfTO2bz+JHjt76OuL6x6Gf9qx6srDvSQNQPH10HnQ0vtJi1bA5S2Y+vditUZS3zhjPxkruNAWf7H5VDAYdbhFy4SIbRdpjnVTDF2cE5YE6axtpzFZTDXhJAILCM2mokSNNo/3rLuzVQ19nHlcr9y1OqqfMmsFf4cVvdvZOV2IF1fw3QOfhcA58+dZBcdnZ11m2QCPNQwI8CD8DVXA4rM1xGgNbcjzQ622jxB94Nam8+IwKm6t5ZW4ogkbOn5XGx6g7invqjOrx31mGG4HME/l8DQcdg0Yy+dugzMFHuMChMYBGi2wsCJ7pHIR160BRc+6TA1IIOk+I60sOkNruZjUkx67eQoT6w07L+UZm9+oFHUBiDyjMpGsHXXWghceFkfiYAggmD4AelGIO4jMY10BMcuooOHYwS2bTXvRt4BdBtSZoC/i1JBkLA6GTrQEMHMNYPMiADz+9oamrbgSSoG+5B59KHlAOaCSTrqTp4A8vKnfUMoKkzpqfjFBIL3uZUAcwFXw01NTY6nnCmV2npv0qBAykbgaHLoB4wNaTE58s/h5KSY8WOgoHQhspgGNoJIHmRoaJ2uokgaGV0k+IioBYnpl1AkkbxAHnypxJy6sI8gW6DaQKAf1Zfy/F/70ql2/6T/qpUEppTUAalNeg8pOacVCnBqUqc0pppqLNFFtJnisZiMRnMD7o3oePxuqrsGYqD1IEkDxihJd5RFa9mfHxHtt06+c8p9I37B7QXUgGFV15XEEAHwuKNjzGlRxOBDMjgkXLZ7jDQlZ1tt+ZD05cqsm4ZhLbN4kgA+QGtOxuczbQeJ19wE1y07iFuOR+NCuYpVdFcle0bIummbKSAekxR8NiFZxbBknd8pMDrqaXEOCW7lh7IJGaGDgQRcUylzzBANQBx142b9l5+zujsX30cEtabwnvr7qbit82btu/wD4TxZu9F1JtOfAEsp/eFD4XdGKs3MNiRF5O5eUaGR926ngSAwPWp8Mc97CYqGcqRJHdv29sw8Y0I5HWgbjtxrLLi0BKL3MQBqck9y4BzKE+4mpY221x7OJw7JmWFuAmFuWW1BB6iZHmRUeFI+HufV7kvaYEWrh17oH7K7+oAkA8xU8JgUsIyJIt52gSTGc7SRoBOgoLl66WIggEHN1lRv61EEHMAHUMd5yn+EDrQmbKVEAkDRiQJnoBr0qVtQpGVYBnMeYnmZ1A0NAUAwwG6kfenUb70zW5bMIK6D7xI5aBdqEUzoAMjEGZbUAemk1POComSCcp8PKNuVARjBJ5qp3MAgjc+U0sOwcAwrAbQO6s9CdzTC42cjXSBAUgbc2Oh9Kkz/eJ1XLBABJB02jlr8KCfbRlzGH1ECWkdf/ADTouU6nRm2ACgE7AxuaGrZokuIGgkAtod41+VFssDlIAyncEQQQdz5RQNcBAYwQ0gHKFkxtE1N/umSRJjUgkGdJ5UO0hk6eTFixPWBsKd3hWbQgnUMcoHU6g0BCSDtyAJkKD5DelbQCAJgg66kz4k61EQe8MpaNGA0HQBqcuJ1OpXVDqfDQUEIP5lpUL6l+m1/8Y/6qegIKcVAVKvSp5Kc04NDp81YrabNWI4pjyEcqCQgzNl1MTrA5xv5TUsbiye6u/PwoFmRsYrDZnw8R7bdOrueZ9K/ErZv4dBaIzqVvWW/CXAIKk9GUsJ61HBY4XUVwCDJV1OjK43U+NHsYFUDBAcpbMFEkISO8F6LOscql2QDMxgFozHSSVEAtG5A0muR3xFJXgXXKWZV6Kcs+ZGpoVnhibCfVialebKJO3LRjPlprVvCYaVliYYAhRoI5eprG1ZDhNtEjKkvEGBKg+YHzNX8SfzMs/lH+1Y7C3s6KyHusJWZA93npUOH3xdtq+2YEEflbUEehBoGxGCR7iXR3biaBhzXmjdV+RpcQxVlSvaugYMCgJBYN+kDWTJEc6FwfFdpaBb76Fkucu+hhtPGJ9abEpbUjKqKxbfKJ2Ox6+NAfE3iYAMCJOnePh4VRN0BcwK5bhk52ygHnGmpnlUc2rNsyAjvEgEHmaJhXzAHusPAd0eIJ3NBNjpmCgvyMRmg/dHMaTUhdXOwBDEiCo1g+PIetDNwLkFww4JMLJzDy8fhUngHMzNDMO7oAszAJUTr50EkTL3SwYhZA0UegHLTxpmkBcocZiSwVVJnqSdBtUnmH0gropWJg8hOk6U1glQSQQBvmMsdPDQUBnBIAnKSQRz23nrTFgS3dKhtCScsxzWDNDYlQggvGoYlQB0nnPkNaYkDvhZYkSfTlPIEjagLasgZkUFRlBBOvvJ1J8+tJ7eYqYQkDvSxIH8I0PrUboHfUw2Yyqtrr0IGpAotqVBGkr+FAANunOgJElZJ3kEaajkI5ROlRS7mJBynXVVBPvPKhtdC5ArKFIJHdZmnfSjnNAC7gz3t2HPyNA1xxDZoC6EN0PSpE5u8CwAHQDN7xMVEMDmCZ9TGgICnr3hFOnNQSWyyCxJJHUHb3UEPrtr84/wBf96VT7Rv8v4ilQDFOKcCnFejbyaNVLG3jDBBJVWY+SiT60+KxGoUaTz6eNYnhWNbNdDD7S0/fU8wdiOqkbHxrHPZw/rbq1dyb+Gw9/MiupBVgPedflVtc2WLaqWPNgzfAVheHp2FxsOdbVzM2HbyktaJ5MsnTmKyFpzHPUciR8q45n69GIrxCd52+7dxCKfyjLI/hnT1quMZZU6F3I6ke/KtEs4C2PwLPkKyeEwCwHkRr3YI1B+VY2K/CMQt2Xk5rbFSpmVI8/AilwDEkG7Yf71m4cv6rb962fcSJ6g1R4qPq2LXEbWb4W3f6JcXS1cPgZyk+VXeN4RldMVaEtbGW4o/xLMzA/Up1HqKgjwvEmzibuGY6E9rZJ5o57wH7rk+hFC+sHC4wo2lnFHPbPJb3+Knhm0YddascUwYxVpLthh2ts57L8ieaN+ltiOVQQW8fhnt3VZHUwynRrV1ToQd9DqDzFBO/h2t4h76OBbuIC6EE/aqYDjkJGh8qd+8wQzqMwPORr6R/WsP9bxis1u7hu1ygAtbcd9Nsyq0TPPXQ1E+0VtWCXS1mIA7W2wPqx7vXWgy9i+WYnMja/gmPVj8qNcfR85GVoynXfTT4SPOg4bGozBkuW2UDvZWByzqDp5H31O1DJlVmAmcwGgH5QWGtAd7mYA5nAUbDTNA3Ok0S0ZKQAUYGfPqZ3Gh+FVjcOWVk5Whhz05eek+6nuqQ5gOVAHMBB7tdydKCVoNmJObcwbhH+lV8+dHV/vOst+ErI3B1OpEaDaohJYCYKd6Adx08Rp8qcwwIZAoY6gkEsfACgZVDxmVJQGPxBekmjJc+4x7sSGDR/wB7iorZ0dB3RAykRGw5dZ3FNdt5iGXs+6O8xEkEdOVBPDplP4FDnTKuUnSZJ/2qbaZyIVlEEsCRlmQYB15/GmgHKGlg0d79Q222pkvkswLZoOyKRHmTP9KAmHuyJliCNyMog75RvTkxkzTnBMZATmHy9KTHctBTLDc4I8twf6UkUMqgM4Uc/uyOQ1E0DXVAlmLRIlSdFB5wOXnNFZT3gendKmDEbeBoaNIlR90wy8+e88/OndO+dGI0Ms3dHQAT/Sgq978l7/5E/wCqlWUynqPdSoK4FU8digojmdqNiL2oVdWYwBWtWsW11S45MwbqIMfMGu/PPhF/Xm6tc7J/SzqTJNOcOudXjvhSkjcofwnqAdR09ajauabAnlJIX1jWkVvxLXLdtfAZR6S0n41xzMzNy9GIiIqBXsfmgQQdYGo2I5zUWyjYg+h0qg1y0NWuu56LlRfedTTYbGNdbJZtyBqSxYLHmBqakqyODBukhO6o/G6mJnYAGSd+lbLaIICogJA3Ma9TAMCsDw3BXFM3XDdEUFUHoIn1rI27oBKAgEAEqO6IaYMDloaxD4rDq6slxVZWBDA7EHlVbg2Feyhts5cKfs2Y97IRorHmV1E89KI2IHai1G9vODyMNlYekr76niLJZYFx7fUplBjzYGKBsHgVtZ8ndVzmy7AH8RXoDvHWoXsXZRixIDEAE7Tl2ny61ruJxODttlN3EXm55S933kCPdVnCXVJ+ywVzwa4gHxdpoil7Xe19ywAuHsG47CQ3dZR7m+cVpeI4li75zX3SysSVUK7epaQPKK6DjUJOa8GMbIjqg9YH9axXFuDPi7YtW7FkW5klQdCJgtcbca7A0qViYc1x/ElBmywkbspg+pWp4T24xNoiLjMD+c5hPhm2rM+1Hspaw6ALf7S5zW2ncX+M7+laYuGKMQ6yrAg9R0IqL4b9w76TCyntbf3NXKd0nkC2h26itnwPtnhby5A7ITGmpInZidzXDluPZfMBPI9GU7g+f9KbGMIDJMAypG6zrlPkdqWU9HWcerMMpUsqxmkAHTWBMnyireHVVZcqwGMFo1k7TzjevNVrjV4CVdgRGm48xO3jWZ4X9IOLtf4hOkakwR0IPOqlO/vaJQqcrmZXPO2u8dJ+FTDFVJOuXSFGg2nTnoa5Dwb6WMml2ysHcrIb3yZra+GfSNhLkkHI7QCHPcMc5UEgxptQbjccJlVXRUOqzJbX8vh0FGYkgZd5BGbdhz8tDp6VS4dxezdEpdttH5TGUeR1q1mgIXIR1J5iGHMgcwf+9qCaXFzNlOp+8F1gxv0BqVtYOXMWJBILeEzHLTSh3DqXLsEJECAu5jeJifKix3oI5AoYmDGvkfnQQckqDDhgQGCRLGOp3FEeMpB0BgETJBPMnr76Hg7k/nJ/M4y8+Q0+VTzCGJBdG5ASQZgwByMfOgX1a5/nH+UUqH2Q/Ld95/vSoNbwWOZrl47PaYAg7gjX3HQ+VUcFcFnFuh/ZYrM9s8gza3EPiGk+Rq82G+1F0EhiCj9HSO7P6lMQek1G7YDLlIkAqw6qymQynkaznKcpuWOOMYxUJWbxU6bg/Kqt3AJccu65mPNiWPxNWrlk9DrrTraIEgSPMVGQRwSIhcBQAyjYbtotVuH+0T2c4xGHuIo1D2wbqwInNGw50fiRP1a9AkqFuAdeycMR55QaHw/iNthluMArowJ5FSsT8QalixhPanDHEH7dMly2pBJy5XUsCDOxIy1d4jiuxxFm6YyXQbLH9U5rRnoe8PUVxh3ObI5BK92Yj7ogHyOnvq5d4zd7PszcY2+73SZAymVKzsQRyqDr3tIezW3iVn7AktHO1cAV/d3T6VlbV9biBgQQwHiDOxrlXAvpIKq1vFKbqEZZhQYOjA8iIrNexntXYQthi7dkT9i7jYHUI/5SNp2oNsx7Yj7thbI/VcLH3Iq6+pqp9WxJEXcZbTwtoqmP4yaybol1YzEqeaOVn1Uz8a165Zwlt/ssFevMOYttl/muHX0oLmFxFhWhHbEXNvwn5AAVlgl6597s7a8pJuH+UafGsfgsdeOlvCdivVyi/Bay1iySJukk9FbKvloJPvq2iGKwVqAGgxqSwUEnl5DwFazxL2Yt4hiQTppOUgb7Dka2vE3EQdowVQIkgDSSBJO/MUuIXCtu46jMyKWA65RMecA1FcyxPsKQHAEqwI136gjxBHzrU8Z7JPbzd0wd9DFd7wt1biK67OoYTroQCPPesZxLB2UBe7cIH6m09FG9BwC17I4hmy2rdxz0VWYjzgaUbi/sFjMPaN66iW100a4gfXokzXY7vElujJZOK/8A52WVfMnQUA+yFhu/fN4neDBPvmKtHJ55ZTTMpG4Irvb8PtW5GE4ehaP2mIOY+arpr61pfEPo2vQbt50tFiTlMljOugGgHrShoeAxzIwlmy8xPXpWw4P24xlgwt0sF2mDpyIkECsXxTgeRotlrgA1JGXXnE8qp2cMTKmVb8M7HwqDpvB/pXdjkuIrk7k6ZhGq6aT6a1tvC/pCwl0x2hQaALAzCOpLSfdXnwDKYMgg+oouMJzSYk6yNieo86D1HhuJ2rhTsriTP3Mwkqd9/wAWx9DVxCrZghaGOpWQAecE7GvK1rit5IyXHECBqf61nOHe3+MtR9qzRyJMR5bUHov/AIev5rn8x/tSrhv/ALt4r8qe5f7U9B0f/iGnctXCergD4TTkYhtwtsdWYKPcN6r3sTfJ+z7K2vgC7fzH+lDXCuTLuT6AVkLQyru6seoBPuHP30W206sWHSRHuE01jB6EjkCT4AUlg7a+NAe0/PQ+exHMH0rRuLcMy3OyBPZ942W6CJNpupUbeArdUWpvgAw1XTeToJ8zpzNQcmxvDnY5hqy7/qA/rWOxQI5Gur47hVmDB1/TqPeYFYc8AV5kiPfVHL7r1C3f1MVu/FPZ7DgEKHL9ZhfdFa3f9mrg1GtAPBe0N+wQbVxgOgJEeB5VuHBvpQxKyLqo4AnUEMR5j+1aNc4c4zCCdJI5+BqrYukFTzX4g70odosfSfYcKQGBDDMphsyEQ0GZBEgjyrY8Xj1xGGZsO+Z8oupBhs1tswBG4PdIrzljLeVzGxgjyOtTw+OuJqrkEVKHpqzcTFYfT7l62RP7wj3g/Kq/s7xXtLeV4Fy0TaujbvpoT+62/rXDfZz23v4VgQSV5oScrdRB28xWx2/b9Tie3yKhuKFvIGgXMo7rrOzCfhUodJ4BfFi8+BYxkGeyTpmsk6DzU6eVZ28sTpJHlPlJrTcZxCzjrFm7YvW0xdnvWw7KrSJDW28GrY+B8ZTF2gy9107t1DoyN0I9DHUVLAGfGs3cXDIv6i9xv9MCreHwVze/cRj0VAo+JJpcRwC3B9pcuKg1IVxbXzZhr8awuFx3D7TkW+0ut+kXboPkx0qjZEuH/CT1AA+MD51UfhxMlraMSfxtmPqRP9aNgce12ClsonW53T6KP71cdN++SfKAP70Gq3/ZhEVnuG2CddVUIvgJ1PqT5Vq2L9iBcBdSrSZkbeldHs8Pt2yGY5mYwGuGdTsANgdDROLX1s2nvMJS2AWjkkjMw8hrHQUHEuI+xRykMmxlWiD0IPht7q1jHezLoCo1HKeXr0r0z9VVgCIIIkdNdqw3EfZlHOZ4YDWGhVHnFUebLfAL7NlW2zHooJ+VD4nwS/h47a21vNqA2hI8BXohbTSUw13C2zzyAZ484JrHcR9gUvHPjMWWPiSTHQDX5Uot54ilXdP/AEFwj/Nufyn/AKaVKS2L4d7e4V4lihPJxl+IkVtS8TRrHcOYtctRlGaVzd7UTyrzu6EbiKPgeI3bJm1cuWz+hivypavR2GScyrr2ltwvqpj41i+C3+0w1txuFGb5H4giuZcN+kzGW8ouFboUyCe4/wDMunvBraPZn29wABW521rMWJzw6S5kxlHdE+FWxu9m4Y7sTsCQGjxAOlBv4GNb+IdRy7R1X+VQJ91UOFcZtXf2bK0bEEHyPd2qw2DtOxdkDN1PePxpQHOFU6BrpHN3JHukmrDXydlRRy0/vJqxYwYg5coCgsdANBvtU8IiMV6NHuNBRBM7z6CqmLwYaetXjdGe6v8Al3GT+U7+6KKlnNESSdqDWMXwMmGWA6aqevVG8DWvcR9mBmLBSJJrpF9rVsxduKGH4F7zesaCgNxBG0t22Yfulz8gooORY72ec6jWAB6DasTe4XdX8DegJ+VdyThDuMzWiB+qB8BpVS9wy4RCsiTyET/poOGupGhEedFYiB0PwIrfeL+ygBJaCeZBnU1hMT7MsoOXXnH9vGgwFnEMggEhgZ05+FZnh/tTiMLc7Wy5Gca856hp0MeNY7G8OdcrgSp0nmCu4I61SuTEeM+U70HU+E/S8YAxFlWHUafCCD8K3rgvt/gb+guC2dNHGX3MNK82U4aKUPVWM40qGyRla3dfsiykEK7D7MmPwkgj1FD9or1y3a7W3M2XV2G+a1MXRHPuliPFa80YTiN0AgOYAmCTHd1n0rcvZv6Ub1hezuKLqf8A5CWMHQrMzHnNY1I7XxHDjE4d0Rh31DW25BxD22HqB8aXBuJpirPeH3s1q4h/C+odCPlXM/ZT6RLdleyKsbasckMCyWydEIP3gusEVsvFeIWrF04yy63MPiMgxAtmTbfTLey7jSJ50kZ32bxJtu2BuN9pYAyE/wCJZ/w2HUgQDWcxWHRhDqGj8wn4VrfHeHtirVvEYdh9bw3etsu11DqV8VYbeMisrwHjS4uyLg0YHJcQ7o4Gqnn1qCs+PCNlsYS68fiCLaX0LRNXrWH7UA3LWXwzBo840o2NF3L9l2YbrczED+Fd/fQMNgcTIN3EAgbi3bCD3kmqDf8ACrX+WvwpUfu/5v8AqFKhTivE/YtH2FanxL2JZZKzXcfqtBu8PB3FenlqwyeThvzxecsTwS6m6mqL4dhuDXozE8ARt1Fa/wAS9i0bYRWjLpfw6cerj64nbcqQVJUjYgkEeRFbDw323xdr8faDTS4M3xGtbHxD2II2Fa9ivZ1l5GtM6ph0Ruxybfwj6Ube162yEqVJXvrBEa/iHxra+A8YsPbUW8RauFFXnlbujXunWa4pc4ZFC+rQZ2I57H4VjxZcodza+ox1wAgpiFS6I5MBluDwMqpisgq5WIrivC/anF2PuXSR0fvjyk6/GtosfSWXK9vbykCM1uGB81MH3E04yvKHRrj27S5iHcnZLK94+ZMACq44xdOiWTaHVipb1OvwFYzhXtVhr/3bqT+UnK3uaPhWctsp2Inx0NSltUJuPq5J56ksfDeKkMNP3tR0O3uq3jQFuKgBhrIuAzuc5Vh6d330Pjl7JhFcf4d+2G/ceVPpLL7qkwodzCg8hVXGcKDDaDWQtv8AGrOZQskMx5KsCf4iYFYjT73s2SDAHeIMdSBE+cVguI+yxBh7ZFdEGLxDaJZS1/HmY/xBSfdTJwm6dbr27fPq3+rX4VlA5Ld9iXf9mG9xAHmToKw3F/Zm5YAJa288kJYjz0+VdwxHD7R0z3H8YgekkD4ViMTwOwQYLFuh197bCg4dlKnUEedRuJHrqK6pxH2UBk5dPQ1r2I9l9O6Jj8J0nqJ5Gg0vejWsY67MfXWsjjuBOplASpEjkQOh8QZFY69hmXdSPSg2b2V9vcRgmJSCCIKnVTr0nQ+Irarf0jWGvriQjWb8gXVQ/Z3l6sCdHG4POK5TFNNSh6u4T7UYXEfsr9sk/hJyt7jRsTwGzeOa72lw/quPl8gAQIrylZxBUd0kEGR7jWd4d7bYy0pQXnKkQRPymYNKHpH/ANMYT/JX/V/elXCP/dXH/wCe/uT+1KlDtQpzSpV6kPEDeq1+lSrNGNxXOtV4xtSpVq2N2pqGPrCX6alXI7oVXoL01KjIG/XZ/Y3/AOmSmpVhLOPjZr/7fCf/AKb3/PbpvaP/AO34v90f8609KsGZrH7NPWr9valSrEZbg27eVYDGft286alVgVr/AN0+dRtcqVKqC3fumsRcpUqDB4rf1f8A5zWA4vzpUqDUcT96gtSpUDLSWlSoHpUqVB//2Q=="/>
          <p:cNvSpPr>
            <a:spLocks noChangeAspect="1" noChangeArrowheads="1"/>
          </p:cNvSpPr>
          <p:nvPr/>
        </p:nvSpPr>
        <p:spPr bwMode="auto">
          <a:xfrm>
            <a:off x="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pic>
        <p:nvPicPr>
          <p:cNvPr id="17414" name="Picture 6" descr="Photo of beverage can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20272" y="1340768"/>
            <a:ext cx="1814167" cy="2520280"/>
          </a:xfrm>
          <a:prstGeom prst="rect">
            <a:avLst/>
          </a:prstGeom>
          <a:noFill/>
          <a:extLst>
            <a:ext uri="{909E8E84-426E-40DD-AFC4-6F175D3DCCD1}">
              <a14:hiddenFill xmlns:a14="http://schemas.microsoft.com/office/drawing/2010/main">
                <a:solidFill>
                  <a:srgbClr val="FFFFFF"/>
                </a:solidFill>
              </a14:hiddenFill>
            </a:ext>
          </a:extLst>
        </p:spPr>
      </p:pic>
      <p:sp>
        <p:nvSpPr>
          <p:cNvPr id="5" name="Dikdörtgen 4"/>
          <p:cNvSpPr/>
          <p:nvPr/>
        </p:nvSpPr>
        <p:spPr>
          <a:xfrm>
            <a:off x="611560" y="1412776"/>
            <a:ext cx="6480720" cy="2308324"/>
          </a:xfrm>
          <a:prstGeom prst="rect">
            <a:avLst/>
          </a:prstGeom>
        </p:spPr>
        <p:txBody>
          <a:bodyPr wrap="square">
            <a:spAutoFit/>
          </a:bodyPr>
          <a:lstStyle/>
          <a:p>
            <a:r>
              <a:rPr lang="tr-TR" sz="2400" dirty="0" smtClean="0">
                <a:latin typeface="Trebuchet MS" pitchFamily="34" charset="0"/>
              </a:rPr>
              <a:t>3104 alaşımı:</a:t>
            </a:r>
          </a:p>
          <a:p>
            <a:r>
              <a:rPr lang="tr-TR" sz="2400" dirty="0" smtClean="0">
                <a:latin typeface="Trebuchet MS" pitchFamily="34" charset="0"/>
              </a:rPr>
              <a:t>Meşrubat kutusu</a:t>
            </a:r>
          </a:p>
          <a:p>
            <a:endParaRPr lang="tr-TR" sz="2400" dirty="0" smtClean="0">
              <a:latin typeface="Trebuchet MS" pitchFamily="34" charset="0"/>
            </a:endParaRPr>
          </a:p>
          <a:p>
            <a:r>
              <a:rPr lang="tr-TR" sz="2400" dirty="0" smtClean="0">
                <a:latin typeface="Trebuchet MS" pitchFamily="34" charset="0"/>
              </a:rPr>
              <a:t>5182 alaşımı;</a:t>
            </a:r>
          </a:p>
          <a:p>
            <a:r>
              <a:rPr lang="tr-TR" sz="2400" dirty="0" smtClean="0">
                <a:latin typeface="Trebuchet MS" pitchFamily="34" charset="0"/>
              </a:rPr>
              <a:t>Kutu kapağı</a:t>
            </a:r>
          </a:p>
          <a:p>
            <a:r>
              <a:rPr lang="en-US" sz="2400" dirty="0" smtClean="0">
                <a:latin typeface="Trebuchet MS" pitchFamily="34" charset="0"/>
              </a:rPr>
              <a:t>.</a:t>
            </a:r>
            <a:r>
              <a:rPr lang="en-US" sz="2400" dirty="0">
                <a:latin typeface="Trebuchet MS" pitchFamily="34" charset="0"/>
              </a:rPr>
              <a:t> </a:t>
            </a:r>
            <a:endParaRPr lang="tr-TR" sz="2400" dirty="0">
              <a:latin typeface="Trebuchet MS" pitchFamily="34" charset="0"/>
            </a:endParaRPr>
          </a:p>
        </p:txBody>
      </p:sp>
      <p:pic>
        <p:nvPicPr>
          <p:cNvPr id="2052" name="Picture 4" descr="aluminum cans"/>
          <p:cNvPicPr>
            <a:picLocks noChangeAspect="1" noChangeArrowheads="1"/>
          </p:cNvPicPr>
          <p:nvPr/>
        </p:nvPicPr>
        <p:blipFill>
          <a:blip r:embed="rId3" cstate="print"/>
          <a:srcRect/>
          <a:stretch>
            <a:fillRect/>
          </a:stretch>
        </p:blipFill>
        <p:spPr bwMode="auto">
          <a:xfrm>
            <a:off x="5364088" y="3861048"/>
            <a:ext cx="3498022" cy="2780928"/>
          </a:xfrm>
          <a:prstGeom prst="rect">
            <a:avLst/>
          </a:prstGeom>
          <a:noFill/>
        </p:spPr>
      </p:pic>
      <p:pic>
        <p:nvPicPr>
          <p:cNvPr id="2054" name="Picture 6" descr="https://encrypted-tbn0.gstatic.com/images?q=tbn:ANd9GcR_i6syElWoCk0vuqgv6A4UtKM9QfmNAMFjhtNXHY-rmZM9xJHSKXIkE02Y">
            <a:hlinkClick r:id="rId4"/>
          </p:cNvPr>
          <p:cNvPicPr>
            <a:picLocks noChangeAspect="1" noChangeArrowheads="1"/>
          </p:cNvPicPr>
          <p:nvPr/>
        </p:nvPicPr>
        <p:blipFill>
          <a:blip r:embed="rId5" cstate="print"/>
          <a:srcRect/>
          <a:stretch>
            <a:fillRect/>
          </a:stretch>
        </p:blipFill>
        <p:spPr bwMode="auto">
          <a:xfrm>
            <a:off x="2771800" y="4077072"/>
            <a:ext cx="2448272" cy="2498237"/>
          </a:xfrm>
          <a:prstGeom prst="rect">
            <a:avLst/>
          </a:prstGeom>
          <a:noFill/>
        </p:spPr>
      </p:pic>
      <p:pic>
        <p:nvPicPr>
          <p:cNvPr id="12" name="Picture 7" descr="https://encrypted-tbn2.gstatic.com/images?q=tbn:ANd9GcQI0yB9UshC2kOhTgA89SzqJXRl7GXshnRh2-JzN9F18w01BzCL">
            <a:hlinkClick r:id="rId6"/>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39552" y="4149080"/>
            <a:ext cx="2247900" cy="224790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860032" y="2060848"/>
            <a:ext cx="1876425" cy="1466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13 Metin kutusu"/>
          <p:cNvSpPr txBox="1"/>
          <p:nvPr/>
        </p:nvSpPr>
        <p:spPr>
          <a:xfrm>
            <a:off x="251520" y="476672"/>
            <a:ext cx="8712968" cy="769441"/>
          </a:xfrm>
          <a:prstGeom prst="rect">
            <a:avLst/>
          </a:prstGeom>
          <a:noFill/>
        </p:spPr>
        <p:txBody>
          <a:bodyPr wrap="square" rtlCol="0">
            <a:spAutoFit/>
          </a:bodyPr>
          <a:lstStyle/>
          <a:p>
            <a:r>
              <a:rPr lang="tr-TR" sz="4400" dirty="0" smtClean="0">
                <a:solidFill>
                  <a:schemeClr val="accent2">
                    <a:lumMod val="50000"/>
                  </a:schemeClr>
                </a:solidFill>
                <a:latin typeface="Trebuchet MS" pitchFamily="34" charset="0"/>
              </a:rPr>
              <a:t>uygulamalar </a:t>
            </a:r>
            <a:endParaRPr lang="tr-TR" sz="4400" dirty="0">
              <a:solidFill>
                <a:schemeClr val="accent2">
                  <a:lumMod val="50000"/>
                </a:schemeClr>
              </a:solidFill>
              <a:latin typeface="Trebuchet MS" pitchFamily="34" charset="0"/>
            </a:endParaRPr>
          </a:p>
        </p:txBody>
      </p:sp>
    </p:spTree>
    <p:extLst>
      <p:ext uri="{BB962C8B-B14F-4D97-AF65-F5344CB8AC3E}">
        <p14:creationId xmlns:p14="http://schemas.microsoft.com/office/powerpoint/2010/main" val="228961806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descr="data:image/jpeg;base64,/9j/4AAQSkZJRgABAQAAAQABAAD/2wCEAAkGBxQTEhUUExQTFRUVFxUYGBgUGBYVGBgYFhUWGhYYGBoYHCggGholHRUUIjEhJyorLi8uGh80ODMsNygtLisBCgoKDg0OFxAQGywcHCQsLCwsLCwsLCwsNywsLCwsLCwuLCwsLCwsLywsLCwsNzQsLCwsLCwsLCwsLCwsLCw3N//AABEIAOEA4QMBIgACEQEDEQH/xAAcAAABBAMBAAAAAAAAAAAAAAADAAECBAUGBwj/xABGEAACAQIEAwUEBwYEBQMFAAABAhEAAwQSITEFQVETImFxgQaRobEHFCMyQlJiM3KCksHRQ1Oi4RWy0vDxFheTNDVjc4P/xAAZAQEBAAMBAAAAAAAAAAAAAAAAAQIDBAX/xAAiEQEAAgIBBQADAQAAAAAAAAAAARECAxIEEyExQVFhcRT/2gAMAwEAAhEDEQA/ANlmmooSn7KvaeHQMUoqx2VOLdLKV4pZTVrIKWWllKwSpC3ViBSqWsQD2VP2VEmnmpa0GLVSFunmnmhRBaVKaaKB5piaUUstAs9Imn7OnCUEJpjRclLs6KDBp8tHyUhboivkpwlWclIJUsoDLSy1YyUslXkUAFp8tHC0+WpyKV8tKrGSnpyKUs1Kal2dP2dURzUpqYt1LsqXAHTEUfsqcWqlitlqQWrAt1IW6WtKwSnCVZyVLJU5FKvZ1IJVgLUslORSt2dSyUfJT5allAdnS7Oj5aUUsoEJT5KLFKKWUFkqQSpxTilqHkp8tTpVBCKeKeKUUDUqeKUUDUqeKUUCpqeKVAMJSyUaKUUsDyUuzo0UstCg8lKKJlpRQQilFTilloIUqJlpZaKHFKiZabLUspCnipZalFCg8tNFFilFQoKKUUbLSy1VCilFFy0stSygop8tEy1O3bnypOURFrGN+ICWyTsKXZGrT6T0A8BHjrTsI7w10EdDHzNcv+ibdcdLFeZ8qWSnyVaU5s2x26iOoNSuAdNt4+YrKOoj8MJ6WfkqeSlkq2tsGfDToP8Ac0xteI+Xv6VnG/FhPT5wq5KerX1fxX30qvfxY9jJVy04FFC0+Ws7YcQopZKNlqQWllA5aWWj5aWWpyWIAy0+SjBKlkpa0rhKfLR8tLLUtaAy0stHy0stLAMtLLR8tLLUAclOEosVJEnakzSxFgraJ0FSewRuCKyGFBAH3QevOnvMuu5PXlXP35v9Oj/PFftjMlNkq5o2u/OhXLcjSQfEf+azjfDCenn5IGSpEDYDbfyPOmUsIB3nvQeX+1QADAeehK7+QPPxrVs2cv43atXGPPtMKST02BOo8tN/Whsx1JO5A1MQaLIMHlOvgRTWieczJiY18QB/WtbcIRGu5Maco8JqBEjQg97fWNN5jemzDumRqTBJA9D1qY06mTrOvuB2FA5g7TodY5e6nAmZ689AY+dDTWIIMHfWI9NzRJ23390UE+1HX50qbO36aVFsKKelUq7nlxBopwKVKilFPFPFKpMqYLUopCnqKaKUU9Ki0aKUU9PFCkYpRUqqYzE5RA3Ogqx58JlMRBXsUFMbnoKEcb9qqERmQsh65T318wIPrVHF8LvMhcEpeBDWxMAlTOVvBtvWo2rgxlhblruXkaQG3t3l0e2/gdVPgQa0bcomeMem/RhNcsmSt4wrea2+kqHtkbEDR1J5kGD5NUbWM7O8bT7NNy2xMyv4180J9xqjbP1q1pNq9aaVzDvWroGqsOaEH1BqFi4MUjWHmziLJDR+K04mHU/itn5GDWl0rmExS2Lv1djCvLWG5EGS1ueqzp4VexJEzLEgQROkeX9axeCZjbAxVtM9u53YMiRoLi/lBnblVq5IDEAzsIAMj30Es8Mo0JjQzqR+7zqQhZ5DWSTJB8fjUZ7uuhOmu4PKeVJW7xEQYAJka+IA1oJATlMjQdDr5Dr40SQSDy3B3g+NDUxIExE5m19CTzpcw2mWNdTE+A29aAlk6SeU7iPUATFNMRzOsGQBHQ+NKddDqASOhHp6U1oggMQNNZiIncidaCaJEbmTz5eQ5CkOUQTOupgjqY3NKSCJktBmNiPEmnt6QJmSfIHkNBQPm8Ph/vSqP2n/AGKVA9PNNNKu55kSlSqM04oqYNKo081JhUhT1Gou8VFTLVUxGMA0B1qv9cVnyknKu8c5/wC5rDcOunNcsv8AtbJI/fQ/dcdQR8ZrXnnEeG7VhOXmfTO2bz+JHjt76OuL6x6Gf9qx6srDvSQNQPH10HnQ0vtJi1bA5S2Y+vditUZS3zhjPxkruNAWf7H5VDAYdbhFy4SIbRdpjnVTDF2cE5YE6axtpzFZTDXhJAILCM2mokSNNo/3rLuzVQ19nHlcr9y1OqqfMmsFf4cVvdvZOV2IF1fw3QOfhcA58+dZBcdnZ11m2QCPNQwI8CD8DVXA4rM1xGgNbcjzQ622jxB94Nam8+IwKm6t5ZW4ogkbOn5XGx6g7invqjOrx31mGG4HME/l8DQcdg0Yy+dugzMFHuMChMYBGi2wsCJ7pHIR160BRc+6TA1IIOk+I60sOkNruZjUkx67eQoT6w07L+UZm9+oFHUBiDyjMpGsHXXWghceFkfiYAggmD4AelGIO4jMY10BMcuooOHYwS2bTXvRt4BdBtSZoC/i1JBkLA6GTrQEMHMNYPMiADz+9oamrbgSSoG+5B59KHlAOaCSTrqTp4A8vKnfUMoKkzpqfjFBIL3uZUAcwFXw01NTY6nnCmV2npv0qBAykbgaHLoB4wNaTE58s/h5KSY8WOgoHQhspgGNoJIHmRoaJ2uokgaGV0k+IioBYnpl1AkkbxAHnypxJy6sI8gW6DaQKAf1Zfy/F/70ql2/6T/qpUEppTUAalNeg8pOacVCnBqUqc0pppqLNFFtJnisZiMRnMD7o3oePxuqrsGYqD1IEkDxihJd5RFa9mfHxHtt06+c8p9I37B7QXUgGFV15XEEAHwuKNjzGlRxOBDMjgkXLZ7jDQlZ1tt+ZD05cqsm4ZhLbN4kgA+QGtOxuczbQeJ19wE1y07iFuOR+NCuYpVdFcle0bIummbKSAekxR8NiFZxbBknd8pMDrqaXEOCW7lh7IJGaGDgQRcUylzzBANQBx142b9l5+zujsX30cEtabwnvr7qbit82btu/wD4TxZu9F1JtOfAEsp/eFD4XdGKs3MNiRF5O5eUaGR926ngSAwPWp8Mc97CYqGcqRJHdv29sw8Y0I5HWgbjtxrLLi0BKL3MQBqck9y4BzKE+4mpY221x7OJw7JmWFuAmFuWW1BB6iZHmRUeFI+HufV7kvaYEWrh17oH7K7+oAkA8xU8JgUsIyJIt52gSTGc7SRoBOgoLl66WIggEHN1lRv61EEHMAHUMd5yn+EDrQmbKVEAkDRiQJnoBr0qVtQpGVYBnMeYnmZ1A0NAUAwwG6kfenUb70zW5bMIK6D7xI5aBdqEUzoAMjEGZbUAemk1POComSCcp8PKNuVARjBJ5qp3MAgjc+U0sOwcAwrAbQO6s9CdzTC42cjXSBAUgbc2Oh9Kkz/eJ1XLBABJB02jlr8KCfbRlzGH1ECWkdf/ADTouU6nRm2ACgE7AxuaGrZokuIGgkAtod41+VFssDlIAyncEQQQdz5RQNcBAYwQ0gHKFkxtE1N/umSRJjUgkGdJ5UO0hk6eTFixPWBsKd3hWbQgnUMcoHU6g0BCSDtyAJkKD5DelbQCAJgg66kz4k61EQe8MpaNGA0HQBqcuJ1OpXVDqfDQUEIP5lpUL6l+m1/8Y/6qegIKcVAVKvSp5Kc04NDp81YrabNWI4pjyEcqCQgzNl1MTrA5xv5TUsbiye6u/PwoFmRsYrDZnw8R7bdOrueZ9K/ErZv4dBaIzqVvWW/CXAIKk9GUsJ61HBY4XUVwCDJV1OjK43U+NHsYFUDBAcpbMFEkISO8F6LOscql2QDMxgFozHSSVEAtG5A0muR3xFJXgXXKWZV6Kcs+ZGpoVnhibCfVialebKJO3LRjPlprVvCYaVliYYAhRoI5eprG1ZDhNtEjKkvEGBKg+YHzNX8SfzMs/lH+1Y7C3s6KyHusJWZA93npUOH3xdtq+2YEEflbUEehBoGxGCR7iXR3biaBhzXmjdV+RpcQxVlSvaugYMCgJBYN+kDWTJEc6FwfFdpaBb76Fkucu+hhtPGJ9abEpbUjKqKxbfKJ2Ox6+NAfE3iYAMCJOnePh4VRN0BcwK5bhk52ygHnGmpnlUc2rNsyAjvEgEHmaJhXzAHusPAd0eIJ3NBNjpmCgvyMRmg/dHMaTUhdXOwBDEiCo1g+PIetDNwLkFww4JMLJzDy8fhUngHMzNDMO7oAszAJUTr50EkTL3SwYhZA0UegHLTxpmkBcocZiSwVVJnqSdBtUnmH0gropWJg8hOk6U1glQSQQBvmMsdPDQUBnBIAnKSQRz23nrTFgS3dKhtCScsxzWDNDYlQggvGoYlQB0nnPkNaYkDvhZYkSfTlPIEjagLasgZkUFRlBBOvvJ1J8+tJ7eYqYQkDvSxIH8I0PrUboHfUw2Yyqtrr0IGpAotqVBGkr+FAANunOgJElZJ3kEaajkI5ROlRS7mJBynXVVBPvPKhtdC5ArKFIJHdZmnfSjnNAC7gz3t2HPyNA1xxDZoC6EN0PSpE5u8CwAHQDN7xMVEMDmCZ9TGgICnr3hFOnNQSWyyCxJJHUHb3UEPrtr84/wBf96VT7Rv8v4ilQDFOKcCnFejbyaNVLG3jDBBJVWY+SiT60+KxGoUaTz6eNYnhWNbNdDD7S0/fU8wdiOqkbHxrHPZw/rbq1dyb+Gw9/MiupBVgPedflVtc2WLaqWPNgzfAVheHp2FxsOdbVzM2HbyktaJ5MsnTmKyFpzHPUciR8q45n69GIrxCd52+7dxCKfyjLI/hnT1quMZZU6F3I6ke/KtEs4C2PwLPkKyeEwCwHkRr3YI1B+VY2K/CMQt2Xk5rbFSpmVI8/AilwDEkG7Yf71m4cv6rb962fcSJ6g1R4qPq2LXEbWb4W3f6JcXS1cPgZyk+VXeN4RldMVaEtbGW4o/xLMzA/Up1HqKgjwvEmzibuGY6E9rZJ5o57wH7rk+hFC+sHC4wo2lnFHPbPJb3+Knhm0YddascUwYxVpLthh2ts57L8ieaN+ltiOVQQW8fhnt3VZHUwynRrV1ToQd9DqDzFBO/h2t4h76OBbuIC6EE/aqYDjkJGh8qd+8wQzqMwPORr6R/WsP9bxis1u7hu1ygAtbcd9Nsyq0TPPXQ1E+0VtWCXS1mIA7W2wPqx7vXWgy9i+WYnMja/gmPVj8qNcfR85GVoynXfTT4SPOg4bGozBkuW2UDvZWByzqDp5H31O1DJlVmAmcwGgH5QWGtAd7mYA5nAUbDTNA3Ok0S0ZKQAUYGfPqZ3Gh+FVjcOWVk5Whhz05eek+6nuqQ5gOVAHMBB7tdydKCVoNmJObcwbhH+lV8+dHV/vOst+ErI3B1OpEaDaohJYCYKd6Adx08Rp8qcwwIZAoY6gkEsfACgZVDxmVJQGPxBekmjJc+4x7sSGDR/wB7iorZ0dB3RAykRGw5dZ3FNdt5iGXs+6O8xEkEdOVBPDplP4FDnTKuUnSZJ/2qbaZyIVlEEsCRlmQYB15/GmgHKGlg0d79Q222pkvkswLZoOyKRHmTP9KAmHuyJliCNyMog75RvTkxkzTnBMZATmHy9KTHctBTLDc4I8twf6UkUMqgM4Uc/uyOQ1E0DXVAlmLRIlSdFB5wOXnNFZT3gendKmDEbeBoaNIlR90wy8+e88/OndO+dGI0Ms3dHQAT/Sgq978l7/5E/wCqlWUynqPdSoK4FU8digojmdqNiL2oVdWYwBWtWsW11S45MwbqIMfMGu/PPhF/Xm6tc7J/SzqTJNOcOudXjvhSkjcofwnqAdR09ajauabAnlJIX1jWkVvxLXLdtfAZR6S0n41xzMzNy9GIiIqBXsfmgQQdYGo2I5zUWyjYg+h0qg1y0NWuu56LlRfedTTYbGNdbJZtyBqSxYLHmBqakqyODBukhO6o/G6mJnYAGSd+lbLaIICogJA3Ma9TAMCsDw3BXFM3XDdEUFUHoIn1rI27oBKAgEAEqO6IaYMDloaxD4rDq6slxVZWBDA7EHlVbg2Feyhts5cKfs2Y97IRorHmV1E89KI2IHai1G9vODyMNlYekr76niLJZYFx7fUplBjzYGKBsHgVtZ8ndVzmy7AH8RXoDvHWoXsXZRixIDEAE7Tl2ny61ruJxODttlN3EXm55S933kCPdVnCXVJ+ywVzwa4gHxdpoil7Xe19ywAuHsG47CQ3dZR7m+cVpeI4li75zX3SysSVUK7epaQPKK6DjUJOa8GMbIjqg9YH9axXFuDPi7YtW7FkW5klQdCJgtcbca7A0qViYc1x/ElBmywkbspg+pWp4T24xNoiLjMD+c5hPhm2rM+1Hspaw6ALf7S5zW2ncX+M7+laYuGKMQ6yrAg9R0IqL4b9w76TCyntbf3NXKd0nkC2h26itnwPtnhby5A7ITGmpInZidzXDluPZfMBPI9GU7g+f9KbGMIDJMAypG6zrlPkdqWU9HWcerMMpUsqxmkAHTWBMnyireHVVZcqwGMFo1k7TzjevNVrjV4CVdgRGm48xO3jWZ4X9IOLtf4hOkakwR0IPOqlO/vaJQqcrmZXPO2u8dJ+FTDFVJOuXSFGg2nTnoa5Dwb6WMml2ysHcrIb3yZra+GfSNhLkkHI7QCHPcMc5UEgxptQbjccJlVXRUOqzJbX8vh0FGYkgZd5BGbdhz8tDp6VS4dxezdEpdttH5TGUeR1q1mgIXIR1J5iGHMgcwf+9qCaXFzNlOp+8F1gxv0BqVtYOXMWJBILeEzHLTSh3DqXLsEJECAu5jeJifKix3oI5AoYmDGvkfnQQckqDDhgQGCRLGOp3FEeMpB0BgETJBPMnr76Hg7k/nJ/M4y8+Q0+VTzCGJBdG5ASQZgwByMfOgX1a5/nH+UUqH2Q/Ld95/vSoNbwWOZrl47PaYAg7gjX3HQ+VUcFcFnFuh/ZYrM9s8gza3EPiGk+Rq82G+1F0EhiCj9HSO7P6lMQek1G7YDLlIkAqw6qymQynkaznKcpuWOOMYxUJWbxU6bg/Kqt3AJccu65mPNiWPxNWrlk9DrrTraIEgSPMVGQRwSIhcBQAyjYbtotVuH+0T2c4xGHuIo1D2wbqwInNGw50fiRP1a9AkqFuAdeycMR55QaHw/iNthluMArowJ5FSsT8QalixhPanDHEH7dMly2pBJy5XUsCDOxIy1d4jiuxxFm6YyXQbLH9U5rRnoe8PUVxh3ObI5BK92Yj7ogHyOnvq5d4zd7PszcY2+73SZAymVKzsQRyqDr3tIezW3iVn7AktHO1cAV/d3T6VlbV9biBgQQwHiDOxrlXAvpIKq1vFKbqEZZhQYOjA8iIrNexntXYQthi7dkT9i7jYHUI/5SNp2oNsx7Yj7thbI/VcLH3Iq6+pqp9WxJEXcZbTwtoqmP4yaybol1YzEqeaOVn1Uz8a165Zwlt/ssFevMOYttl/muHX0oLmFxFhWhHbEXNvwn5AAVlgl6597s7a8pJuH+UafGsfgsdeOlvCdivVyi/Bay1iySJukk9FbKvloJPvq2iGKwVqAGgxqSwUEnl5DwFazxL2Yt4hiQTppOUgb7Dka2vE3EQdowVQIkgDSSBJO/MUuIXCtu46jMyKWA65RMecA1FcyxPsKQHAEqwI136gjxBHzrU8Z7JPbzd0wd9DFd7wt1biK67OoYTroQCPPesZxLB2UBe7cIH6m09FG9BwC17I4hmy2rdxz0VWYjzgaUbi/sFjMPaN66iW100a4gfXokzXY7vElujJZOK/8A52WVfMnQUA+yFhu/fN4neDBPvmKtHJ55ZTTMpG4Irvb8PtW5GE4ehaP2mIOY+arpr61pfEPo2vQbt50tFiTlMljOugGgHrShoeAxzIwlmy8xPXpWw4P24xlgwt0sF2mDpyIkECsXxTgeRotlrgA1JGXXnE8qp2cMTKmVb8M7HwqDpvB/pXdjkuIrk7k6ZhGq6aT6a1tvC/pCwl0x2hQaALAzCOpLSfdXnwDKYMgg+oouMJzSYk6yNieo86D1HhuJ2rhTsriTP3Mwkqd9/wAWx9DVxCrZghaGOpWQAecE7GvK1rit5IyXHECBqf61nOHe3+MtR9qzRyJMR5bUHov/AIev5rn8x/tSrhv/ALt4r8qe5f7U9B0f/iGnctXCergD4TTkYhtwtsdWYKPcN6r3sTfJ+z7K2vgC7fzH+lDXCuTLuT6AVkLQyru6seoBPuHP30W206sWHSRHuE01jB6EjkCT4AUlg7a+NAe0/PQ+exHMH0rRuLcMy3OyBPZ942W6CJNpupUbeArdUWpvgAw1XTeToJ8zpzNQcmxvDnY5hqy7/qA/rWOxQI5Gur47hVmDB1/TqPeYFYc8AV5kiPfVHL7r1C3f1MVu/FPZ7DgEKHL9ZhfdFa3f9mrg1GtAPBe0N+wQbVxgOgJEeB5VuHBvpQxKyLqo4AnUEMR5j+1aNc4c4zCCdJI5+BqrYukFTzX4g70odosfSfYcKQGBDDMphsyEQ0GZBEgjyrY8Xj1xGGZsO+Z8oupBhs1tswBG4PdIrzljLeVzGxgjyOtTw+OuJqrkEVKHpqzcTFYfT7l62RP7wj3g/Kq/s7xXtLeV4Fy0TaujbvpoT+62/rXDfZz23v4VgQSV5oScrdRB28xWx2/b9Tie3yKhuKFvIGgXMo7rrOzCfhUodJ4BfFi8+BYxkGeyTpmsk6DzU6eVZ28sTpJHlPlJrTcZxCzjrFm7YvW0xdnvWw7KrSJDW28GrY+B8ZTF2gy9107t1DoyN0I9DHUVLAGfGs3cXDIv6i9xv9MCreHwVze/cRj0VAo+JJpcRwC3B9pcuKg1IVxbXzZhr8awuFx3D7TkW+0ut+kXboPkx0qjZEuH/CT1AA+MD51UfhxMlraMSfxtmPqRP9aNgce12ClsonW53T6KP71cdN++SfKAP70Gq3/ZhEVnuG2CddVUIvgJ1PqT5Vq2L9iBcBdSrSZkbeldHs8Pt2yGY5mYwGuGdTsANgdDROLX1s2nvMJS2AWjkkjMw8hrHQUHEuI+xRykMmxlWiD0IPht7q1jHezLoCo1HKeXr0r0z9VVgCIIIkdNdqw3EfZlHOZ4YDWGhVHnFUebLfAL7NlW2zHooJ+VD4nwS/h47a21vNqA2hI8BXohbTSUw13C2zzyAZ484JrHcR9gUvHPjMWWPiSTHQDX5Uot54ilXdP/AEFwj/Nufyn/AKaVKS2L4d7e4V4lihPJxl+IkVtS8TRrHcOYtctRlGaVzd7UTyrzu6EbiKPgeI3bJm1cuWz+hivypavR2GScyrr2ltwvqpj41i+C3+0w1txuFGb5H4giuZcN+kzGW8ouFboUyCe4/wDMunvBraPZn29wABW521rMWJzw6S5kxlHdE+FWxu9m4Y7sTsCQGjxAOlBv4GNb+IdRy7R1X+VQJ91UOFcZtXf2bK0bEEHyPd2qw2DtOxdkDN1PePxpQHOFU6BrpHN3JHukmrDXydlRRy0/vJqxYwYg5coCgsdANBvtU8IiMV6NHuNBRBM7z6CqmLwYaetXjdGe6v8Al3GT+U7+6KKlnNESSdqDWMXwMmGWA6aqevVG8DWvcR9mBmLBSJJrpF9rVsxduKGH4F7zesaCgNxBG0t22Yfulz8gooORY72ec6jWAB6DasTe4XdX8DegJ+VdyThDuMzWiB+qB8BpVS9wy4RCsiTyET/poOGupGhEedFYiB0PwIrfeL+ygBJaCeZBnU1hMT7MsoOXXnH9vGgwFnEMggEhgZ05+FZnh/tTiMLc7Wy5Gca856hp0MeNY7G8OdcrgSp0nmCu4I61SuTEeM+U70HU+E/S8YAxFlWHUafCCD8K3rgvt/gb+guC2dNHGX3MNK82U4aKUPVWM40qGyRla3dfsiykEK7D7MmPwkgj1FD9or1y3a7W3M2XV2G+a1MXRHPuliPFa80YTiN0AgOYAmCTHd1n0rcvZv6Ub1hezuKLqf8A5CWMHQrMzHnNY1I7XxHDjE4d0Rh31DW25BxD22HqB8aXBuJpirPeH3s1q4h/C+odCPlXM/ZT6RLdleyKsbasckMCyWydEIP3gusEVsvFeIWrF04yy63MPiMgxAtmTbfTLey7jSJ50kZ32bxJtu2BuN9pYAyE/wCJZ/w2HUgQDWcxWHRhDqGj8wn4VrfHeHtirVvEYdh9bw3etsu11DqV8VYbeMisrwHjS4uyLg0YHJcQ7o4Gqnn1qCs+PCNlsYS68fiCLaX0LRNXrWH7UA3LWXwzBo840o2NF3L9l2YbrczED+Fd/fQMNgcTIN3EAgbi3bCD3kmqDf8ACrX+WvwpUfu/5v8AqFKhTivE/YtH2FanxL2JZZKzXcfqtBu8PB3FenlqwyeThvzxecsTwS6m6mqL4dhuDXozE8ARt1Fa/wAS9i0bYRWjLpfw6cerj64nbcqQVJUjYgkEeRFbDw323xdr8faDTS4M3xGtbHxD2II2Fa9ivZ1l5GtM6ph0Ruxybfwj6Ube162yEqVJXvrBEa/iHxra+A8YsPbUW8RauFFXnlbujXunWa4pc4ZFC+rQZ2I57H4VjxZcodza+ox1wAgpiFS6I5MBluDwMqpisgq5WIrivC/anF2PuXSR0fvjyk6/GtosfSWXK9vbykCM1uGB81MH3E04yvKHRrj27S5iHcnZLK94+ZMACq44xdOiWTaHVipb1OvwFYzhXtVhr/3bqT+UnK3uaPhWctsp2Inx0NSltUJuPq5J56ksfDeKkMNP3tR0O3uq3jQFuKgBhrIuAzuc5Vh6d330Pjl7JhFcf4d+2G/ceVPpLL7qkwodzCg8hVXGcKDDaDWQtv8AGrOZQskMx5KsCf4iYFYjT73s2SDAHeIMdSBE+cVguI+yxBh7ZFdEGLxDaJZS1/HmY/xBSfdTJwm6dbr27fPq3+rX4VlA5Ld9iXf9mG9xAHmToKw3F/Zm5YAJa288kJYjz0+VdwxHD7R0z3H8YgekkD4ViMTwOwQYLFuh197bCg4dlKnUEedRuJHrqK6pxH2UBk5dPQ1r2I9l9O6Jj8J0nqJ5Gg0vejWsY67MfXWsjjuBOplASpEjkQOh8QZFY69hmXdSPSg2b2V9vcRgmJSCCIKnVTr0nQ+Irarf0jWGvriQjWb8gXVQ/Z3l6sCdHG4POK5TFNNSh6u4T7UYXEfsr9sk/hJyt7jRsTwGzeOa72lw/quPl8gAQIrylZxBUd0kEGR7jWd4d7bYy0pQXnKkQRPymYNKHpH/ANMYT/JX/V/elXCP/dXH/wCe/uT+1KlDtQpzSpV6kPEDeq1+lSrNGNxXOtV4xtSpVq2N2pqGPrCX6alXI7oVXoL01KjIG/XZ/Y3/AOmSmpVhLOPjZr/7fCf/AKb3/PbpvaP/AO34v90f8609KsGZrH7NPWr9valSrEZbg27eVYDGft286alVgVr/AN0+dRtcqVKqC3fumsRcpUqDB4rf1f8A5zWA4vzpUqDUcT96gtSpUDLSWlSoHpUqVB//2Q=="/>
          <p:cNvSpPr>
            <a:spLocks noChangeAspect="1" noChangeArrowheads="1"/>
          </p:cNvSpPr>
          <p:nvPr/>
        </p:nvSpPr>
        <p:spPr bwMode="auto">
          <a:xfrm>
            <a:off x="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pic>
        <p:nvPicPr>
          <p:cNvPr id="16388" name="Picture 4" descr="http://aluminium.matter.org.uk/content/media/images/phys-properties-multiPortExtrusion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61467" y="1340768"/>
            <a:ext cx="3926001" cy="2160240"/>
          </a:xfrm>
          <a:prstGeom prst="rect">
            <a:avLst/>
          </a:prstGeom>
          <a:noFill/>
          <a:extLst>
            <a:ext uri="{909E8E84-426E-40DD-AFC4-6F175D3DCCD1}">
              <a14:hiddenFill xmlns:a14="http://schemas.microsoft.com/office/drawing/2010/main">
                <a:solidFill>
                  <a:srgbClr val="FFFFFF"/>
                </a:solidFill>
              </a14:hiddenFill>
            </a:ext>
          </a:extLst>
        </p:spPr>
      </p:pic>
      <p:sp>
        <p:nvSpPr>
          <p:cNvPr id="4" name="Dikdörtgen 3"/>
          <p:cNvSpPr/>
          <p:nvPr/>
        </p:nvSpPr>
        <p:spPr>
          <a:xfrm>
            <a:off x="251520" y="1340768"/>
            <a:ext cx="4464496" cy="2308324"/>
          </a:xfrm>
          <a:prstGeom prst="rect">
            <a:avLst/>
          </a:prstGeom>
        </p:spPr>
        <p:txBody>
          <a:bodyPr wrap="square">
            <a:spAutoFit/>
          </a:bodyPr>
          <a:lstStyle/>
          <a:p>
            <a:r>
              <a:rPr lang="tr-TR" sz="2400" dirty="0" smtClean="0">
                <a:latin typeface="Trebuchet MS" pitchFamily="34" charset="0"/>
              </a:rPr>
              <a:t>Isı değiştiricileri</a:t>
            </a:r>
          </a:p>
          <a:p>
            <a:r>
              <a:rPr lang="tr-TR" sz="2400" dirty="0" smtClean="0">
                <a:latin typeface="Trebuchet MS" pitchFamily="34" charset="0"/>
              </a:rPr>
              <a:t>1050, 3003, 5059, 6101 alaşımları</a:t>
            </a:r>
          </a:p>
          <a:p>
            <a:r>
              <a:rPr lang="tr-TR" sz="2400" dirty="0" smtClean="0">
                <a:latin typeface="Trebuchet MS" pitchFamily="34" charset="0"/>
              </a:rPr>
              <a:t>İyi ısıl iletkenlik ve 3XXX, 5XXX ve 6XXX alaşımlarında yüksek mukavemet</a:t>
            </a:r>
          </a:p>
        </p:txBody>
      </p:sp>
      <p:grpSp>
        <p:nvGrpSpPr>
          <p:cNvPr id="11" name="10 Grup"/>
          <p:cNvGrpSpPr>
            <a:grpSpLocks noChangeAspect="1"/>
          </p:cNvGrpSpPr>
          <p:nvPr/>
        </p:nvGrpSpPr>
        <p:grpSpPr>
          <a:xfrm>
            <a:off x="251519" y="4332024"/>
            <a:ext cx="5436000" cy="2193320"/>
            <a:chOff x="251520" y="4462950"/>
            <a:chExt cx="4655027" cy="1878219"/>
          </a:xfrm>
        </p:grpSpPr>
        <p:pic>
          <p:nvPicPr>
            <p:cNvPr id="16390" name="Picture 6" descr="http://aluminium.matter.org.uk/content/media/images/wrought-doo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20" y="4462950"/>
              <a:ext cx="819150" cy="1857375"/>
            </a:xfrm>
            <a:prstGeom prst="rect">
              <a:avLst/>
            </a:prstGeom>
            <a:noFill/>
            <a:extLst>
              <a:ext uri="{909E8E84-426E-40DD-AFC4-6F175D3DCCD1}">
                <a14:hiddenFill xmlns:a14="http://schemas.microsoft.com/office/drawing/2010/main">
                  <a:solidFill>
                    <a:srgbClr val="FFFFFF"/>
                  </a:solidFill>
                </a14:hiddenFill>
              </a:ext>
            </a:extLst>
          </p:spPr>
        </p:pic>
        <p:pic>
          <p:nvPicPr>
            <p:cNvPr id="16392" name="Picture 8" descr="http://aluminium.matter.org.uk/content/media/images/wrought-windowShutter.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29872" y="4483794"/>
              <a:ext cx="1857375" cy="1857375"/>
            </a:xfrm>
            <a:prstGeom prst="rect">
              <a:avLst/>
            </a:prstGeom>
            <a:noFill/>
            <a:extLst>
              <a:ext uri="{909E8E84-426E-40DD-AFC4-6F175D3DCCD1}">
                <a14:hiddenFill xmlns:a14="http://schemas.microsoft.com/office/drawing/2010/main">
                  <a:solidFill>
                    <a:srgbClr val="FFFFFF"/>
                  </a:solidFill>
                </a14:hiddenFill>
              </a:ext>
            </a:extLst>
          </p:spPr>
        </p:pic>
        <p:pic>
          <p:nvPicPr>
            <p:cNvPr id="16394" name="Picture 10" descr="http://aluminium.matter.org.uk/content/media/images/wrought-building.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87247" y="4667737"/>
              <a:ext cx="2019300" cy="1447800"/>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Dikdörtgen 4"/>
          <p:cNvSpPr/>
          <p:nvPr/>
        </p:nvSpPr>
        <p:spPr>
          <a:xfrm>
            <a:off x="3491880" y="3694380"/>
            <a:ext cx="5364088" cy="3046988"/>
          </a:xfrm>
          <a:prstGeom prst="rect">
            <a:avLst/>
          </a:prstGeom>
        </p:spPr>
        <p:txBody>
          <a:bodyPr wrap="square">
            <a:spAutoFit/>
          </a:bodyPr>
          <a:lstStyle/>
          <a:p>
            <a:pPr algn="r"/>
            <a:r>
              <a:rPr lang="tr-TR" sz="2400" b="1" dirty="0" smtClean="0">
                <a:latin typeface="Trebuchet MS" pitchFamily="34" charset="0"/>
              </a:rPr>
              <a:t>Kapı, pencere, panjur profilleri, panelleri</a:t>
            </a:r>
          </a:p>
          <a:p>
            <a:pPr algn="r"/>
            <a:r>
              <a:rPr lang="tr-TR" sz="2400" dirty="0" smtClean="0">
                <a:latin typeface="Trebuchet MS" pitchFamily="34" charset="0"/>
              </a:rPr>
              <a:t>               	3XXX, 5XXX ve 6XXX serisi alaşımlar</a:t>
            </a:r>
          </a:p>
          <a:p>
            <a:pPr algn="r"/>
            <a:r>
              <a:rPr lang="tr-TR" sz="2400" dirty="0" smtClean="0">
                <a:latin typeface="Trebuchet MS" pitchFamily="34" charset="0"/>
              </a:rPr>
              <a:t>		      Yüksek korozyon 			dayanıklılığı, 		kaynaklanabilirlik ve şekil verilebilirlik</a:t>
            </a:r>
          </a:p>
        </p:txBody>
      </p:sp>
      <p:sp>
        <p:nvSpPr>
          <p:cNvPr id="13" name="12 Metin kutusu"/>
          <p:cNvSpPr txBox="1"/>
          <p:nvPr/>
        </p:nvSpPr>
        <p:spPr>
          <a:xfrm>
            <a:off x="251520" y="476672"/>
            <a:ext cx="8712968" cy="769441"/>
          </a:xfrm>
          <a:prstGeom prst="rect">
            <a:avLst/>
          </a:prstGeom>
          <a:noFill/>
        </p:spPr>
        <p:txBody>
          <a:bodyPr wrap="square" rtlCol="0">
            <a:spAutoFit/>
          </a:bodyPr>
          <a:lstStyle/>
          <a:p>
            <a:r>
              <a:rPr lang="tr-TR" sz="4400" dirty="0" smtClean="0">
                <a:solidFill>
                  <a:schemeClr val="accent2">
                    <a:lumMod val="50000"/>
                  </a:schemeClr>
                </a:solidFill>
                <a:latin typeface="Trebuchet MS" pitchFamily="34" charset="0"/>
              </a:rPr>
              <a:t>uygulamalar </a:t>
            </a:r>
            <a:endParaRPr lang="tr-TR" sz="4400" dirty="0">
              <a:solidFill>
                <a:schemeClr val="accent2">
                  <a:lumMod val="50000"/>
                </a:schemeClr>
              </a:solidFill>
              <a:latin typeface="Trebuchet MS" pitchFamily="34" charset="0"/>
            </a:endParaRPr>
          </a:p>
        </p:txBody>
      </p:sp>
    </p:spTree>
    <p:extLst>
      <p:ext uri="{BB962C8B-B14F-4D97-AF65-F5344CB8AC3E}">
        <p14:creationId xmlns:p14="http://schemas.microsoft.com/office/powerpoint/2010/main" val="173155497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descr="data:image/jpeg;base64,/9j/4AAQSkZJRgABAQAAAQABAAD/2wCEAAkGBxQTEhUUExQTFRUVFxUYGBgUGBYVGBgYFhUWGhYYGBoYHCggGholHRUUIjEhJyorLi8uGh80ODMsNygtLisBCgoKDg0OFxAQGywcHCQsLCwsLCwsLCwsNywsLCwsLCwuLCwsLCwsLywsLCwsNzQsLCwsLCwsLCwsLCwsLCw3N//AABEIAOEA4QMBIgACEQEDEQH/xAAcAAABBAMBAAAAAAAAAAAAAAADAAECBAUGBwj/xABGEAACAQIEAwUEBwYEBQMFAAABAhEAAwQSITEFQVETImFxgQaRobEHFCMyQlJiM3KCksHRQ1Oi4RWy0vDxFheTNDVjc4P/xAAZAQEBAAMBAAAAAAAAAAAAAAAAAQIDBAX/xAAiEQEAAgIBBQADAQAAAAAAAAAAARECAxIEEyExQVFhcRT/2gAMAwEAAhEDEQA/ANlmmooSn7KvaeHQMUoqx2VOLdLKV4pZTVrIKWWllKwSpC3ViBSqWsQD2VP2VEmnmpa0GLVSFunmnmhRBaVKaaKB5piaUUstAs9Imn7OnCUEJpjRclLs6KDBp8tHyUhboivkpwlWclIJUsoDLSy1YyUslXkUAFp8tHC0+WpyKV8tKrGSnpyKUs1Kal2dP2dURzUpqYt1LsqXAHTEUfsqcWqlitlqQWrAt1IW6WtKwSnCVZyVLJU5FKvZ1IJVgLUslORSt2dSyUfJT5allAdnS7Oj5aUUsoEJT5KLFKKWUFkqQSpxTilqHkp8tTpVBCKeKeKUUDUqeKUUDUqeKUUCpqeKVAMJSyUaKUUsDyUuzo0UstCg8lKKJlpRQQilFTilloIUqJlpZaKHFKiZabLUspCnipZalFCg8tNFFilFQoKKUUbLSy1VCilFFy0stSygop8tEy1O3bnypOURFrGN+ICWyTsKXZGrT6T0A8BHjrTsI7w10EdDHzNcv+ibdcdLFeZ8qWSnyVaU5s2x26iOoNSuAdNt4+YrKOoj8MJ6WfkqeSlkq2tsGfDToP8Ac0xteI+Xv6VnG/FhPT5wq5KerX1fxX30qvfxY9jJVy04FFC0+Ws7YcQopZKNlqQWllA5aWWj5aWWpyWIAy0+SjBKlkpa0rhKfLR8tLLUtaAy0stHy0stLAMtLLR8tLLUAclOEosVJEnakzSxFgraJ0FSewRuCKyGFBAH3QevOnvMuu5PXlXP35v9Oj/PFftjMlNkq5o2u/OhXLcjSQfEf+azjfDCenn5IGSpEDYDbfyPOmUsIB3nvQeX+1QADAeehK7+QPPxrVs2cv43atXGPPtMKST02BOo8tN/Whsx1JO5A1MQaLIMHlOvgRTWieczJiY18QB/WtbcIRGu5Maco8JqBEjQg97fWNN5jemzDumRqTBJA9D1qY06mTrOvuB2FA5g7TodY5e6nAmZ689AY+dDTWIIMHfWI9NzRJ23390UE+1HX50qbO36aVFsKKelUq7nlxBopwKVKilFPFPFKpMqYLUopCnqKaKUU9Ki0aKUU9PFCkYpRUqqYzE5RA3Ogqx58JlMRBXsUFMbnoKEcb9qqERmQsh65T318wIPrVHF8LvMhcEpeBDWxMAlTOVvBtvWo2rgxlhblruXkaQG3t3l0e2/gdVPgQa0bcomeMem/RhNcsmSt4wrea2+kqHtkbEDR1J5kGD5NUbWM7O8bT7NNy2xMyv4180J9xqjbP1q1pNq9aaVzDvWroGqsOaEH1BqFi4MUjWHmziLJDR+K04mHU/itn5GDWl0rmExS2Lv1djCvLWG5EGS1ueqzp4VexJEzLEgQROkeX9axeCZjbAxVtM9u53YMiRoLi/lBnblVq5IDEAzsIAMj30Es8Mo0JjQzqR+7zqQhZ5DWSTJB8fjUZ7uuhOmu4PKeVJW7xEQYAJka+IA1oJATlMjQdDr5Dr40SQSDy3B3g+NDUxIExE5m19CTzpcw2mWNdTE+A29aAlk6SeU7iPUATFNMRzOsGQBHQ+NKddDqASOhHp6U1oggMQNNZiIncidaCaJEbmTz5eQ5CkOUQTOupgjqY3NKSCJktBmNiPEmnt6QJmSfIHkNBQPm8Ph/vSqP2n/AGKVA9PNNNKu55kSlSqM04oqYNKo081JhUhT1Gou8VFTLVUxGMA0B1qv9cVnyknKu8c5/wC5rDcOunNcsv8AtbJI/fQ/dcdQR8ZrXnnEeG7VhOXmfTO2bz+JHjt76OuL6x6Gf9qx6srDvSQNQPH10HnQ0vtJi1bA5S2Y+vditUZS3zhjPxkruNAWf7H5VDAYdbhFy4SIbRdpjnVTDF2cE5YE6axtpzFZTDXhJAILCM2mokSNNo/3rLuzVQ19nHlcr9y1OqqfMmsFf4cVvdvZOV2IF1fw3QOfhcA58+dZBcdnZ11m2QCPNQwI8CD8DVXA4rM1xGgNbcjzQ622jxB94Nam8+IwKm6t5ZW4ogkbOn5XGx6g7invqjOrx31mGG4HME/l8DQcdg0Yy+dugzMFHuMChMYBGi2wsCJ7pHIR160BRc+6TA1IIOk+I60sOkNruZjUkx67eQoT6w07L+UZm9+oFHUBiDyjMpGsHXXWghceFkfiYAggmD4AelGIO4jMY10BMcuooOHYwS2bTXvRt4BdBtSZoC/i1JBkLA6GTrQEMHMNYPMiADz+9oamrbgSSoG+5B59KHlAOaCSTrqTp4A8vKnfUMoKkzpqfjFBIL3uZUAcwFXw01NTY6nnCmV2npv0qBAykbgaHLoB4wNaTE58s/h5KSY8WOgoHQhspgGNoJIHmRoaJ2uokgaGV0k+IioBYnpl1AkkbxAHnypxJy6sI8gW6DaQKAf1Zfy/F/70ql2/6T/qpUEppTUAalNeg8pOacVCnBqUqc0pppqLNFFtJnisZiMRnMD7o3oePxuqrsGYqD1IEkDxihJd5RFa9mfHxHtt06+c8p9I37B7QXUgGFV15XEEAHwuKNjzGlRxOBDMjgkXLZ7jDQlZ1tt+ZD05cqsm4ZhLbN4kgA+QGtOxuczbQeJ19wE1y07iFuOR+NCuYpVdFcle0bIummbKSAekxR8NiFZxbBknd8pMDrqaXEOCW7lh7IJGaGDgQRcUylzzBANQBx142b9l5+zujsX30cEtabwnvr7qbit82btu/wD4TxZu9F1JtOfAEsp/eFD4XdGKs3MNiRF5O5eUaGR926ngSAwPWp8Mc97CYqGcqRJHdv29sw8Y0I5HWgbjtxrLLi0BKL3MQBqck9y4BzKE+4mpY221x7OJw7JmWFuAmFuWW1BB6iZHmRUeFI+HufV7kvaYEWrh17oH7K7+oAkA8xU8JgUsIyJIt52gSTGc7SRoBOgoLl66WIggEHN1lRv61EEHMAHUMd5yn+EDrQmbKVEAkDRiQJnoBr0qVtQpGVYBnMeYnmZ1A0NAUAwwG6kfenUb70zW5bMIK6D7xI5aBdqEUzoAMjEGZbUAemk1POComSCcp8PKNuVARjBJ5qp3MAgjc+U0sOwcAwrAbQO6s9CdzTC42cjXSBAUgbc2Oh9Kkz/eJ1XLBABJB02jlr8KCfbRlzGH1ECWkdf/ADTouU6nRm2ACgE7AxuaGrZokuIGgkAtod41+VFssDlIAyncEQQQdz5RQNcBAYwQ0gHKFkxtE1N/umSRJjUgkGdJ5UO0hk6eTFixPWBsKd3hWbQgnUMcoHU6g0BCSDtyAJkKD5DelbQCAJgg66kz4k61EQe8MpaNGA0HQBqcuJ1OpXVDqfDQUEIP5lpUL6l+m1/8Y/6qegIKcVAVKvSp5Kc04NDp81YrabNWI4pjyEcqCQgzNl1MTrA5xv5TUsbiye6u/PwoFmRsYrDZnw8R7bdOrueZ9K/ErZv4dBaIzqVvWW/CXAIKk9GUsJ61HBY4XUVwCDJV1OjK43U+NHsYFUDBAcpbMFEkISO8F6LOscql2QDMxgFozHSSVEAtG5A0muR3xFJXgXXKWZV6Kcs+ZGpoVnhibCfVialebKJO3LRjPlprVvCYaVliYYAhRoI5eprG1ZDhNtEjKkvEGBKg+YHzNX8SfzMs/lH+1Y7C3s6KyHusJWZA93npUOH3xdtq+2YEEflbUEehBoGxGCR7iXR3biaBhzXmjdV+RpcQxVlSvaugYMCgJBYN+kDWTJEc6FwfFdpaBb76Fkucu+hhtPGJ9abEpbUjKqKxbfKJ2Ox6+NAfE3iYAMCJOnePh4VRN0BcwK5bhk52ygHnGmpnlUc2rNsyAjvEgEHmaJhXzAHusPAd0eIJ3NBNjpmCgvyMRmg/dHMaTUhdXOwBDEiCo1g+PIetDNwLkFww4JMLJzDy8fhUngHMzNDMO7oAszAJUTr50EkTL3SwYhZA0UegHLTxpmkBcocZiSwVVJnqSdBtUnmH0gropWJg8hOk6U1glQSQQBvmMsdPDQUBnBIAnKSQRz23nrTFgS3dKhtCScsxzWDNDYlQggvGoYlQB0nnPkNaYkDvhZYkSfTlPIEjagLasgZkUFRlBBOvvJ1J8+tJ7eYqYQkDvSxIH8I0PrUboHfUw2Yyqtrr0IGpAotqVBGkr+FAANunOgJElZJ3kEaajkI5ROlRS7mJBynXVVBPvPKhtdC5ArKFIJHdZmnfSjnNAC7gz3t2HPyNA1xxDZoC6EN0PSpE5u8CwAHQDN7xMVEMDmCZ9TGgICnr3hFOnNQSWyyCxJJHUHb3UEPrtr84/wBf96VT7Rv8v4ilQDFOKcCnFejbyaNVLG3jDBBJVWY+SiT60+KxGoUaTz6eNYnhWNbNdDD7S0/fU8wdiOqkbHxrHPZw/rbq1dyb+Gw9/MiupBVgPedflVtc2WLaqWPNgzfAVheHp2FxsOdbVzM2HbyktaJ5MsnTmKyFpzHPUciR8q45n69GIrxCd52+7dxCKfyjLI/hnT1quMZZU6F3I6ke/KtEs4C2PwLPkKyeEwCwHkRr3YI1B+VY2K/CMQt2Xk5rbFSpmVI8/AilwDEkG7Yf71m4cv6rb962fcSJ6g1R4qPq2LXEbWb4W3f6JcXS1cPgZyk+VXeN4RldMVaEtbGW4o/xLMzA/Up1HqKgjwvEmzibuGY6E9rZJ5o57wH7rk+hFC+sHC4wo2lnFHPbPJb3+Knhm0YddascUwYxVpLthh2ts57L8ieaN+ltiOVQQW8fhnt3VZHUwynRrV1ToQd9DqDzFBO/h2t4h76OBbuIC6EE/aqYDjkJGh8qd+8wQzqMwPORr6R/WsP9bxis1u7hu1ygAtbcd9Nsyq0TPPXQ1E+0VtWCXS1mIA7W2wPqx7vXWgy9i+WYnMja/gmPVj8qNcfR85GVoynXfTT4SPOg4bGozBkuW2UDvZWByzqDp5H31O1DJlVmAmcwGgH5QWGtAd7mYA5nAUbDTNA3Ok0S0ZKQAUYGfPqZ3Gh+FVjcOWVk5Whhz05eek+6nuqQ5gOVAHMBB7tdydKCVoNmJObcwbhH+lV8+dHV/vOst+ErI3B1OpEaDaohJYCYKd6Adx08Rp8qcwwIZAoY6gkEsfACgZVDxmVJQGPxBekmjJc+4x7sSGDR/wB7iorZ0dB3RAykRGw5dZ3FNdt5iGXs+6O8xEkEdOVBPDplP4FDnTKuUnSZJ/2qbaZyIVlEEsCRlmQYB15/GmgHKGlg0d79Q222pkvkswLZoOyKRHmTP9KAmHuyJliCNyMog75RvTkxkzTnBMZATmHy9KTHctBTLDc4I8twf6UkUMqgM4Uc/uyOQ1E0DXVAlmLRIlSdFB5wOXnNFZT3gendKmDEbeBoaNIlR90wy8+e88/OndO+dGI0Ms3dHQAT/Sgq978l7/5E/wCqlWUynqPdSoK4FU8digojmdqNiL2oVdWYwBWtWsW11S45MwbqIMfMGu/PPhF/Xm6tc7J/SzqTJNOcOudXjvhSkjcofwnqAdR09ajauabAnlJIX1jWkVvxLXLdtfAZR6S0n41xzMzNy9GIiIqBXsfmgQQdYGo2I5zUWyjYg+h0qg1y0NWuu56LlRfedTTYbGNdbJZtyBqSxYLHmBqakqyODBukhO6o/G6mJnYAGSd+lbLaIICogJA3Ma9TAMCsDw3BXFM3XDdEUFUHoIn1rI27oBKAgEAEqO6IaYMDloaxD4rDq6slxVZWBDA7EHlVbg2Feyhts5cKfs2Y97IRorHmV1E89KI2IHai1G9vODyMNlYekr76niLJZYFx7fUplBjzYGKBsHgVtZ8ndVzmy7AH8RXoDvHWoXsXZRixIDEAE7Tl2ny61ruJxODttlN3EXm55S933kCPdVnCXVJ+ywVzwa4gHxdpoil7Xe19ywAuHsG47CQ3dZR7m+cVpeI4li75zX3SysSVUK7epaQPKK6DjUJOa8GMbIjqg9YH9axXFuDPi7YtW7FkW5klQdCJgtcbca7A0qViYc1x/ElBmywkbspg+pWp4T24xNoiLjMD+c5hPhm2rM+1Hspaw6ALf7S5zW2ncX+M7+laYuGKMQ6yrAg9R0IqL4b9w76TCyntbf3NXKd0nkC2h26itnwPtnhby5A7ITGmpInZidzXDluPZfMBPI9GU7g+f9KbGMIDJMAypG6zrlPkdqWU9HWcerMMpUsqxmkAHTWBMnyireHVVZcqwGMFo1k7TzjevNVrjV4CVdgRGm48xO3jWZ4X9IOLtf4hOkakwR0IPOqlO/vaJQqcrmZXPO2u8dJ+FTDFVJOuXSFGg2nTnoa5Dwb6WMml2ysHcrIb3yZra+GfSNhLkkHI7QCHPcMc5UEgxptQbjccJlVXRUOqzJbX8vh0FGYkgZd5BGbdhz8tDp6VS4dxezdEpdttH5TGUeR1q1mgIXIR1J5iGHMgcwf+9qCaXFzNlOp+8F1gxv0BqVtYOXMWJBILeEzHLTSh3DqXLsEJECAu5jeJifKix3oI5AoYmDGvkfnQQckqDDhgQGCRLGOp3FEeMpB0BgETJBPMnr76Hg7k/nJ/M4y8+Q0+VTzCGJBdG5ASQZgwByMfOgX1a5/nH+UUqH2Q/Ld95/vSoNbwWOZrl47PaYAg7gjX3HQ+VUcFcFnFuh/ZYrM9s8gza3EPiGk+Rq82G+1F0EhiCj9HSO7P6lMQek1G7YDLlIkAqw6qymQynkaznKcpuWOOMYxUJWbxU6bg/Kqt3AJccu65mPNiWPxNWrlk9DrrTraIEgSPMVGQRwSIhcBQAyjYbtotVuH+0T2c4xGHuIo1D2wbqwInNGw50fiRP1a9AkqFuAdeycMR55QaHw/iNthluMArowJ5FSsT8QalixhPanDHEH7dMly2pBJy5XUsCDOxIy1d4jiuxxFm6YyXQbLH9U5rRnoe8PUVxh3ObI5BK92Yj7ogHyOnvq5d4zd7PszcY2+73SZAymVKzsQRyqDr3tIezW3iVn7AktHO1cAV/d3T6VlbV9biBgQQwHiDOxrlXAvpIKq1vFKbqEZZhQYOjA8iIrNexntXYQthi7dkT9i7jYHUI/5SNp2oNsx7Yj7thbI/VcLH3Iq6+pqp9WxJEXcZbTwtoqmP4yaybol1YzEqeaOVn1Uz8a165Zwlt/ssFevMOYttl/muHX0oLmFxFhWhHbEXNvwn5AAVlgl6597s7a8pJuH+UafGsfgsdeOlvCdivVyi/Bay1iySJukk9FbKvloJPvq2iGKwVqAGgxqSwUEnl5DwFazxL2Yt4hiQTppOUgb7Dka2vE3EQdowVQIkgDSSBJO/MUuIXCtu46jMyKWA65RMecA1FcyxPsKQHAEqwI136gjxBHzrU8Z7JPbzd0wd9DFd7wt1biK67OoYTroQCPPesZxLB2UBe7cIH6m09FG9BwC17I4hmy2rdxz0VWYjzgaUbi/sFjMPaN66iW100a4gfXokzXY7vElujJZOK/8A52WVfMnQUA+yFhu/fN4neDBPvmKtHJ55ZTTMpG4Irvb8PtW5GE4ehaP2mIOY+arpr61pfEPo2vQbt50tFiTlMljOugGgHrShoeAxzIwlmy8xPXpWw4P24xlgwt0sF2mDpyIkECsXxTgeRotlrgA1JGXXnE8qp2cMTKmVb8M7HwqDpvB/pXdjkuIrk7k6ZhGq6aT6a1tvC/pCwl0x2hQaALAzCOpLSfdXnwDKYMgg+oouMJzSYk6yNieo86D1HhuJ2rhTsriTP3Mwkqd9/wAWx9DVxCrZghaGOpWQAecE7GvK1rit5IyXHECBqf61nOHe3+MtR9qzRyJMR5bUHov/AIev5rn8x/tSrhv/ALt4r8qe5f7U9B0f/iGnctXCergD4TTkYhtwtsdWYKPcN6r3sTfJ+z7K2vgC7fzH+lDXCuTLuT6AVkLQyru6seoBPuHP30W206sWHSRHuE01jB6EjkCT4AUlg7a+NAe0/PQ+exHMH0rRuLcMy3OyBPZ942W6CJNpupUbeArdUWpvgAw1XTeToJ8zpzNQcmxvDnY5hqy7/qA/rWOxQI5Gur47hVmDB1/TqPeYFYc8AV5kiPfVHL7r1C3f1MVu/FPZ7DgEKHL9ZhfdFa3f9mrg1GtAPBe0N+wQbVxgOgJEeB5VuHBvpQxKyLqo4AnUEMR5j+1aNc4c4zCCdJI5+BqrYukFTzX4g70odosfSfYcKQGBDDMphsyEQ0GZBEgjyrY8Xj1xGGZsO+Z8oupBhs1tswBG4PdIrzljLeVzGxgjyOtTw+OuJqrkEVKHpqzcTFYfT7l62RP7wj3g/Kq/s7xXtLeV4Fy0TaujbvpoT+62/rXDfZz23v4VgQSV5oScrdRB28xWx2/b9Tie3yKhuKFvIGgXMo7rrOzCfhUodJ4BfFi8+BYxkGeyTpmsk6DzU6eVZ28sTpJHlPlJrTcZxCzjrFm7YvW0xdnvWw7KrSJDW28GrY+B8ZTF2gy9107t1DoyN0I9DHUVLAGfGs3cXDIv6i9xv9MCreHwVze/cRj0VAo+JJpcRwC3B9pcuKg1IVxbXzZhr8awuFx3D7TkW+0ut+kXboPkx0qjZEuH/CT1AA+MD51UfhxMlraMSfxtmPqRP9aNgce12ClsonW53T6KP71cdN++SfKAP70Gq3/ZhEVnuG2CddVUIvgJ1PqT5Vq2L9iBcBdSrSZkbeldHs8Pt2yGY5mYwGuGdTsANgdDROLX1s2nvMJS2AWjkkjMw8hrHQUHEuI+xRykMmxlWiD0IPht7q1jHezLoCo1HKeXr0r0z9VVgCIIIkdNdqw3EfZlHOZ4YDWGhVHnFUebLfAL7NlW2zHooJ+VD4nwS/h47a21vNqA2hI8BXohbTSUw13C2zzyAZ484JrHcR9gUvHPjMWWPiSTHQDX5Uot54ilXdP/AEFwj/Nufyn/AKaVKS2L4d7e4V4lihPJxl+IkVtS8TRrHcOYtctRlGaVzd7UTyrzu6EbiKPgeI3bJm1cuWz+hivypavR2GScyrr2ltwvqpj41i+C3+0w1txuFGb5H4giuZcN+kzGW8ouFboUyCe4/wDMunvBraPZn29wABW521rMWJzw6S5kxlHdE+FWxu9m4Y7sTsCQGjxAOlBv4GNb+IdRy7R1X+VQJ91UOFcZtXf2bK0bEEHyPd2qw2DtOxdkDN1PePxpQHOFU6BrpHN3JHukmrDXydlRRy0/vJqxYwYg5coCgsdANBvtU8IiMV6NHuNBRBM7z6CqmLwYaetXjdGe6v8Al3GT+U7+6KKlnNESSdqDWMXwMmGWA6aqevVG8DWvcR9mBmLBSJJrpF9rVsxduKGH4F7zesaCgNxBG0t22Yfulz8gooORY72ec6jWAB6DasTe4XdX8DegJ+VdyThDuMzWiB+qB8BpVS9wy4RCsiTyET/poOGupGhEedFYiB0PwIrfeL+ygBJaCeZBnU1hMT7MsoOXXnH9vGgwFnEMggEhgZ05+FZnh/tTiMLc7Wy5Gca856hp0MeNY7G8OdcrgSp0nmCu4I61SuTEeM+U70HU+E/S8YAxFlWHUafCCD8K3rgvt/gb+guC2dNHGX3MNK82U4aKUPVWM40qGyRla3dfsiykEK7D7MmPwkgj1FD9or1y3a7W3M2XV2G+a1MXRHPuliPFa80YTiN0AgOYAmCTHd1n0rcvZv6Ub1hezuKLqf8A5CWMHQrMzHnNY1I7XxHDjE4d0Rh31DW25BxD22HqB8aXBuJpirPeH3s1q4h/C+odCPlXM/ZT6RLdleyKsbasckMCyWydEIP3gusEVsvFeIWrF04yy63MPiMgxAtmTbfTLey7jSJ50kZ32bxJtu2BuN9pYAyE/wCJZ/w2HUgQDWcxWHRhDqGj8wn4VrfHeHtirVvEYdh9bw3etsu11DqV8VYbeMisrwHjS4uyLg0YHJcQ7o4Gqnn1qCs+PCNlsYS68fiCLaX0LRNXrWH7UA3LWXwzBo840o2NF3L9l2YbrczED+Fd/fQMNgcTIN3EAgbi3bCD3kmqDf8ACrX+WvwpUfu/5v8AqFKhTivE/YtH2FanxL2JZZKzXcfqtBu8PB3FenlqwyeThvzxecsTwS6m6mqL4dhuDXozE8ARt1Fa/wAS9i0bYRWjLpfw6cerj64nbcqQVJUjYgkEeRFbDw323xdr8faDTS4M3xGtbHxD2II2Fa9ivZ1l5GtM6ph0Ruxybfwj6Ube162yEqVJXvrBEa/iHxra+A8YsPbUW8RauFFXnlbujXunWa4pc4ZFC+rQZ2I57H4VjxZcodza+ox1wAgpiFS6I5MBluDwMqpisgq5WIrivC/anF2PuXSR0fvjyk6/GtosfSWXK9vbykCM1uGB81MH3E04yvKHRrj27S5iHcnZLK94+ZMACq44xdOiWTaHVipb1OvwFYzhXtVhr/3bqT+UnK3uaPhWctsp2Inx0NSltUJuPq5J56ksfDeKkMNP3tR0O3uq3jQFuKgBhrIuAzuc5Vh6d330Pjl7JhFcf4d+2G/ceVPpLL7qkwodzCg8hVXGcKDDaDWQtv8AGrOZQskMx5KsCf4iYFYjT73s2SDAHeIMdSBE+cVguI+yxBh7ZFdEGLxDaJZS1/HmY/xBSfdTJwm6dbr27fPq3+rX4VlA5Ld9iXf9mG9xAHmToKw3F/Zm5YAJa288kJYjz0+VdwxHD7R0z3H8YgekkD4ViMTwOwQYLFuh197bCg4dlKnUEedRuJHrqK6pxH2UBk5dPQ1r2I9l9O6Jj8J0nqJ5Gg0vejWsY67MfXWsjjuBOplASpEjkQOh8QZFY69hmXdSPSg2b2V9vcRgmJSCCIKnVTr0nQ+Irarf0jWGvriQjWb8gXVQ/Z3l6sCdHG4POK5TFNNSh6u4T7UYXEfsr9sk/hJyt7jRsTwGzeOa72lw/quPl8gAQIrylZxBUd0kEGR7jWd4d7bYy0pQXnKkQRPymYNKHpH/ANMYT/JX/V/elXCP/dXH/wCe/uT+1KlDtQpzSpV6kPEDeq1+lSrNGNxXOtV4xtSpVq2N2pqGPrCX6alXI7oVXoL01KjIG/XZ/Y3/AOmSmpVhLOPjZr/7fCf/AKb3/PbpvaP/AO34v90f8609KsGZrH7NPWr9valSrEZbg27eVYDGft286alVgVr/AN0+dRtcqVKqC3fumsRcpUqDB4rf1f8A5zWA4vzpUqDUcT96gtSpUDLSWlSoHpUqVB//2Q=="/>
          <p:cNvSpPr>
            <a:spLocks noChangeAspect="1" noChangeArrowheads="1"/>
          </p:cNvSpPr>
          <p:nvPr/>
        </p:nvSpPr>
        <p:spPr bwMode="auto">
          <a:xfrm>
            <a:off x="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3" name="Dikdörtgen 2"/>
          <p:cNvSpPr/>
          <p:nvPr/>
        </p:nvSpPr>
        <p:spPr>
          <a:xfrm>
            <a:off x="251520" y="3717032"/>
            <a:ext cx="3374317" cy="3046988"/>
          </a:xfrm>
          <a:prstGeom prst="rect">
            <a:avLst/>
          </a:prstGeom>
        </p:spPr>
        <p:txBody>
          <a:bodyPr wrap="square">
            <a:spAutoFit/>
          </a:bodyPr>
          <a:lstStyle/>
          <a:p>
            <a:pPr algn="r"/>
            <a:r>
              <a:rPr lang="tr-TR" sz="2400" dirty="0" smtClean="0">
                <a:latin typeface="Trebuchet MS" pitchFamily="34" charset="0"/>
              </a:rPr>
              <a:t>Gemi gövde panelleri</a:t>
            </a:r>
          </a:p>
          <a:p>
            <a:pPr algn="r"/>
            <a:r>
              <a:rPr lang="tr-TR" sz="2400" dirty="0" smtClean="0">
                <a:latin typeface="Trebuchet MS" pitchFamily="34" charset="0"/>
              </a:rPr>
              <a:t>5XXX ve 6XXX serisi alaşımlar</a:t>
            </a:r>
          </a:p>
          <a:p>
            <a:pPr algn="r"/>
            <a:r>
              <a:rPr lang="tr-TR" sz="2400" dirty="0" smtClean="0">
                <a:latin typeface="Trebuchet MS" pitchFamily="34" charset="0"/>
              </a:rPr>
              <a:t>İyi mekanik özellikler ve korozyon direnci ile </a:t>
            </a:r>
          </a:p>
          <a:p>
            <a:pPr algn="r"/>
            <a:r>
              <a:rPr lang="tr-TR" sz="2400" dirty="0" smtClean="0">
                <a:latin typeface="Trebuchet MS" pitchFamily="34" charset="0"/>
              </a:rPr>
              <a:t>Özellikle 5XXX serisi alaşımlar deniz ortamlarında</a:t>
            </a:r>
            <a:endParaRPr lang="tr-TR" sz="2400" dirty="0">
              <a:latin typeface="Trebuchet MS" pitchFamily="34" charset="0"/>
            </a:endParaRPr>
          </a:p>
        </p:txBody>
      </p:sp>
      <p:pic>
        <p:nvPicPr>
          <p:cNvPr id="9218" name="Picture 2" descr="http://www.ship-technology.com/projects/flying-dolphin-2000/images/dolphin6.jpg">
            <a:hlinkClick r:id="rId2"/>
          </p:cNvPr>
          <p:cNvPicPr>
            <a:picLocks noChangeAspect="1" noChangeArrowheads="1"/>
          </p:cNvPicPr>
          <p:nvPr/>
        </p:nvPicPr>
        <p:blipFill>
          <a:blip r:embed="rId3" cstate="print"/>
          <a:srcRect t="23092"/>
          <a:stretch>
            <a:fillRect/>
          </a:stretch>
        </p:blipFill>
        <p:spPr bwMode="auto">
          <a:xfrm>
            <a:off x="3851920" y="4725144"/>
            <a:ext cx="5025891" cy="1918606"/>
          </a:xfrm>
          <a:prstGeom prst="rect">
            <a:avLst/>
          </a:prstGeom>
          <a:noFill/>
        </p:spPr>
      </p:pic>
      <p:pic>
        <p:nvPicPr>
          <p:cNvPr id="9220" name="Picture 4" descr="Aluminium Marine launches Incat designed catamaran ferry  Australian shipbuilder Aluminium Marine has launched the Incat Crowther designed catamaran ferry 'Spirit of Queenstown', built for Southern Discoveries of New Zealand's South Island.  Scheduled to be operated on New Zealand's Lake Wakatipu, the vessel is currently being delivered to Queenstown and will involve removal of the vessel's wheelhouse for transport overland by truck to the lake.  Spirit of Queenstown, which has been developed to integrate into Queenstown’s foreshore environment, balances low fuel burn and passenger comfort.  Incat has designed the vessel in accordance with New Zealand’s environmental regulations and it features durable operating systems, indoor and outdoor seating, a concessions kiosk, a wheelhouse and overhead bicycle hangers.  As the vessel will be operated in remote areas, it was built with durable systems, with a robust structure, conservative engine ratings, and good machinery serviceability, clai"/>
          <p:cNvPicPr>
            <a:picLocks noChangeAspect="1" noChangeArrowheads="1"/>
          </p:cNvPicPr>
          <p:nvPr/>
        </p:nvPicPr>
        <p:blipFill>
          <a:blip r:embed="rId4" cstate="print"/>
          <a:srcRect/>
          <a:stretch>
            <a:fillRect/>
          </a:stretch>
        </p:blipFill>
        <p:spPr bwMode="auto">
          <a:xfrm>
            <a:off x="4572000" y="1772816"/>
            <a:ext cx="4320480" cy="2880320"/>
          </a:xfrm>
          <a:prstGeom prst="rect">
            <a:avLst/>
          </a:prstGeom>
          <a:noFill/>
        </p:spPr>
      </p:pic>
      <p:sp>
        <p:nvSpPr>
          <p:cNvPr id="10" name="9 Metin kutusu"/>
          <p:cNvSpPr txBox="1"/>
          <p:nvPr/>
        </p:nvSpPr>
        <p:spPr>
          <a:xfrm>
            <a:off x="251520" y="643335"/>
            <a:ext cx="8712968" cy="769441"/>
          </a:xfrm>
          <a:prstGeom prst="rect">
            <a:avLst/>
          </a:prstGeom>
          <a:noFill/>
        </p:spPr>
        <p:txBody>
          <a:bodyPr wrap="square" rtlCol="0">
            <a:spAutoFit/>
          </a:bodyPr>
          <a:lstStyle/>
          <a:p>
            <a:r>
              <a:rPr lang="tr-TR" sz="4400" dirty="0" smtClean="0">
                <a:solidFill>
                  <a:schemeClr val="accent2">
                    <a:lumMod val="50000"/>
                  </a:schemeClr>
                </a:solidFill>
                <a:latin typeface="Trebuchet MS" pitchFamily="34" charset="0"/>
              </a:rPr>
              <a:t>uygulamalar </a:t>
            </a:r>
            <a:endParaRPr lang="tr-TR" sz="4400" dirty="0">
              <a:solidFill>
                <a:schemeClr val="accent2">
                  <a:lumMod val="50000"/>
                </a:schemeClr>
              </a:solidFill>
              <a:latin typeface="Trebuchet MS" pitchFamily="34" charset="0"/>
            </a:endParaRPr>
          </a:p>
        </p:txBody>
      </p:sp>
    </p:spTree>
    <p:extLst>
      <p:ext uri="{BB962C8B-B14F-4D97-AF65-F5344CB8AC3E}">
        <p14:creationId xmlns:p14="http://schemas.microsoft.com/office/powerpoint/2010/main" val="340345207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395536" y="746448"/>
            <a:ext cx="8229600" cy="666328"/>
          </a:xfrm>
        </p:spPr>
        <p:txBody>
          <a:bodyPr>
            <a:normAutofit fontScale="90000"/>
          </a:bodyPr>
          <a:lstStyle/>
          <a:p>
            <a:r>
              <a:rPr lang="tr-TR" dirty="0" smtClean="0">
                <a:latin typeface="Trebuchet MS" pitchFamily="34" charset="0"/>
              </a:rPr>
              <a:t>İşlem alaşımları</a:t>
            </a:r>
            <a:endParaRPr lang="tr-TR" dirty="0">
              <a:latin typeface="Trebuchet MS" pitchFamily="34" charset="0"/>
            </a:endParaRPr>
          </a:p>
        </p:txBody>
      </p:sp>
      <p:sp>
        <p:nvSpPr>
          <p:cNvPr id="5" name="İçerik Yer Tutucusu 4"/>
          <p:cNvSpPr>
            <a:spLocks noGrp="1"/>
          </p:cNvSpPr>
          <p:nvPr>
            <p:ph idx="1"/>
          </p:nvPr>
        </p:nvSpPr>
        <p:spPr>
          <a:xfrm>
            <a:off x="251520" y="1628800"/>
            <a:ext cx="8784976" cy="4752528"/>
          </a:xfrm>
        </p:spPr>
        <p:txBody>
          <a:bodyPr>
            <a:noAutofit/>
          </a:bodyPr>
          <a:lstStyle/>
          <a:p>
            <a:pPr>
              <a:spcBef>
                <a:spcPts val="0"/>
              </a:spcBef>
            </a:pPr>
            <a:r>
              <a:rPr lang="tr-TR" sz="2800" b="1" dirty="0" smtClean="0">
                <a:solidFill>
                  <a:srgbClr val="FF0000"/>
                </a:solidFill>
                <a:latin typeface="Trebuchet MS" pitchFamily="34" charset="0"/>
              </a:rPr>
              <a:t>İşlem alaşımları</a:t>
            </a:r>
            <a:r>
              <a:rPr lang="en-US" sz="2800" dirty="0" smtClean="0">
                <a:latin typeface="Trebuchet MS" pitchFamily="34" charset="0"/>
              </a:rPr>
              <a:t> </a:t>
            </a:r>
            <a:endParaRPr lang="tr-TR" sz="2800" dirty="0" smtClean="0">
              <a:latin typeface="Trebuchet MS" pitchFamily="34" charset="0"/>
            </a:endParaRPr>
          </a:p>
          <a:p>
            <a:pPr>
              <a:spcBef>
                <a:spcPts val="0"/>
              </a:spcBef>
              <a:buNone/>
            </a:pPr>
            <a:r>
              <a:rPr lang="tr-TR" sz="2800" dirty="0" smtClean="0">
                <a:latin typeface="Trebuchet MS" pitchFamily="34" charset="0"/>
              </a:rPr>
              <a:t>	</a:t>
            </a:r>
            <a:r>
              <a:rPr lang="tr-TR" sz="2800" dirty="0" err="1" smtClean="0">
                <a:latin typeface="Trebuchet MS" pitchFamily="34" charset="0"/>
              </a:rPr>
              <a:t>ingot</a:t>
            </a:r>
            <a:r>
              <a:rPr lang="tr-TR" sz="2800" dirty="0" smtClean="0">
                <a:latin typeface="Trebuchet MS" pitchFamily="34" charset="0"/>
              </a:rPr>
              <a:t> veya bilet şeklinde sürekli veya yarı sürekli olarak dökümü takiben sıcak/soğuk haddeleme /</a:t>
            </a:r>
            <a:r>
              <a:rPr lang="tr-TR" sz="2800" dirty="0" err="1" smtClean="0">
                <a:latin typeface="Trebuchet MS" pitchFamily="34" charset="0"/>
              </a:rPr>
              <a:t>ekstrüzyon</a:t>
            </a:r>
            <a:r>
              <a:rPr lang="tr-TR" sz="2800" dirty="0" smtClean="0">
                <a:latin typeface="Trebuchet MS" pitchFamily="34" charset="0"/>
              </a:rPr>
              <a:t>/dövme ile istenen şekle getirilirler!</a:t>
            </a:r>
            <a:endParaRPr lang="en-US" sz="2800" dirty="0" smtClean="0">
              <a:latin typeface="Trebuchet MS" pitchFamily="34" charset="0"/>
            </a:endParaRPr>
          </a:p>
          <a:p>
            <a:pPr lvl="1">
              <a:spcBef>
                <a:spcPts val="1800"/>
              </a:spcBef>
              <a:spcAft>
                <a:spcPts val="1200"/>
              </a:spcAft>
            </a:pPr>
            <a:r>
              <a:rPr lang="tr-TR" sz="2800" b="1" dirty="0" smtClean="0">
                <a:latin typeface="Trebuchet MS" pitchFamily="34" charset="0"/>
              </a:rPr>
              <a:t>Haddeleme ile tabaka levha, şerit levha, folyo </a:t>
            </a:r>
            <a:endParaRPr lang="en-US" sz="2800" dirty="0" smtClean="0">
              <a:latin typeface="Trebuchet MS" pitchFamily="34" charset="0"/>
            </a:endParaRPr>
          </a:p>
          <a:p>
            <a:pPr lvl="1">
              <a:spcBef>
                <a:spcPts val="0"/>
              </a:spcBef>
              <a:spcAft>
                <a:spcPts val="1200"/>
              </a:spcAft>
            </a:pPr>
            <a:r>
              <a:rPr lang="en-US" sz="2800" b="1" dirty="0" err="1" smtClean="0">
                <a:latin typeface="Trebuchet MS" pitchFamily="34" charset="0"/>
              </a:rPr>
              <a:t>Extr</a:t>
            </a:r>
            <a:r>
              <a:rPr lang="tr-TR" sz="2800" b="1" dirty="0" err="1" smtClean="0">
                <a:latin typeface="Trebuchet MS" pitchFamily="34" charset="0"/>
              </a:rPr>
              <a:t>üzyon</a:t>
            </a:r>
            <a:r>
              <a:rPr lang="tr-TR" sz="2800" b="1" dirty="0" smtClean="0">
                <a:latin typeface="Trebuchet MS" pitchFamily="34" charset="0"/>
              </a:rPr>
              <a:t> ile profil, tüp, boru, çubuk vb</a:t>
            </a:r>
            <a:endParaRPr lang="en-US" sz="2800" dirty="0" smtClean="0">
              <a:latin typeface="Trebuchet MS" pitchFamily="34" charset="0"/>
            </a:endParaRPr>
          </a:p>
          <a:p>
            <a:pPr lvl="1">
              <a:spcBef>
                <a:spcPts val="0"/>
              </a:spcBef>
              <a:spcAft>
                <a:spcPts val="1200"/>
              </a:spcAft>
            </a:pPr>
            <a:r>
              <a:rPr lang="tr-TR" sz="2800" b="1" dirty="0" smtClean="0">
                <a:latin typeface="Trebuchet MS" pitchFamily="34" charset="0"/>
              </a:rPr>
              <a:t>Farklı şekillere şekillendirme</a:t>
            </a:r>
            <a:r>
              <a:rPr lang="en-US" sz="2800" dirty="0" smtClean="0">
                <a:latin typeface="Trebuchet MS" pitchFamily="34" charset="0"/>
              </a:rPr>
              <a:t> </a:t>
            </a:r>
          </a:p>
          <a:p>
            <a:pPr lvl="1">
              <a:spcBef>
                <a:spcPts val="0"/>
              </a:spcBef>
              <a:spcAft>
                <a:spcPts val="1200"/>
              </a:spcAft>
            </a:pPr>
            <a:r>
              <a:rPr lang="tr-TR" sz="2800" b="1" dirty="0" smtClean="0">
                <a:latin typeface="Trebuchet MS" pitchFamily="34" charset="0"/>
              </a:rPr>
              <a:t>Dövme ile üstün mekanik özelliklerde şekilli parçalar</a:t>
            </a:r>
            <a:endParaRPr lang="en-US" sz="2800" dirty="0" smtClean="0">
              <a:latin typeface="Trebuchet MS" pitchFamily="34" charset="0"/>
            </a:endParaRPr>
          </a:p>
        </p:txBody>
      </p:sp>
    </p:spTree>
    <p:extLst>
      <p:ext uri="{BB962C8B-B14F-4D97-AF65-F5344CB8AC3E}">
        <p14:creationId xmlns:p14="http://schemas.microsoft.com/office/powerpoint/2010/main" val="120554135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descr="data:image/jpeg;base64,/9j/4AAQSkZJRgABAQAAAQABAAD/2wCEAAkGBxQTEhUUExQTFRUVFxUYGBgUGBYVGBgYFhUWGhYYGBoYHCggGholHRUUIjEhJyorLi8uGh80ODMsNygtLisBCgoKDg0OFxAQGywcHCQsLCwsLCwsLCwsNywsLCwsLCwuLCwsLCwsLywsLCwsNzQsLCwsLCwsLCwsLCwsLCw3N//AABEIAOEA4QMBIgACEQEDEQH/xAAcAAABBAMBAAAAAAAAAAAAAAADAAECBAUGBwj/xABGEAACAQIEAwUEBwYEBQMFAAABAhEAAwQSITEFQVETImFxgQaRobEHFCMyQlJiM3KCksHRQ1Oi4RWy0vDxFheTNDVjc4P/xAAZAQEBAAMBAAAAAAAAAAAAAAAAAQIDBAX/xAAiEQEAAgIBBQADAQAAAAAAAAAAARECAxIEEyExQVFhcRT/2gAMAwEAAhEDEQA/ANlmmooSn7KvaeHQMUoqx2VOLdLKV4pZTVrIKWWllKwSpC3ViBSqWsQD2VP2VEmnmpa0GLVSFunmnmhRBaVKaaKB5piaUUstAs9Imn7OnCUEJpjRclLs6KDBp8tHyUhboivkpwlWclIJUsoDLSy1YyUslXkUAFp8tHC0+WpyKV8tKrGSnpyKUs1Kal2dP2dURzUpqYt1LsqXAHTEUfsqcWqlitlqQWrAt1IW6WtKwSnCVZyVLJU5FKvZ1IJVgLUslORSt2dSyUfJT5allAdnS7Oj5aUUsoEJT5KLFKKWUFkqQSpxTilqHkp8tTpVBCKeKeKUUDUqeKUUDUqeKUUCpqeKVAMJSyUaKUUsDyUuzo0UstCg8lKKJlpRQQilFTilloIUqJlpZaKHFKiZabLUspCnipZalFCg8tNFFilFQoKKUUbLSy1VCilFFy0stSygop8tEy1O3bnypOURFrGN+ICWyTsKXZGrT6T0A8BHjrTsI7w10EdDHzNcv+ibdcdLFeZ8qWSnyVaU5s2x26iOoNSuAdNt4+YrKOoj8MJ6WfkqeSlkq2tsGfDToP8Ac0xteI+Xv6VnG/FhPT5wq5KerX1fxX30qvfxY9jJVy04FFC0+Ws7YcQopZKNlqQWllA5aWWj5aWWpyWIAy0+SjBKlkpa0rhKfLR8tLLUtaAy0stHy0stLAMtLLR8tLLUAclOEosVJEnakzSxFgraJ0FSewRuCKyGFBAH3QevOnvMuu5PXlXP35v9Oj/PFftjMlNkq5o2u/OhXLcjSQfEf+azjfDCenn5IGSpEDYDbfyPOmUsIB3nvQeX+1QADAeehK7+QPPxrVs2cv43atXGPPtMKST02BOo8tN/Whsx1JO5A1MQaLIMHlOvgRTWieczJiY18QB/WtbcIRGu5Maco8JqBEjQg97fWNN5jemzDumRqTBJA9D1qY06mTrOvuB2FA5g7TodY5e6nAmZ689AY+dDTWIIMHfWI9NzRJ23390UE+1HX50qbO36aVFsKKelUq7nlxBopwKVKilFPFPFKpMqYLUopCnqKaKUU9Ki0aKUU9PFCkYpRUqqYzE5RA3Ogqx58JlMRBXsUFMbnoKEcb9qqERmQsh65T318wIPrVHF8LvMhcEpeBDWxMAlTOVvBtvWo2rgxlhblruXkaQG3t3l0e2/gdVPgQa0bcomeMem/RhNcsmSt4wrea2+kqHtkbEDR1J5kGD5NUbWM7O8bT7NNy2xMyv4180J9xqjbP1q1pNq9aaVzDvWroGqsOaEH1BqFi4MUjWHmziLJDR+K04mHU/itn5GDWl0rmExS2Lv1djCvLWG5EGS1ueqzp4VexJEzLEgQROkeX9axeCZjbAxVtM9u53YMiRoLi/lBnblVq5IDEAzsIAMj30Es8Mo0JjQzqR+7zqQhZ5DWSTJB8fjUZ7uuhOmu4PKeVJW7xEQYAJka+IA1oJATlMjQdDr5Dr40SQSDy3B3g+NDUxIExE5m19CTzpcw2mWNdTE+A29aAlk6SeU7iPUATFNMRzOsGQBHQ+NKddDqASOhHp6U1oggMQNNZiIncidaCaJEbmTz5eQ5CkOUQTOupgjqY3NKSCJktBmNiPEmnt6QJmSfIHkNBQPm8Ph/vSqP2n/AGKVA9PNNNKu55kSlSqM04oqYNKo081JhUhT1Gou8VFTLVUxGMA0B1qv9cVnyknKu8c5/wC5rDcOunNcsv8AtbJI/fQ/dcdQR8ZrXnnEeG7VhOXmfTO2bz+JHjt76OuL6x6Gf9qx6srDvSQNQPH10HnQ0vtJi1bA5S2Y+vditUZS3zhjPxkruNAWf7H5VDAYdbhFy4SIbRdpjnVTDF2cE5YE6axtpzFZTDXhJAILCM2mokSNNo/3rLuzVQ19nHlcr9y1OqqfMmsFf4cVvdvZOV2IF1fw3QOfhcA58+dZBcdnZ11m2QCPNQwI8CD8DVXA4rM1xGgNbcjzQ622jxB94Nam8+IwKm6t5ZW4ogkbOn5XGx6g7invqjOrx31mGG4HME/l8DQcdg0Yy+dugzMFHuMChMYBGi2wsCJ7pHIR160BRc+6TA1IIOk+I60sOkNruZjUkx67eQoT6w07L+UZm9+oFHUBiDyjMpGsHXXWghceFkfiYAggmD4AelGIO4jMY10BMcuooOHYwS2bTXvRt4BdBtSZoC/i1JBkLA6GTrQEMHMNYPMiADz+9oamrbgSSoG+5B59KHlAOaCSTrqTp4A8vKnfUMoKkzpqfjFBIL3uZUAcwFXw01NTY6nnCmV2npv0qBAykbgaHLoB4wNaTE58s/h5KSY8WOgoHQhspgGNoJIHmRoaJ2uokgaGV0k+IioBYnpl1AkkbxAHnypxJy6sI8gW6DaQKAf1Zfy/F/70ql2/6T/qpUEppTUAalNeg8pOacVCnBqUqc0pppqLNFFtJnisZiMRnMD7o3oePxuqrsGYqD1IEkDxihJd5RFa9mfHxHtt06+c8p9I37B7QXUgGFV15XEEAHwuKNjzGlRxOBDMjgkXLZ7jDQlZ1tt+ZD05cqsm4ZhLbN4kgA+QGtOxuczbQeJ19wE1y07iFuOR+NCuYpVdFcle0bIummbKSAekxR8NiFZxbBknd8pMDrqaXEOCW7lh7IJGaGDgQRcUylzzBANQBx142b9l5+zujsX30cEtabwnvr7qbit82btu/wD4TxZu9F1JtOfAEsp/eFD4XdGKs3MNiRF5O5eUaGR926ngSAwPWp8Mc97CYqGcqRJHdv29sw8Y0I5HWgbjtxrLLi0BKL3MQBqck9y4BzKE+4mpY221x7OJw7JmWFuAmFuWW1BB6iZHmRUeFI+HufV7kvaYEWrh17oH7K7+oAkA8xU8JgUsIyJIt52gSTGc7SRoBOgoLl66WIggEHN1lRv61EEHMAHUMd5yn+EDrQmbKVEAkDRiQJnoBr0qVtQpGVYBnMeYnmZ1A0NAUAwwG6kfenUb70zW5bMIK6D7xI5aBdqEUzoAMjEGZbUAemk1POComSCcp8PKNuVARjBJ5qp3MAgjc+U0sOwcAwrAbQO6s9CdzTC42cjXSBAUgbc2Oh9Kkz/eJ1XLBABJB02jlr8KCfbRlzGH1ECWkdf/ADTouU6nRm2ACgE7AxuaGrZokuIGgkAtod41+VFssDlIAyncEQQQdz5RQNcBAYwQ0gHKFkxtE1N/umSRJjUgkGdJ5UO0hk6eTFixPWBsKd3hWbQgnUMcoHU6g0BCSDtyAJkKD5DelbQCAJgg66kz4k61EQe8MpaNGA0HQBqcuJ1OpXVDqfDQUEIP5lpUL6l+m1/8Y/6qegIKcVAVKvSp5Kc04NDp81YrabNWI4pjyEcqCQgzNl1MTrA5xv5TUsbiye6u/PwoFmRsYrDZnw8R7bdOrueZ9K/ErZv4dBaIzqVvWW/CXAIKk9GUsJ61HBY4XUVwCDJV1OjK43U+NHsYFUDBAcpbMFEkISO8F6LOscql2QDMxgFozHSSVEAtG5A0muR3xFJXgXXKWZV6Kcs+ZGpoVnhibCfVialebKJO3LRjPlprVvCYaVliYYAhRoI5eprG1ZDhNtEjKkvEGBKg+YHzNX8SfzMs/lH+1Y7C3s6KyHusJWZA93npUOH3xdtq+2YEEflbUEehBoGxGCR7iXR3biaBhzXmjdV+RpcQxVlSvaugYMCgJBYN+kDWTJEc6FwfFdpaBb76Fkucu+hhtPGJ9abEpbUjKqKxbfKJ2Ox6+NAfE3iYAMCJOnePh4VRN0BcwK5bhk52ygHnGmpnlUc2rNsyAjvEgEHmaJhXzAHusPAd0eIJ3NBNjpmCgvyMRmg/dHMaTUhdXOwBDEiCo1g+PIetDNwLkFww4JMLJzDy8fhUngHMzNDMO7oAszAJUTr50EkTL3SwYhZA0UegHLTxpmkBcocZiSwVVJnqSdBtUnmH0gropWJg8hOk6U1glQSQQBvmMsdPDQUBnBIAnKSQRz23nrTFgS3dKhtCScsxzWDNDYlQggvGoYlQB0nnPkNaYkDvhZYkSfTlPIEjagLasgZkUFRlBBOvvJ1J8+tJ7eYqYQkDvSxIH8I0PrUboHfUw2Yyqtrr0IGpAotqVBGkr+FAANunOgJElZJ3kEaajkI5ROlRS7mJBynXVVBPvPKhtdC5ArKFIJHdZmnfSjnNAC7gz3t2HPyNA1xxDZoC6EN0PSpE5u8CwAHQDN7xMVEMDmCZ9TGgICnr3hFOnNQSWyyCxJJHUHb3UEPrtr84/wBf96VT7Rv8v4ilQDFOKcCnFejbyaNVLG3jDBBJVWY+SiT60+KxGoUaTz6eNYnhWNbNdDD7S0/fU8wdiOqkbHxrHPZw/rbq1dyb+Gw9/MiupBVgPedflVtc2WLaqWPNgzfAVheHp2FxsOdbVzM2HbyktaJ5MsnTmKyFpzHPUciR8q45n69GIrxCd52+7dxCKfyjLI/hnT1quMZZU6F3I6ke/KtEs4C2PwLPkKyeEwCwHkRr3YI1B+VY2K/CMQt2Xk5rbFSpmVI8/AilwDEkG7Yf71m4cv6rb962fcSJ6g1R4qPq2LXEbWb4W3f6JcXS1cPgZyk+VXeN4RldMVaEtbGW4o/xLMzA/Up1HqKgjwvEmzibuGY6E9rZJ5o57wH7rk+hFC+sHC4wo2lnFHPbPJb3+Knhm0YddascUwYxVpLthh2ts57L8ieaN+ltiOVQQW8fhnt3VZHUwynRrV1ToQd9DqDzFBO/h2t4h76OBbuIC6EE/aqYDjkJGh8qd+8wQzqMwPORr6R/WsP9bxis1u7hu1ygAtbcd9Nsyq0TPPXQ1E+0VtWCXS1mIA7W2wPqx7vXWgy9i+WYnMja/gmPVj8qNcfR85GVoynXfTT4SPOg4bGozBkuW2UDvZWByzqDp5H31O1DJlVmAmcwGgH5QWGtAd7mYA5nAUbDTNA3Ok0S0ZKQAUYGfPqZ3Gh+FVjcOWVk5Whhz05eek+6nuqQ5gOVAHMBB7tdydKCVoNmJObcwbhH+lV8+dHV/vOst+ErI3B1OpEaDaohJYCYKd6Adx08Rp8qcwwIZAoY6gkEsfACgZVDxmVJQGPxBekmjJc+4x7sSGDR/wB7iorZ0dB3RAykRGw5dZ3FNdt5iGXs+6O8xEkEdOVBPDplP4FDnTKuUnSZJ/2qbaZyIVlEEsCRlmQYB15/GmgHKGlg0d79Q222pkvkswLZoOyKRHmTP9KAmHuyJliCNyMog75RvTkxkzTnBMZATmHy9KTHctBTLDc4I8twf6UkUMqgM4Uc/uyOQ1E0DXVAlmLRIlSdFB5wOXnNFZT3gendKmDEbeBoaNIlR90wy8+e88/OndO+dGI0Ms3dHQAT/Sgq978l7/5E/wCqlWUynqPdSoK4FU8digojmdqNiL2oVdWYwBWtWsW11S45MwbqIMfMGu/PPhF/Xm6tc7J/SzqTJNOcOudXjvhSkjcofwnqAdR09ajauabAnlJIX1jWkVvxLXLdtfAZR6S0n41xzMzNy9GIiIqBXsfmgQQdYGo2I5zUWyjYg+h0qg1y0NWuu56LlRfedTTYbGNdbJZtyBqSxYLHmBqakqyODBukhO6o/G6mJnYAGSd+lbLaIICogJA3Ma9TAMCsDw3BXFM3XDdEUFUHoIn1rI27oBKAgEAEqO6IaYMDloaxD4rDq6slxVZWBDA7EHlVbg2Feyhts5cKfs2Y97IRorHmV1E89KI2IHai1G9vODyMNlYekr76niLJZYFx7fUplBjzYGKBsHgVtZ8ndVzmy7AH8RXoDvHWoXsXZRixIDEAE7Tl2ny61ruJxODttlN3EXm55S933kCPdVnCXVJ+ywVzwa4gHxdpoil7Xe19ywAuHsG47CQ3dZR7m+cVpeI4li75zX3SysSVUK7epaQPKK6DjUJOa8GMbIjqg9YH9axXFuDPi7YtW7FkW5klQdCJgtcbca7A0qViYc1x/ElBmywkbspg+pWp4T24xNoiLjMD+c5hPhm2rM+1Hspaw6ALf7S5zW2ncX+M7+laYuGKMQ6yrAg9R0IqL4b9w76TCyntbf3NXKd0nkC2h26itnwPtnhby5A7ITGmpInZidzXDluPZfMBPI9GU7g+f9KbGMIDJMAypG6zrlPkdqWU9HWcerMMpUsqxmkAHTWBMnyireHVVZcqwGMFo1k7TzjevNVrjV4CVdgRGm48xO3jWZ4X9IOLtf4hOkakwR0IPOqlO/vaJQqcrmZXPO2u8dJ+FTDFVJOuXSFGg2nTnoa5Dwb6WMml2ysHcrIb3yZra+GfSNhLkkHI7QCHPcMc5UEgxptQbjccJlVXRUOqzJbX8vh0FGYkgZd5BGbdhz8tDp6VS4dxezdEpdttH5TGUeR1q1mgIXIR1J5iGHMgcwf+9qCaXFzNlOp+8F1gxv0BqVtYOXMWJBILeEzHLTSh3DqXLsEJECAu5jeJifKix3oI5AoYmDGvkfnQQckqDDhgQGCRLGOp3FEeMpB0BgETJBPMnr76Hg7k/nJ/M4y8+Q0+VTzCGJBdG5ASQZgwByMfOgX1a5/nH+UUqH2Q/Ld95/vSoNbwWOZrl47PaYAg7gjX3HQ+VUcFcFnFuh/ZYrM9s8gza3EPiGk+Rq82G+1F0EhiCj9HSO7P6lMQek1G7YDLlIkAqw6qymQynkaznKcpuWOOMYxUJWbxU6bg/Kqt3AJccu65mPNiWPxNWrlk9DrrTraIEgSPMVGQRwSIhcBQAyjYbtotVuH+0T2c4xGHuIo1D2wbqwInNGw50fiRP1a9AkqFuAdeycMR55QaHw/iNthluMArowJ5FSsT8QalixhPanDHEH7dMly2pBJy5XUsCDOxIy1d4jiuxxFm6YyXQbLH9U5rRnoe8PUVxh3ObI5BK92Yj7ogHyOnvq5d4zd7PszcY2+73SZAymVKzsQRyqDr3tIezW3iVn7AktHO1cAV/d3T6VlbV9biBgQQwHiDOxrlXAvpIKq1vFKbqEZZhQYOjA8iIrNexntXYQthi7dkT9i7jYHUI/5SNp2oNsx7Yj7thbI/VcLH3Iq6+pqp9WxJEXcZbTwtoqmP4yaybol1YzEqeaOVn1Uz8a165Zwlt/ssFevMOYttl/muHX0oLmFxFhWhHbEXNvwn5AAVlgl6597s7a8pJuH+UafGsfgsdeOlvCdivVyi/Bay1iySJukk9FbKvloJPvq2iGKwVqAGgxqSwUEnl5DwFazxL2Yt4hiQTppOUgb7Dka2vE3EQdowVQIkgDSSBJO/MUuIXCtu46jMyKWA65RMecA1FcyxPsKQHAEqwI136gjxBHzrU8Z7JPbzd0wd9DFd7wt1biK67OoYTroQCPPesZxLB2UBe7cIH6m09FG9BwC17I4hmy2rdxz0VWYjzgaUbi/sFjMPaN66iW100a4gfXokzXY7vElujJZOK/8A52WVfMnQUA+yFhu/fN4neDBPvmKtHJ55ZTTMpG4Irvb8PtW5GE4ehaP2mIOY+arpr61pfEPo2vQbt50tFiTlMljOugGgHrShoeAxzIwlmy8xPXpWw4P24xlgwt0sF2mDpyIkECsXxTgeRotlrgA1JGXXnE8qp2cMTKmVb8M7HwqDpvB/pXdjkuIrk7k6ZhGq6aT6a1tvC/pCwl0x2hQaALAzCOpLSfdXnwDKYMgg+oouMJzSYk6yNieo86D1HhuJ2rhTsriTP3Mwkqd9/wAWx9DVxCrZghaGOpWQAecE7GvK1rit5IyXHECBqf61nOHe3+MtR9qzRyJMR5bUHov/AIev5rn8x/tSrhv/ALt4r8qe5f7U9B0f/iGnctXCergD4TTkYhtwtsdWYKPcN6r3sTfJ+z7K2vgC7fzH+lDXCuTLuT6AVkLQyru6seoBPuHP30W206sWHSRHuE01jB6EjkCT4AUlg7a+NAe0/PQ+exHMH0rRuLcMy3OyBPZ942W6CJNpupUbeArdUWpvgAw1XTeToJ8zpzNQcmxvDnY5hqy7/qA/rWOxQI5Gur47hVmDB1/TqPeYFYc8AV5kiPfVHL7r1C3f1MVu/FPZ7DgEKHL9ZhfdFa3f9mrg1GtAPBe0N+wQbVxgOgJEeB5VuHBvpQxKyLqo4AnUEMR5j+1aNc4c4zCCdJI5+BqrYukFTzX4g70odosfSfYcKQGBDDMphsyEQ0GZBEgjyrY8Xj1xGGZsO+Z8oupBhs1tswBG4PdIrzljLeVzGxgjyOtTw+OuJqrkEVKHpqzcTFYfT7l62RP7wj3g/Kq/s7xXtLeV4Fy0TaujbvpoT+62/rXDfZz23v4VgQSV5oScrdRB28xWx2/b9Tie3yKhuKFvIGgXMo7rrOzCfhUodJ4BfFi8+BYxkGeyTpmsk6DzU6eVZ28sTpJHlPlJrTcZxCzjrFm7YvW0xdnvWw7KrSJDW28GrY+B8ZTF2gy9107t1DoyN0I9DHUVLAGfGs3cXDIv6i9xv9MCreHwVze/cRj0VAo+JJpcRwC3B9pcuKg1IVxbXzZhr8awuFx3D7TkW+0ut+kXboPkx0qjZEuH/CT1AA+MD51UfhxMlraMSfxtmPqRP9aNgce12ClsonW53T6KP71cdN++SfKAP70Gq3/ZhEVnuG2CddVUIvgJ1PqT5Vq2L9iBcBdSrSZkbeldHs8Pt2yGY5mYwGuGdTsANgdDROLX1s2nvMJS2AWjkkjMw8hrHQUHEuI+xRykMmxlWiD0IPht7q1jHezLoCo1HKeXr0r0z9VVgCIIIkdNdqw3EfZlHOZ4YDWGhVHnFUebLfAL7NlW2zHooJ+VD4nwS/h47a21vNqA2hI8BXohbTSUw13C2zzyAZ484JrHcR9gUvHPjMWWPiSTHQDX5Uot54ilXdP/AEFwj/Nufyn/AKaVKS2L4d7e4V4lihPJxl+IkVtS8TRrHcOYtctRlGaVzd7UTyrzu6EbiKPgeI3bJm1cuWz+hivypavR2GScyrr2ltwvqpj41i+C3+0w1txuFGb5H4giuZcN+kzGW8ouFboUyCe4/wDMunvBraPZn29wABW521rMWJzw6S5kxlHdE+FWxu9m4Y7sTsCQGjxAOlBv4GNb+IdRy7R1X+VQJ91UOFcZtXf2bK0bEEHyPd2qw2DtOxdkDN1PePxpQHOFU6BrpHN3JHukmrDXydlRRy0/vJqxYwYg5coCgsdANBvtU8IiMV6NHuNBRBM7z6CqmLwYaetXjdGe6v8Al3GT+U7+6KKlnNESSdqDWMXwMmGWA6aqevVG8DWvcR9mBmLBSJJrpF9rVsxduKGH4F7zesaCgNxBG0t22Yfulz8gooORY72ec6jWAB6DasTe4XdX8DegJ+VdyThDuMzWiB+qB8BpVS9wy4RCsiTyET/poOGupGhEedFYiB0PwIrfeL+ygBJaCeZBnU1hMT7MsoOXXnH9vGgwFnEMggEhgZ05+FZnh/tTiMLc7Wy5Gca856hp0MeNY7G8OdcrgSp0nmCu4I61SuTEeM+U70HU+E/S8YAxFlWHUafCCD8K3rgvt/gb+guC2dNHGX3MNK82U4aKUPVWM40qGyRla3dfsiykEK7D7MmPwkgj1FD9or1y3a7W3M2XV2G+a1MXRHPuliPFa80YTiN0AgOYAmCTHd1n0rcvZv6Ub1hezuKLqf8A5CWMHQrMzHnNY1I7XxHDjE4d0Rh31DW25BxD22HqB8aXBuJpirPeH3s1q4h/C+odCPlXM/ZT6RLdleyKsbasckMCyWydEIP3gusEVsvFeIWrF04yy63MPiMgxAtmTbfTLey7jSJ50kZ32bxJtu2BuN9pYAyE/wCJZ/w2HUgQDWcxWHRhDqGj8wn4VrfHeHtirVvEYdh9bw3etsu11DqV8VYbeMisrwHjS4uyLg0YHJcQ7o4Gqnn1qCs+PCNlsYS68fiCLaX0LRNXrWH7UA3LWXwzBo840o2NF3L9l2YbrczED+Fd/fQMNgcTIN3EAgbi3bCD3kmqDf8ACrX+WvwpUfu/5v8AqFKhTivE/YtH2FanxL2JZZKzXcfqtBu8PB3FenlqwyeThvzxecsTwS6m6mqL4dhuDXozE8ARt1Fa/wAS9i0bYRWjLpfw6cerj64nbcqQVJUjYgkEeRFbDw323xdr8faDTS4M3xGtbHxD2II2Fa9ivZ1l5GtM6ph0Ruxybfwj6Ube162yEqVJXvrBEa/iHxra+A8YsPbUW8RauFFXnlbujXunWa4pc4ZFC+rQZ2I57H4VjxZcodza+ox1wAgpiFS6I5MBluDwMqpisgq5WIrivC/anF2PuXSR0fvjyk6/GtosfSWXK9vbykCM1uGB81MH3E04yvKHRrj27S5iHcnZLK94+ZMACq44xdOiWTaHVipb1OvwFYzhXtVhr/3bqT+UnK3uaPhWctsp2Inx0NSltUJuPq5J56ksfDeKkMNP3tR0O3uq3jQFuKgBhrIuAzuc5Vh6d330Pjl7JhFcf4d+2G/ceVPpLL7qkwodzCg8hVXGcKDDaDWQtv8AGrOZQskMx5KsCf4iYFYjT73s2SDAHeIMdSBE+cVguI+yxBh7ZFdEGLxDaJZS1/HmY/xBSfdTJwm6dbr27fPq3+rX4VlA5Ld9iXf9mG9xAHmToKw3F/Zm5YAJa288kJYjz0+VdwxHD7R0z3H8YgekkD4ViMTwOwQYLFuh197bCg4dlKnUEedRuJHrqK6pxH2UBk5dPQ1r2I9l9O6Jj8J0nqJ5Gg0vejWsY67MfXWsjjuBOplASpEjkQOh8QZFY69hmXdSPSg2b2V9vcRgmJSCCIKnVTr0nQ+Irarf0jWGvriQjWb8gXVQ/Z3l6sCdHG4POK5TFNNSh6u4T7UYXEfsr9sk/hJyt7jRsTwGzeOa72lw/quPl8gAQIrylZxBUd0kEGR7jWd4d7bYy0pQXnKkQRPymYNKHpH/ANMYT/JX/V/elXCP/dXH/wCe/uT+1KlDtQpzSpV6kPEDeq1+lSrNGNxXOtV4xtSpVq2N2pqGPrCX6alXI7oVXoL01KjIG/XZ/Y3/AOmSmpVhLOPjZr/7fCf/AKb3/PbpvaP/AO34v90f8609KsGZrH7NPWr9valSrEZbg27eVYDGft286alVgVr/AN0+dRtcqVKqC3fumsRcpUqDB4rf1f8A5zWA4vzpUqDUcT96gtSpUDLSWlSoHpUqVB//2Q=="/>
          <p:cNvSpPr>
            <a:spLocks noChangeAspect="1" noChangeArrowheads="1"/>
          </p:cNvSpPr>
          <p:nvPr/>
        </p:nvSpPr>
        <p:spPr bwMode="auto">
          <a:xfrm>
            <a:off x="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4" name="Dikdörtgen 3"/>
          <p:cNvSpPr/>
          <p:nvPr/>
        </p:nvSpPr>
        <p:spPr>
          <a:xfrm>
            <a:off x="251520" y="3181032"/>
            <a:ext cx="3312368" cy="3416320"/>
          </a:xfrm>
          <a:prstGeom prst="rect">
            <a:avLst/>
          </a:prstGeom>
        </p:spPr>
        <p:txBody>
          <a:bodyPr wrap="square">
            <a:spAutoFit/>
          </a:bodyPr>
          <a:lstStyle/>
          <a:p>
            <a:r>
              <a:rPr lang="tr-TR" sz="2400" dirty="0" smtClean="0">
                <a:latin typeface="Trebuchet MS" pitchFamily="34" charset="0"/>
              </a:rPr>
              <a:t>Otomobil gövde panelleri</a:t>
            </a:r>
          </a:p>
          <a:p>
            <a:r>
              <a:rPr lang="tr-TR" sz="2400" dirty="0" smtClean="0">
                <a:latin typeface="Trebuchet MS" pitchFamily="34" charset="0"/>
              </a:rPr>
              <a:t>5754, 5182, 6016 alaşımları</a:t>
            </a:r>
          </a:p>
          <a:p>
            <a:r>
              <a:rPr lang="tr-TR" sz="2400" dirty="0" smtClean="0">
                <a:latin typeface="Trebuchet MS" pitchFamily="34" charset="0"/>
              </a:rPr>
              <a:t>Yüksek mukavemet, korozyon direnci</a:t>
            </a:r>
          </a:p>
          <a:p>
            <a:r>
              <a:rPr lang="tr-TR" sz="2400" dirty="0" smtClean="0">
                <a:latin typeface="Trebuchet MS" pitchFamily="34" charset="0"/>
              </a:rPr>
              <a:t>5754 iç, 6016 yaşlanma sertleşmesi ile dış paneller</a:t>
            </a:r>
          </a:p>
        </p:txBody>
      </p:sp>
      <p:pic>
        <p:nvPicPr>
          <p:cNvPr id="188418" name="Picture 2" descr="BMW Hybrid design with Aluminium front"/>
          <p:cNvPicPr>
            <a:picLocks noChangeAspect="1" noChangeArrowheads="1"/>
          </p:cNvPicPr>
          <p:nvPr/>
        </p:nvPicPr>
        <p:blipFill>
          <a:blip r:embed="rId2" cstate="print"/>
          <a:srcRect/>
          <a:stretch>
            <a:fillRect/>
          </a:stretch>
        </p:blipFill>
        <p:spPr bwMode="auto">
          <a:xfrm>
            <a:off x="3429000" y="1196752"/>
            <a:ext cx="5715000" cy="2486026"/>
          </a:xfrm>
          <a:prstGeom prst="rect">
            <a:avLst/>
          </a:prstGeom>
          <a:noFill/>
        </p:spPr>
      </p:pic>
      <p:pic>
        <p:nvPicPr>
          <p:cNvPr id="188419" name="Picture 3"/>
          <p:cNvPicPr>
            <a:picLocks noChangeAspect="1" noChangeArrowheads="1"/>
          </p:cNvPicPr>
          <p:nvPr/>
        </p:nvPicPr>
        <p:blipFill>
          <a:blip r:embed="rId3" cstate="print"/>
          <a:srcRect l="41227" t="36047" r="17266" b="22610"/>
          <a:stretch>
            <a:fillRect/>
          </a:stretch>
        </p:blipFill>
        <p:spPr bwMode="auto">
          <a:xfrm>
            <a:off x="3419872" y="3429000"/>
            <a:ext cx="5400600" cy="3024336"/>
          </a:xfrm>
          <a:prstGeom prst="rect">
            <a:avLst/>
          </a:prstGeom>
          <a:noFill/>
          <a:ln w="9525">
            <a:noFill/>
            <a:miter lim="800000"/>
            <a:headEnd/>
            <a:tailEnd/>
          </a:ln>
        </p:spPr>
      </p:pic>
      <p:pic>
        <p:nvPicPr>
          <p:cNvPr id="188421" name="Picture 5" descr="http://www.azom.com/images/news/NewsImage_16997.jpg"/>
          <p:cNvPicPr>
            <a:picLocks noChangeAspect="1" noChangeArrowheads="1"/>
          </p:cNvPicPr>
          <p:nvPr/>
        </p:nvPicPr>
        <p:blipFill>
          <a:blip r:embed="rId4" cstate="print"/>
          <a:srcRect/>
          <a:stretch>
            <a:fillRect/>
          </a:stretch>
        </p:blipFill>
        <p:spPr bwMode="auto">
          <a:xfrm>
            <a:off x="395536" y="1484784"/>
            <a:ext cx="3240360" cy="1723871"/>
          </a:xfrm>
          <a:prstGeom prst="rect">
            <a:avLst/>
          </a:prstGeom>
          <a:noFill/>
        </p:spPr>
      </p:pic>
      <p:sp>
        <p:nvSpPr>
          <p:cNvPr id="12" name="11 Metin kutusu"/>
          <p:cNvSpPr txBox="1"/>
          <p:nvPr/>
        </p:nvSpPr>
        <p:spPr>
          <a:xfrm>
            <a:off x="251520" y="476672"/>
            <a:ext cx="8712968" cy="769441"/>
          </a:xfrm>
          <a:prstGeom prst="rect">
            <a:avLst/>
          </a:prstGeom>
          <a:noFill/>
        </p:spPr>
        <p:txBody>
          <a:bodyPr wrap="square" rtlCol="0">
            <a:spAutoFit/>
          </a:bodyPr>
          <a:lstStyle/>
          <a:p>
            <a:r>
              <a:rPr lang="tr-TR" sz="4400" dirty="0" smtClean="0">
                <a:solidFill>
                  <a:schemeClr val="accent2">
                    <a:lumMod val="50000"/>
                  </a:schemeClr>
                </a:solidFill>
                <a:latin typeface="Trebuchet MS" pitchFamily="34" charset="0"/>
              </a:rPr>
              <a:t>uygulamalar </a:t>
            </a:r>
            <a:endParaRPr lang="tr-TR" sz="4400" dirty="0">
              <a:solidFill>
                <a:schemeClr val="accent2">
                  <a:lumMod val="50000"/>
                </a:schemeClr>
              </a:solidFill>
              <a:latin typeface="Trebuchet MS" pitchFamily="34" charset="0"/>
            </a:endParaRPr>
          </a:p>
        </p:txBody>
      </p:sp>
    </p:spTree>
    <p:extLst>
      <p:ext uri="{BB962C8B-B14F-4D97-AF65-F5344CB8AC3E}">
        <p14:creationId xmlns:p14="http://schemas.microsoft.com/office/powerpoint/2010/main" val="267455849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descr="data:image/jpeg;base64,/9j/4AAQSkZJRgABAQAAAQABAAD/2wCEAAkGBxQTEhUUExQTFRUVFxUYGBgUGBYVGBgYFhUWGhYYGBoYHCggGholHRUUIjEhJyorLi8uGh80ODMsNygtLisBCgoKDg0OFxAQGywcHCQsLCwsLCwsLCwsNywsLCwsLCwuLCwsLCwsLywsLCwsNzQsLCwsLCwsLCwsLCwsLCw3N//AABEIAOEA4QMBIgACEQEDEQH/xAAcAAABBAMBAAAAAAAAAAAAAAADAAECBAUGBwj/xABGEAACAQIEAwUEBwYEBQMFAAABAhEAAwQSITEFQVETImFxgQaRobEHFCMyQlJiM3KCksHRQ1Oi4RWy0vDxFheTNDVjc4P/xAAZAQEBAAMBAAAAAAAAAAAAAAAAAQIDBAX/xAAiEQEAAgIBBQADAQAAAAAAAAAAARECAxIEEyExQVFhcRT/2gAMAwEAAhEDEQA/ANlmmooSn7KvaeHQMUoqx2VOLdLKV4pZTVrIKWWllKwSpC3ViBSqWsQD2VP2VEmnmpa0GLVSFunmnmhRBaVKaaKB5piaUUstAs9Imn7OnCUEJpjRclLs6KDBp8tHyUhboivkpwlWclIJUsoDLSy1YyUslXkUAFp8tHC0+WpyKV8tKrGSnpyKUs1Kal2dP2dURzUpqYt1LsqXAHTEUfsqcWqlitlqQWrAt1IW6WtKwSnCVZyVLJU5FKvZ1IJVgLUslORSt2dSyUfJT5allAdnS7Oj5aUUsoEJT5KLFKKWUFkqQSpxTilqHkp8tTpVBCKeKeKUUDUqeKUUDUqeKUUCpqeKVAMJSyUaKUUsDyUuzo0UstCg8lKKJlpRQQilFTilloIUqJlpZaKHFKiZabLUspCnipZalFCg8tNFFilFQoKKUUbLSy1VCilFFy0stSygop8tEy1O3bnypOURFrGN+ICWyTsKXZGrT6T0A8BHjrTsI7w10EdDHzNcv+ibdcdLFeZ8qWSnyVaU5s2x26iOoNSuAdNt4+YrKOoj8MJ6WfkqeSlkq2tsGfDToP8Ac0xteI+Xv6VnG/FhPT5wq5KerX1fxX30qvfxY9jJVy04FFC0+Ws7YcQopZKNlqQWllA5aWWj5aWWpyWIAy0+SjBKlkpa0rhKfLR8tLLUtaAy0stHy0stLAMtLLR8tLLUAclOEosVJEnakzSxFgraJ0FSewRuCKyGFBAH3QevOnvMuu5PXlXP35v9Oj/PFftjMlNkq5o2u/OhXLcjSQfEf+azjfDCenn5IGSpEDYDbfyPOmUsIB3nvQeX+1QADAeehK7+QPPxrVs2cv43atXGPPtMKST02BOo8tN/Whsx1JO5A1MQaLIMHlOvgRTWieczJiY18QB/WtbcIRGu5Maco8JqBEjQg97fWNN5jemzDumRqTBJA9D1qY06mTrOvuB2FA5g7TodY5e6nAmZ689AY+dDTWIIMHfWI9NzRJ23390UE+1HX50qbO36aVFsKKelUq7nlxBopwKVKilFPFPFKpMqYLUopCnqKaKUU9Ki0aKUU9PFCkYpRUqqYzE5RA3Ogqx58JlMRBXsUFMbnoKEcb9qqERmQsh65T318wIPrVHF8LvMhcEpeBDWxMAlTOVvBtvWo2rgxlhblruXkaQG3t3l0e2/gdVPgQa0bcomeMem/RhNcsmSt4wrea2+kqHtkbEDR1J5kGD5NUbWM7O8bT7NNy2xMyv4180J9xqjbP1q1pNq9aaVzDvWroGqsOaEH1BqFi4MUjWHmziLJDR+K04mHU/itn5GDWl0rmExS2Lv1djCvLWG5EGS1ueqzp4VexJEzLEgQROkeX9axeCZjbAxVtM9u53YMiRoLi/lBnblVq5IDEAzsIAMj30Es8Mo0JjQzqR+7zqQhZ5DWSTJB8fjUZ7uuhOmu4PKeVJW7xEQYAJka+IA1oJATlMjQdDr5Dr40SQSDy3B3g+NDUxIExE5m19CTzpcw2mWNdTE+A29aAlk6SeU7iPUATFNMRzOsGQBHQ+NKddDqASOhHp6U1oggMQNNZiIncidaCaJEbmTz5eQ5CkOUQTOupgjqY3NKSCJktBmNiPEmnt6QJmSfIHkNBQPm8Ph/vSqP2n/AGKVA9PNNNKu55kSlSqM04oqYNKo081JhUhT1Gou8VFTLVUxGMA0B1qv9cVnyknKu8c5/wC5rDcOunNcsv8AtbJI/fQ/dcdQR8ZrXnnEeG7VhOXmfTO2bz+JHjt76OuL6x6Gf9qx6srDvSQNQPH10HnQ0vtJi1bA5S2Y+vditUZS3zhjPxkruNAWf7H5VDAYdbhFy4SIbRdpjnVTDF2cE5YE6axtpzFZTDXhJAILCM2mokSNNo/3rLuzVQ19nHlcr9y1OqqfMmsFf4cVvdvZOV2IF1fw3QOfhcA58+dZBcdnZ11m2QCPNQwI8CD8DVXA4rM1xGgNbcjzQ622jxB94Nam8+IwKm6t5ZW4ogkbOn5XGx6g7invqjOrx31mGG4HME/l8DQcdg0Yy+dugzMFHuMChMYBGi2wsCJ7pHIR160BRc+6TA1IIOk+I60sOkNruZjUkx67eQoT6w07L+UZm9+oFHUBiDyjMpGsHXXWghceFkfiYAggmD4AelGIO4jMY10BMcuooOHYwS2bTXvRt4BdBtSZoC/i1JBkLA6GTrQEMHMNYPMiADz+9oamrbgSSoG+5B59KHlAOaCSTrqTp4A8vKnfUMoKkzpqfjFBIL3uZUAcwFXw01NTY6nnCmV2npv0qBAykbgaHLoB4wNaTE58s/h5KSY8WOgoHQhspgGNoJIHmRoaJ2uokgaGV0k+IioBYnpl1AkkbxAHnypxJy6sI8gW6DaQKAf1Zfy/F/70ql2/6T/qpUEppTUAalNeg8pOacVCnBqUqc0pppqLNFFtJnisZiMRnMD7o3oePxuqrsGYqD1IEkDxihJd5RFa9mfHxHtt06+c8p9I37B7QXUgGFV15XEEAHwuKNjzGlRxOBDMjgkXLZ7jDQlZ1tt+ZD05cqsm4ZhLbN4kgA+QGtOxuczbQeJ19wE1y07iFuOR+NCuYpVdFcle0bIummbKSAekxR8NiFZxbBknd8pMDrqaXEOCW7lh7IJGaGDgQRcUylzzBANQBx142b9l5+zujsX30cEtabwnvr7qbit82btu/wD4TxZu9F1JtOfAEsp/eFD4XdGKs3MNiRF5O5eUaGR926ngSAwPWp8Mc97CYqGcqRJHdv29sw8Y0I5HWgbjtxrLLi0BKL3MQBqck9y4BzKE+4mpY221x7OJw7JmWFuAmFuWW1BB6iZHmRUeFI+HufV7kvaYEWrh17oH7K7+oAkA8xU8JgUsIyJIt52gSTGc7SRoBOgoLl66WIggEHN1lRv61EEHMAHUMd5yn+EDrQmbKVEAkDRiQJnoBr0qVtQpGVYBnMeYnmZ1A0NAUAwwG6kfenUb70zW5bMIK6D7xI5aBdqEUzoAMjEGZbUAemk1POComSCcp8PKNuVARjBJ5qp3MAgjc+U0sOwcAwrAbQO6s9CdzTC42cjXSBAUgbc2Oh9Kkz/eJ1XLBABJB02jlr8KCfbRlzGH1ECWkdf/ADTouU6nRm2ACgE7AxuaGrZokuIGgkAtod41+VFssDlIAyncEQQQdz5RQNcBAYwQ0gHKFkxtE1N/umSRJjUgkGdJ5UO0hk6eTFixPWBsKd3hWbQgnUMcoHU6g0BCSDtyAJkKD5DelbQCAJgg66kz4k61EQe8MpaNGA0HQBqcuJ1OpXVDqfDQUEIP5lpUL6l+m1/8Y/6qegIKcVAVKvSp5Kc04NDp81YrabNWI4pjyEcqCQgzNl1MTrA5xv5TUsbiye6u/PwoFmRsYrDZnw8R7bdOrueZ9K/ErZv4dBaIzqVvWW/CXAIKk9GUsJ61HBY4XUVwCDJV1OjK43U+NHsYFUDBAcpbMFEkISO8F6LOscql2QDMxgFozHSSVEAtG5A0muR3xFJXgXXKWZV6Kcs+ZGpoVnhibCfVialebKJO3LRjPlprVvCYaVliYYAhRoI5eprG1ZDhNtEjKkvEGBKg+YHzNX8SfzMs/lH+1Y7C3s6KyHusJWZA93npUOH3xdtq+2YEEflbUEehBoGxGCR7iXR3biaBhzXmjdV+RpcQxVlSvaugYMCgJBYN+kDWTJEc6FwfFdpaBb76Fkucu+hhtPGJ9abEpbUjKqKxbfKJ2Ox6+NAfE3iYAMCJOnePh4VRN0BcwK5bhk52ygHnGmpnlUc2rNsyAjvEgEHmaJhXzAHusPAd0eIJ3NBNjpmCgvyMRmg/dHMaTUhdXOwBDEiCo1g+PIetDNwLkFww4JMLJzDy8fhUngHMzNDMO7oAszAJUTr50EkTL3SwYhZA0UegHLTxpmkBcocZiSwVVJnqSdBtUnmH0gropWJg8hOk6U1glQSQQBvmMsdPDQUBnBIAnKSQRz23nrTFgS3dKhtCScsxzWDNDYlQggvGoYlQB0nnPkNaYkDvhZYkSfTlPIEjagLasgZkUFRlBBOvvJ1J8+tJ7eYqYQkDvSxIH8I0PrUboHfUw2Yyqtrr0IGpAotqVBGkr+FAANunOgJElZJ3kEaajkI5ROlRS7mJBynXVVBPvPKhtdC5ArKFIJHdZmnfSjnNAC7gz3t2HPyNA1xxDZoC6EN0PSpE5u8CwAHQDN7xMVEMDmCZ9TGgICnr3hFOnNQSWyyCxJJHUHb3UEPrtr84/wBf96VT7Rv8v4ilQDFOKcCnFejbyaNVLG3jDBBJVWY+SiT60+KxGoUaTz6eNYnhWNbNdDD7S0/fU8wdiOqkbHxrHPZw/rbq1dyb+Gw9/MiupBVgPedflVtc2WLaqWPNgzfAVheHp2FxsOdbVzM2HbyktaJ5MsnTmKyFpzHPUciR8q45n69GIrxCd52+7dxCKfyjLI/hnT1quMZZU6F3I6ke/KtEs4C2PwLPkKyeEwCwHkRr3YI1B+VY2K/CMQt2Xk5rbFSpmVI8/AilwDEkG7Yf71m4cv6rb962fcSJ6g1R4qPq2LXEbWb4W3f6JcXS1cPgZyk+VXeN4RldMVaEtbGW4o/xLMzA/Up1HqKgjwvEmzibuGY6E9rZJ5o57wH7rk+hFC+sHC4wo2lnFHPbPJb3+Knhm0YddascUwYxVpLthh2ts57L8ieaN+ltiOVQQW8fhnt3VZHUwynRrV1ToQd9DqDzFBO/h2t4h76OBbuIC6EE/aqYDjkJGh8qd+8wQzqMwPORr6R/WsP9bxis1u7hu1ygAtbcd9Nsyq0TPPXQ1E+0VtWCXS1mIA7W2wPqx7vXWgy9i+WYnMja/gmPVj8qNcfR85GVoynXfTT4SPOg4bGozBkuW2UDvZWByzqDp5H31O1DJlVmAmcwGgH5QWGtAd7mYA5nAUbDTNA3Ok0S0ZKQAUYGfPqZ3Gh+FVjcOWVk5Whhz05eek+6nuqQ5gOVAHMBB7tdydKCVoNmJObcwbhH+lV8+dHV/vOst+ErI3B1OpEaDaohJYCYKd6Adx08Rp8qcwwIZAoY6gkEsfACgZVDxmVJQGPxBekmjJc+4x7sSGDR/wB7iorZ0dB3RAykRGw5dZ3FNdt5iGXs+6O8xEkEdOVBPDplP4FDnTKuUnSZJ/2qbaZyIVlEEsCRlmQYB15/GmgHKGlg0d79Q222pkvkswLZoOyKRHmTP9KAmHuyJliCNyMog75RvTkxkzTnBMZATmHy9KTHctBTLDc4I8twf6UkUMqgM4Uc/uyOQ1E0DXVAlmLRIlSdFB5wOXnNFZT3gendKmDEbeBoaNIlR90wy8+e88/OndO+dGI0Ms3dHQAT/Sgq978l7/5E/wCqlWUynqPdSoK4FU8digojmdqNiL2oVdWYwBWtWsW11S45MwbqIMfMGu/PPhF/Xm6tc7J/SzqTJNOcOudXjvhSkjcofwnqAdR09ajauabAnlJIX1jWkVvxLXLdtfAZR6S0n41xzMzNy9GIiIqBXsfmgQQdYGo2I5zUWyjYg+h0qg1y0NWuu56LlRfedTTYbGNdbJZtyBqSxYLHmBqakqyODBukhO6o/G6mJnYAGSd+lbLaIICogJA3Ma9TAMCsDw3BXFM3XDdEUFUHoIn1rI27oBKAgEAEqO6IaYMDloaxD4rDq6slxVZWBDA7EHlVbg2Feyhts5cKfs2Y97IRorHmV1E89KI2IHai1G9vODyMNlYekr76niLJZYFx7fUplBjzYGKBsHgVtZ8ndVzmy7AH8RXoDvHWoXsXZRixIDEAE7Tl2ny61ruJxODttlN3EXm55S933kCPdVnCXVJ+ywVzwa4gHxdpoil7Xe19ywAuHsG47CQ3dZR7m+cVpeI4li75zX3SysSVUK7epaQPKK6DjUJOa8GMbIjqg9YH9axXFuDPi7YtW7FkW5klQdCJgtcbca7A0qViYc1x/ElBmywkbspg+pWp4T24xNoiLjMD+c5hPhm2rM+1Hspaw6ALf7S5zW2ncX+M7+laYuGKMQ6yrAg9R0IqL4b9w76TCyntbf3NXKd0nkC2h26itnwPtnhby5A7ITGmpInZidzXDluPZfMBPI9GU7g+f9KbGMIDJMAypG6zrlPkdqWU9HWcerMMpUsqxmkAHTWBMnyireHVVZcqwGMFo1k7TzjevNVrjV4CVdgRGm48xO3jWZ4X9IOLtf4hOkakwR0IPOqlO/vaJQqcrmZXPO2u8dJ+FTDFVJOuXSFGg2nTnoa5Dwb6WMml2ysHcrIb3yZra+GfSNhLkkHI7QCHPcMc5UEgxptQbjccJlVXRUOqzJbX8vh0FGYkgZd5BGbdhz8tDp6VS4dxezdEpdttH5TGUeR1q1mgIXIR1J5iGHMgcwf+9qCaXFzNlOp+8F1gxv0BqVtYOXMWJBILeEzHLTSh3DqXLsEJECAu5jeJifKix3oI5AoYmDGvkfnQQckqDDhgQGCRLGOp3FEeMpB0BgETJBPMnr76Hg7k/nJ/M4y8+Q0+VTzCGJBdG5ASQZgwByMfOgX1a5/nH+UUqH2Q/Ld95/vSoNbwWOZrl47PaYAg7gjX3HQ+VUcFcFnFuh/ZYrM9s8gza3EPiGk+Rq82G+1F0EhiCj9HSO7P6lMQek1G7YDLlIkAqw6qymQynkaznKcpuWOOMYxUJWbxU6bg/Kqt3AJccu65mPNiWPxNWrlk9DrrTraIEgSPMVGQRwSIhcBQAyjYbtotVuH+0T2c4xGHuIo1D2wbqwInNGw50fiRP1a9AkqFuAdeycMR55QaHw/iNthluMArowJ5FSsT8QalixhPanDHEH7dMly2pBJy5XUsCDOxIy1d4jiuxxFm6YyXQbLH9U5rRnoe8PUVxh3ObI5BK92Yj7ogHyOnvq5d4zd7PszcY2+73SZAymVKzsQRyqDr3tIezW3iVn7AktHO1cAV/d3T6VlbV9biBgQQwHiDOxrlXAvpIKq1vFKbqEZZhQYOjA8iIrNexntXYQthi7dkT9i7jYHUI/5SNp2oNsx7Yj7thbI/VcLH3Iq6+pqp9WxJEXcZbTwtoqmP4yaybol1YzEqeaOVn1Uz8a165Zwlt/ssFevMOYttl/muHX0oLmFxFhWhHbEXNvwn5AAVlgl6597s7a8pJuH+UafGsfgsdeOlvCdivVyi/Bay1iySJukk9FbKvloJPvq2iGKwVqAGgxqSwUEnl5DwFazxL2Yt4hiQTppOUgb7Dka2vE3EQdowVQIkgDSSBJO/MUuIXCtu46jMyKWA65RMecA1FcyxPsKQHAEqwI136gjxBHzrU8Z7JPbzd0wd9DFd7wt1biK67OoYTroQCPPesZxLB2UBe7cIH6m09FG9BwC17I4hmy2rdxz0VWYjzgaUbi/sFjMPaN66iW100a4gfXokzXY7vElujJZOK/8A52WVfMnQUA+yFhu/fN4neDBPvmKtHJ55ZTTMpG4Irvb8PtW5GE4ehaP2mIOY+arpr61pfEPo2vQbt50tFiTlMljOugGgHrShoeAxzIwlmy8xPXpWw4P24xlgwt0sF2mDpyIkECsXxTgeRotlrgA1JGXXnE8qp2cMTKmVb8M7HwqDpvB/pXdjkuIrk7k6ZhGq6aT6a1tvC/pCwl0x2hQaALAzCOpLSfdXnwDKYMgg+oouMJzSYk6yNieo86D1HhuJ2rhTsriTP3Mwkqd9/wAWx9DVxCrZghaGOpWQAecE7GvK1rit5IyXHECBqf61nOHe3+MtR9qzRyJMR5bUHov/AIev5rn8x/tSrhv/ALt4r8qe5f7U9B0f/iGnctXCergD4TTkYhtwtsdWYKPcN6r3sTfJ+z7K2vgC7fzH+lDXCuTLuT6AVkLQyru6seoBPuHP30W206sWHSRHuE01jB6EjkCT4AUlg7a+NAe0/PQ+exHMH0rRuLcMy3OyBPZ942W6CJNpupUbeArdUWpvgAw1XTeToJ8zpzNQcmxvDnY5hqy7/qA/rWOxQI5Gur47hVmDB1/TqPeYFYc8AV5kiPfVHL7r1C3f1MVu/FPZ7DgEKHL9ZhfdFa3f9mrg1GtAPBe0N+wQbVxgOgJEeB5VuHBvpQxKyLqo4AnUEMR5j+1aNc4c4zCCdJI5+BqrYukFTzX4g70odosfSfYcKQGBDDMphsyEQ0GZBEgjyrY8Xj1xGGZsO+Z8oupBhs1tswBG4PdIrzljLeVzGxgjyOtTw+OuJqrkEVKHpqzcTFYfT7l62RP7wj3g/Kq/s7xXtLeV4Fy0TaujbvpoT+62/rXDfZz23v4VgQSV5oScrdRB28xWx2/b9Tie3yKhuKFvIGgXMo7rrOzCfhUodJ4BfFi8+BYxkGeyTpmsk6DzU6eVZ28sTpJHlPlJrTcZxCzjrFm7YvW0xdnvWw7KrSJDW28GrY+B8ZTF2gy9107t1DoyN0I9DHUVLAGfGs3cXDIv6i9xv9MCreHwVze/cRj0VAo+JJpcRwC3B9pcuKg1IVxbXzZhr8awuFx3D7TkW+0ut+kXboPkx0qjZEuH/CT1AA+MD51UfhxMlraMSfxtmPqRP9aNgce12ClsonW53T6KP71cdN++SfKAP70Gq3/ZhEVnuG2CddVUIvgJ1PqT5Vq2L9iBcBdSrSZkbeldHs8Pt2yGY5mYwGuGdTsANgdDROLX1s2nvMJS2AWjkkjMw8hrHQUHEuI+xRykMmxlWiD0IPht7q1jHezLoCo1HKeXr0r0z9VVgCIIIkdNdqw3EfZlHOZ4YDWGhVHnFUebLfAL7NlW2zHooJ+VD4nwS/h47a21vNqA2hI8BXohbTSUw13C2zzyAZ484JrHcR9gUvHPjMWWPiSTHQDX5Uot54ilXdP/AEFwj/Nufyn/AKaVKS2L4d7e4V4lihPJxl+IkVtS8TRrHcOYtctRlGaVzd7UTyrzu6EbiKPgeI3bJm1cuWz+hivypavR2GScyrr2ltwvqpj41i+C3+0w1txuFGb5H4giuZcN+kzGW8ouFboUyCe4/wDMunvBraPZn29wABW521rMWJzw6S5kxlHdE+FWxu9m4Y7sTsCQGjxAOlBv4GNb+IdRy7R1X+VQJ91UOFcZtXf2bK0bEEHyPd2qw2DtOxdkDN1PePxpQHOFU6BrpHN3JHukmrDXydlRRy0/vJqxYwYg5coCgsdANBvtU8IiMV6NHuNBRBM7z6CqmLwYaetXjdGe6v8Al3GT+U7+6KKlnNESSdqDWMXwMmGWA6aqevVG8DWvcR9mBmLBSJJrpF9rVsxduKGH4F7zesaCgNxBG0t22Yfulz8gooORY72ec6jWAB6DasTe4XdX8DegJ+VdyThDuMzWiB+qB8BpVS9wy4RCsiTyET/poOGupGhEedFYiB0PwIrfeL+ygBJaCeZBnU1hMT7MsoOXXnH9vGgwFnEMggEhgZ05+FZnh/tTiMLc7Wy5Gca856hp0MeNY7G8OdcrgSp0nmCu4I61SuTEeM+U70HU+E/S8YAxFlWHUafCCD8K3rgvt/gb+guC2dNHGX3MNK82U4aKUPVWM40qGyRla3dfsiykEK7D7MmPwkgj1FD9or1y3a7W3M2XV2G+a1MXRHPuliPFa80YTiN0AgOYAmCTHd1n0rcvZv6Ub1hezuKLqf8A5CWMHQrMzHnNY1I7XxHDjE4d0Rh31DW25BxD22HqB8aXBuJpirPeH3s1q4h/C+odCPlXM/ZT6RLdleyKsbasckMCyWydEIP3gusEVsvFeIWrF04yy63MPiMgxAtmTbfTLey7jSJ50kZ32bxJtu2BuN9pYAyE/wCJZ/w2HUgQDWcxWHRhDqGj8wn4VrfHeHtirVvEYdh9bw3etsu11DqV8VYbeMisrwHjS4uyLg0YHJcQ7o4Gqnn1qCs+PCNlsYS68fiCLaX0LRNXrWH7UA3LWXwzBo840o2NF3L9l2YbrczED+Fd/fQMNgcTIN3EAgbi3bCD3kmqDf8ACrX+WvwpUfu/5v8AqFKhTivE/YtH2FanxL2JZZKzXcfqtBu8PB3FenlqwyeThvzxecsTwS6m6mqL4dhuDXozE8ARt1Fa/wAS9i0bYRWjLpfw6cerj64nbcqQVJUjYgkEeRFbDw323xdr8faDTS4M3xGtbHxD2II2Fa9ivZ1l5GtM6ph0Ruxybfwj6Ube162yEqVJXvrBEa/iHxra+A8YsPbUW8RauFFXnlbujXunWa4pc4ZFC+rQZ2I57H4VjxZcodza+ox1wAgpiFS6I5MBluDwMqpisgq5WIrivC/anF2PuXSR0fvjyk6/GtosfSWXK9vbykCM1uGB81MH3E04yvKHRrj27S5iHcnZLK94+ZMACq44xdOiWTaHVipb1OvwFYzhXtVhr/3bqT+UnK3uaPhWctsp2Inx0NSltUJuPq5J56ksfDeKkMNP3tR0O3uq3jQFuKgBhrIuAzuc5Vh6d330Pjl7JhFcf4d+2G/ceVPpLL7qkwodzCg8hVXGcKDDaDWQtv8AGrOZQskMx5KsCf4iYFYjT73s2SDAHeIMdSBE+cVguI+yxBh7ZFdEGLxDaJZS1/HmY/xBSfdTJwm6dbr27fPq3+rX4VlA5Ld9iXf9mG9xAHmToKw3F/Zm5YAJa288kJYjz0+VdwxHD7R0z3H8YgekkD4ViMTwOwQYLFuh197bCg4dlKnUEedRuJHrqK6pxH2UBk5dPQ1r2I9l9O6Jj8J0nqJ5Gg0vejWsY67MfXWsjjuBOplASpEjkQOh8QZFY69hmXdSPSg2b2V9vcRgmJSCCIKnVTr0nQ+Irarf0jWGvriQjWb8gXVQ/Z3l6sCdHG4POK5TFNNSh6u4T7UYXEfsr9sk/hJyt7jRsTwGzeOa72lw/quPl8gAQIrylZxBUd0kEGR7jWd4d7bYy0pQXnKkQRPymYNKHpH/ANMYT/JX/V/elXCP/dXH/wCe/uT+1KlDtQpzSpV6kPEDeq1+lSrNGNxXOtV4xtSpVq2N2pqGPrCX6alXI7oVXoL01KjIG/XZ/Y3/AOmSmpVhLOPjZr/7fCf/AKb3/PbpvaP/AO34v90f8609KsGZrH7NPWr9valSrEZbg27eVYDGft286alVgVr/AN0+dRtcqVKqC3fumsRcpUqDB4rf1f8A5zWA4vzpUqDUcT96gtSpUDLSWlSoHpUqVB//2Q=="/>
          <p:cNvSpPr>
            <a:spLocks noChangeAspect="1" noChangeArrowheads="1"/>
          </p:cNvSpPr>
          <p:nvPr/>
        </p:nvSpPr>
        <p:spPr bwMode="auto">
          <a:xfrm>
            <a:off x="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pic>
        <p:nvPicPr>
          <p:cNvPr id="14338" name="Picture 2" descr="Photograph of a building showing the aluminium sheet used for roofi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04048" y="3933057"/>
            <a:ext cx="3780000" cy="2520000"/>
          </a:xfrm>
          <a:prstGeom prst="rect">
            <a:avLst/>
          </a:prstGeom>
          <a:noFill/>
          <a:extLst>
            <a:ext uri="{909E8E84-426E-40DD-AFC4-6F175D3DCCD1}">
              <a14:hiddenFill xmlns:a14="http://schemas.microsoft.com/office/drawing/2010/main">
                <a:solidFill>
                  <a:srgbClr val="FFFFFF"/>
                </a:solidFill>
              </a14:hiddenFill>
            </a:ext>
          </a:extLst>
        </p:spPr>
      </p:pic>
      <p:sp>
        <p:nvSpPr>
          <p:cNvPr id="3" name="Dikdörtgen 2"/>
          <p:cNvSpPr/>
          <p:nvPr/>
        </p:nvSpPr>
        <p:spPr>
          <a:xfrm>
            <a:off x="395536" y="1268760"/>
            <a:ext cx="4084773" cy="1569660"/>
          </a:xfrm>
          <a:prstGeom prst="rect">
            <a:avLst/>
          </a:prstGeom>
        </p:spPr>
        <p:txBody>
          <a:bodyPr wrap="none">
            <a:spAutoFit/>
          </a:bodyPr>
          <a:lstStyle/>
          <a:p>
            <a:r>
              <a:rPr lang="tr-TR" sz="2400" dirty="0" smtClean="0">
                <a:latin typeface="Trebuchet MS" pitchFamily="34" charset="0"/>
              </a:rPr>
              <a:t>3XXX ve 1XXX serisi paneller</a:t>
            </a:r>
          </a:p>
          <a:p>
            <a:r>
              <a:rPr lang="tr-TR" sz="2400" dirty="0" smtClean="0">
                <a:latin typeface="Trebuchet MS" pitchFamily="34" charset="0"/>
              </a:rPr>
              <a:t>Oluklu çatı kaplamaları, </a:t>
            </a:r>
          </a:p>
          <a:p>
            <a:r>
              <a:rPr lang="tr-TR" sz="2400" dirty="0" smtClean="0">
                <a:latin typeface="Trebuchet MS" pitchFamily="34" charset="0"/>
              </a:rPr>
              <a:t>cephe panelleri</a:t>
            </a:r>
          </a:p>
          <a:p>
            <a:r>
              <a:rPr lang="tr-TR" sz="2400" dirty="0" smtClean="0">
                <a:latin typeface="Trebuchet MS" pitchFamily="34" charset="0"/>
              </a:rPr>
              <a:t>Sandviç panelle</a:t>
            </a:r>
            <a:endParaRPr lang="tr-TR" sz="2400" dirty="0">
              <a:latin typeface="Trebuchet MS" pitchFamily="34" charset="0"/>
            </a:endParaRPr>
          </a:p>
        </p:txBody>
      </p:sp>
      <p:sp>
        <p:nvSpPr>
          <p:cNvPr id="4" name="AutoShape 4" descr="data:image/jpeg;base64,/9j/4AAQSkZJRgABAQAAAQABAAD/2wCEAAkGBxIPEg8PEA8QEA8PEBAQDxAPDhAQFRAQFREWFxUVFhcYHCghGBolHRUUITEiJSksLi4uFyAzODMsNygtLisBCgoKDQ0NDw8NFCwZFBkrNzg3LCssKywrKzcsNysrKysrKywsKysrKysrKysrKysrKysrKysrKysrKysrKysrK//AABEIAJoAxQMBIgACEQEDEQH/xAAcAAACAgMBAQAAAAAAAAAAAAAAAQIFAwQGBwj/xAA/EAACAQIDBAcFBgQFBQAAAAABAgADEQQSIQUTMUEGIlFSYYGRMnGSobEjQnKissEUM3PRYoKzwvEHNENjo//EABcBAQEBAQAAAAAAAAAAAAAAAAABAgP/xAAZEQEBAQEBAQAAAAAAAAAAAAAAARECEiH/2gAMAwEAAhEDEQA/APWo5GMSsiAhHAhUFx48RI1DmAbyMyzGosSvJ7ke+QYk0mwhmsRaZUMDNISV5GFc/tjCvTqHEqy2AQte91W+X0AM0dr7OruMiPkJa5zJvl7LC5BEvtuITRqgAEtQK6+IKk+V7zFSrMy0Sy5W6mYE35cRJiudwGw66PnNc27BSWmSTpq2Y/SXOOwX2LKTcnqodSFZtNNfGWDj9S/qEjtLSnccVqUWHlVSBm2Ub0aJ7aVM/lAP0m4RMdHhwA1cWAtazGZZUQaYWmZ5hMB0Rc+AF5kB59usSL1fFz+XnJQCEISoUUZhAUI4QJGKK8YgOORjvAZkKi3HiNRJRgyDDWF7N28ffI0zMnavI8PfMPCBsXjMxoZK8K1touQLjuf3mlTqZqdLtXKp9+a30tNnap6v+QfqlbgW+zPhUX6iZVZudPNf1CYtqi9Lj/5KH+smkm/A+X6hIbS/lj+pQ/1klFjQ5/iaZCZhoH2vxH6CTZrcZYiFQyCrmIXt4+6Jnv5zKi2uOLH2iOQ7PfAyE34cBoPcIjAQlEbRxxQgijigEIQgKMQhAcV4XigSheRjgDrcfMe+a546+fvm0JirpfX1kEFMneUmN22tG6sjFwSLXsMvI3lTiemDL7NNB4MWaTVdJtdup/k+jSqwD/Zt/UX9v7TQrdIt9TQFVDFSGIJte/KVp2kydVTo+p56g6TOq7Sq/Vb3GYtpv1afjiMOPWoJyqbfqG4JFjfTKIqm2KrZAXuFqIwuBa6m4vpGrjt8O5634v8AYP7SbmcJtvpPUpUbU2y1qjqMwA0UG5I00voJn6MdKa1YinWVGv7LjqNfx5ERO5p5uO4oLYFuzhMii0wYTFU6gZabq+7bK5U3Ge3C/ObAm4ylAxSN5RKIwgYQRQhAIQhAcUcUAhCOArQEcIAIqqZlZb2zAi45E8DHGIHDdJsHUGUl7oeqDcZl8+YnOHYVduslSmwt9/MpM7HpcP5PvP1M2tj1bJYft+85Vp5+cBi6YANIEDsuZq1lrgqdy2l79Vp6DtvaDKNCB5An6TlK+1Kl/a+QkVTomK47l/OlUmYYLHVNFpONQf5TDT3mWVPa9Ufe9Rwm/h9v1ydah8gIXVQ/RrEut6isvCxILE6zLg9lBCFq1HRbgHqgn9gPnL84139pifeZUYpusPxCJEtehbHwS0KS00FgL6nidTqZuXmPDnqjzmQzrGTJihCUOKEDALxQivCHCRhAnCKAgSEIAwMgUcUcoIQigcn0rYXTtuQPimTZZ6o5S02zsNMUB1jTccHXX1BnOrVqYVhSJWoTzQG/G2oPCc60y7d4HgbTkMQdZ12Nw9aot93UF+YouR8jOaxeAcHkPxB1+VplWgDNzCnXxhS2W7ffTySof2lnh9hfeNVrf4aNvmxECVJ9OM0ca+o7bibmLVKQ0Lse0vTA/Lf6y86N7ApOExNTM7HVFb2V8bczNcwro9nNemhPME+XKbMQgZuMlHCEoIoQvARijMUIIQigZIQEJAQMIGApKRheA4QhAd5znSvDLlauhtUpC5HEMb8D2e+dEJyPSnDYhAxFU/w1mLlQLheeYSVT2dtDeUxnWkp7RiqafImUe13RTqzH8FWnU+hmthMGtsyYlCOYfD1LXmjjwL2aphr/AIHB9JzVmp4ugPaet4i9Nf3lhR2lhgDkSo5/xMT+lSPnKPD4YNbLUuf/AE4So/7S0XZlMLmrNUI5CviKWHX4Fu8K1sZtQswyKoANwMgt55r3npPR6o70UeopQuAQp00ta9uQNp5xh8WiVqZUUiiMCUSm2UjtZjqf+J6TsbHCuhKsGUWsRyBPsnxE3yzVhCEJoEIQgIxQMBKFCOK8IcIoQJQhCQMQhFAcUIQCOAjgAnHdI9qELUw+6dnqggm9gLHS3ba07ATmelVdXpuBlJKuqkm5VhYhhbhwIkqxy2F2rjaK5SlZV49WiOfvWVm0doVqpu1RwT20rfQCWmAx1NFK1HxQbhZcSg+RBlZtLGXJKfxQHjWDfRZhpX0qVV7i+JfwRGtN+jseoBdqS0h3sVXVfye0Zo/xNTuuf6tWoQfLMBM1LFVBcbynSB4rSVcx+EXMg2HooGCly4uL7umaSjXlm1PpPUNg0adKkKVNQuT2tSc5P3r87zy0YGpdWyP1jYPU6uZuWVeJM9K6K7PejR+1fNVJN1vcUxf2fEzfKVdQMIGaQoEwiMBRwhADFHFKghCECYjkY5ARxQgEIo4BCIxiATmulWAp5atdf5lNGLLclWvwBHnOmnKdKMNiUSq9Opeh7TAWVkDHrX06wtJVUGCwVKumZsPhFPH/ALs0z9ZVbRwqUzbd07diYzNb0ElSwQIvTqDXtpgiaWKwhub7k+8gfvObQpVaAvmSiPF6mIq28gAJZ4La9BB1MxPIYbC06Xq9TM0qqGAzWs1EfgSpUPoqmXmG6PnLmqNWC9rbrDL/APQ5vyy/BVYzFF3zlSh4gvVarU8jfQ+609F6IYt66NVZCo0XMb/aMOdj2cLzgcY1KiQtPcm1r5S1Ut73IA9BPQ+jO0RXp9XLZVW6oCArcCB4TUSrqBhCaQorRwgKEcUqCKOKAQheEB3jEUYkDEIo7wCEUIBHARGFSmjtnCPWpPTRwpZSLMCQ3gez3zdhA89ehiMELPWGHzXAzojoxt91xcX8DrOe2hi8S1yaqsBzTJr5DWer7X2ZSxdGrh665qVVbNyKnkynkwNiJ86dJ9hPgMRWw7XYU2sr5SudCLq3Zw7NJjyrohXrd+v42uoj4+2VUD71esB9TOIpXa4FzlBJsSdPoOM6z/pt0W/j8YGrIxw2H+0qHL1WZbFaebxNuHZLhrrdl9EMRiQtQZUpN7NRyACvaqDrHhxNrz0HYmyKeDp7qndiTmqOx1d+23IeAliNNALAaADQADlFeakxDEIoQCEIEwEYo4CEEIQgKEISh3heWm5Xur8IhuV7q/CJFxWCEs90vdX4RDdL3V9BBisjllul7q+ghul7q+ggxWxGWe6Xur6CG6Xur6CFVojljul7q+gj3S91fQQKuau0dm0cSuSvRSqo4BwdD4EaiXu6Xur6CG6Xur6CTBxdPoPs5SSMIOyxq1rEE3IOuo05y9w1BKSinTRKaLwRFCgeQlvul7q/CIbpe6voJZBWRS03S91fhENyvdX4RKKy8RlpuV7q/CIble6vwiRFVCWu5Xur8IhuV7q/CIMVV4CWpor3V+EQ3K91fhEGKqEtdyvdX4RDcr3V+EQYqoS13K91fhEIMf/Z">
            <a:hlinkClick r:id="rId3"/>
          </p:cNvPr>
          <p:cNvSpPr>
            <a:spLocks noChangeAspect="1" noChangeArrowheads="1"/>
          </p:cNvSpPr>
          <p:nvPr/>
        </p:nvSpPr>
        <p:spPr bwMode="auto">
          <a:xfrm>
            <a:off x="38100" y="-876300"/>
            <a:ext cx="2352675" cy="18383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pic>
        <p:nvPicPr>
          <p:cNvPr id="8194" name="Picture 2" descr="Aluminium Roofing Sheets"/>
          <p:cNvPicPr>
            <a:picLocks noChangeAspect="1" noChangeArrowheads="1"/>
          </p:cNvPicPr>
          <p:nvPr/>
        </p:nvPicPr>
        <p:blipFill>
          <a:blip r:embed="rId4" cstate="print"/>
          <a:srcRect/>
          <a:stretch>
            <a:fillRect/>
          </a:stretch>
        </p:blipFill>
        <p:spPr bwMode="auto">
          <a:xfrm>
            <a:off x="5436096" y="1340768"/>
            <a:ext cx="3507211" cy="2592288"/>
          </a:xfrm>
          <a:prstGeom prst="rect">
            <a:avLst/>
          </a:prstGeom>
          <a:noFill/>
        </p:spPr>
      </p:pic>
      <p:sp>
        <p:nvSpPr>
          <p:cNvPr id="8196" name="AutoShape 4" descr="https://encrypted-tbn2.gstatic.com/images?q=tbn:ANd9GcRIru02tGXJrX0H9lGPB-vgTLm-IDy4uwcctEK_dLFyUTSzxhpPLBVRtyNG">
            <a:hlinkClick r:id="rId5"/>
          </p:cNvPr>
          <p:cNvSpPr>
            <a:spLocks noChangeAspect="1" noChangeArrowheads="1"/>
          </p:cNvSpPr>
          <p:nvPr/>
        </p:nvSpPr>
        <p:spPr bwMode="auto">
          <a:xfrm>
            <a:off x="155575" y="-419100"/>
            <a:ext cx="1247775" cy="876300"/>
          </a:xfrm>
          <a:prstGeom prst="rect">
            <a:avLst/>
          </a:prstGeom>
          <a:noFill/>
        </p:spPr>
        <p:txBody>
          <a:bodyPr vert="horz" wrap="square" lIns="91440" tIns="45720" rIns="91440" bIns="45720" numCol="1" anchor="t" anchorCtr="0" compatLnSpc="1">
            <a:prstTxWarp prst="textNoShape">
              <a:avLst/>
            </a:prstTxWarp>
          </a:bodyPr>
          <a:lstStyle/>
          <a:p>
            <a:endParaRPr lang="tr-TR"/>
          </a:p>
        </p:txBody>
      </p:sp>
      <p:pic>
        <p:nvPicPr>
          <p:cNvPr id="8198" name="Picture 6" descr="https://encrypted-tbn2.gstatic.com/images?q=tbn:ANd9GcT4P6yfZ8AXuj_W8Y8L4nii4v5uOWg2HwwqR3Y6aKa6Ukx40LuZaT95JQ">
            <a:hlinkClick r:id="rId6"/>
          </p:cNvPr>
          <p:cNvPicPr>
            <a:picLocks noChangeAspect="1" noChangeArrowheads="1"/>
          </p:cNvPicPr>
          <p:nvPr/>
        </p:nvPicPr>
        <p:blipFill>
          <a:blip r:embed="rId7" cstate="print"/>
          <a:srcRect/>
          <a:stretch>
            <a:fillRect/>
          </a:stretch>
        </p:blipFill>
        <p:spPr bwMode="auto">
          <a:xfrm>
            <a:off x="323528" y="3933056"/>
            <a:ext cx="2520280" cy="2520280"/>
          </a:xfrm>
          <a:prstGeom prst="rect">
            <a:avLst/>
          </a:prstGeom>
          <a:noFill/>
        </p:spPr>
      </p:pic>
      <p:pic>
        <p:nvPicPr>
          <p:cNvPr id="8200" name="Picture 8" descr="https://encrypted-tbn1.gstatic.com/images?q=tbn:ANd9GcRlFnNNbGCJs77BjHGekq2WeXX3WSkwk5J1Ky_xYfMmOhq4NcFk4vuXCyZR">
            <a:hlinkClick r:id="rId8"/>
          </p:cNvPr>
          <p:cNvPicPr>
            <a:picLocks noChangeAspect="1" noChangeArrowheads="1"/>
          </p:cNvPicPr>
          <p:nvPr/>
        </p:nvPicPr>
        <p:blipFill>
          <a:blip r:embed="rId9" cstate="print"/>
          <a:srcRect/>
          <a:stretch>
            <a:fillRect/>
          </a:stretch>
        </p:blipFill>
        <p:spPr bwMode="auto">
          <a:xfrm>
            <a:off x="2483768" y="3933056"/>
            <a:ext cx="2963850" cy="2520280"/>
          </a:xfrm>
          <a:prstGeom prst="rect">
            <a:avLst/>
          </a:prstGeom>
          <a:noFill/>
        </p:spPr>
      </p:pic>
      <p:pic>
        <p:nvPicPr>
          <p:cNvPr id="8202" name="Picture 10" descr="https://encrypted-tbn2.gstatic.com/images?q=tbn:ANd9GcRIru02tGXJrX0H9lGPB-vgTLm-IDy4uwcctEK_dLFyUTSzxhpPLBVRtyNG">
            <a:hlinkClick r:id="rId5"/>
          </p:cNvPr>
          <p:cNvPicPr>
            <a:picLocks noChangeAspect="1" noChangeArrowheads="1"/>
          </p:cNvPicPr>
          <p:nvPr/>
        </p:nvPicPr>
        <p:blipFill>
          <a:blip r:embed="rId10" cstate="print"/>
          <a:srcRect/>
          <a:stretch>
            <a:fillRect/>
          </a:stretch>
        </p:blipFill>
        <p:spPr bwMode="auto">
          <a:xfrm>
            <a:off x="3131840" y="2204864"/>
            <a:ext cx="2232248" cy="1567686"/>
          </a:xfrm>
          <a:prstGeom prst="rect">
            <a:avLst/>
          </a:prstGeom>
          <a:noFill/>
        </p:spPr>
      </p:pic>
      <p:sp>
        <p:nvSpPr>
          <p:cNvPr id="13" name="12 Metin kutusu"/>
          <p:cNvSpPr txBox="1"/>
          <p:nvPr/>
        </p:nvSpPr>
        <p:spPr>
          <a:xfrm>
            <a:off x="323528" y="499319"/>
            <a:ext cx="8712968" cy="769441"/>
          </a:xfrm>
          <a:prstGeom prst="rect">
            <a:avLst/>
          </a:prstGeom>
          <a:noFill/>
        </p:spPr>
        <p:txBody>
          <a:bodyPr wrap="square" rtlCol="0">
            <a:spAutoFit/>
          </a:bodyPr>
          <a:lstStyle/>
          <a:p>
            <a:r>
              <a:rPr lang="tr-TR" sz="4400" dirty="0" smtClean="0">
                <a:solidFill>
                  <a:schemeClr val="accent2">
                    <a:lumMod val="50000"/>
                  </a:schemeClr>
                </a:solidFill>
                <a:latin typeface="Trebuchet MS" pitchFamily="34" charset="0"/>
              </a:rPr>
              <a:t>uygulamalar </a:t>
            </a:r>
            <a:endParaRPr lang="tr-TR" sz="4400" dirty="0">
              <a:solidFill>
                <a:schemeClr val="accent2">
                  <a:lumMod val="50000"/>
                </a:schemeClr>
              </a:solidFill>
              <a:latin typeface="Trebuchet MS" pitchFamily="34" charset="0"/>
            </a:endParaRPr>
          </a:p>
        </p:txBody>
      </p:sp>
    </p:spTree>
    <p:extLst>
      <p:ext uri="{BB962C8B-B14F-4D97-AF65-F5344CB8AC3E}">
        <p14:creationId xmlns:p14="http://schemas.microsoft.com/office/powerpoint/2010/main" val="404375993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descr="data:image/jpeg;base64,/9j/4AAQSkZJRgABAQAAAQABAAD/2wCEAAkGBxQTEhUUExQTFRUVFxUYGBgUGBYVGBgYFhUWGhYYGBoYHCggGholHRUUIjEhJyorLi8uGh80ODMsNygtLisBCgoKDg0OFxAQGywcHCQsLCwsLCwsLCwsNywsLCwsLCwuLCwsLCwsLywsLCwsNzQsLCwsLCwsLCwsLCwsLCw3N//AABEIAOEA4QMBIgACEQEDEQH/xAAcAAABBAMBAAAAAAAAAAAAAAADAAECBAUGBwj/xABGEAACAQIEAwUEBwYEBQMFAAABAhEAAwQSITEFQVETImFxgQaRobEHFCMyQlJiM3KCksHRQ1Oi4RWy0vDxFheTNDVjc4P/xAAZAQEBAAMBAAAAAAAAAAAAAAAAAQIDBAX/xAAiEQEAAgIBBQADAQAAAAAAAAAAARECAxIEEyExQVFhcRT/2gAMAwEAAhEDEQA/ANlmmooSn7KvaeHQMUoqx2VOLdLKV4pZTVrIKWWllKwSpC3ViBSqWsQD2VP2VEmnmpa0GLVSFunmnmhRBaVKaaKB5piaUUstAs9Imn7OnCUEJpjRclLs6KDBp8tHyUhboivkpwlWclIJUsoDLSy1YyUslXkUAFp8tHC0+WpyKV8tKrGSnpyKUs1Kal2dP2dURzUpqYt1LsqXAHTEUfsqcWqlitlqQWrAt1IW6WtKwSnCVZyVLJU5FKvZ1IJVgLUslORSt2dSyUfJT5allAdnS7Oj5aUUsoEJT5KLFKKWUFkqQSpxTilqHkp8tTpVBCKeKeKUUDUqeKUUDUqeKUUCpqeKVAMJSyUaKUUsDyUuzo0UstCg8lKKJlpRQQilFTilloIUqJlpZaKHFKiZabLUspCnipZalFCg8tNFFilFQoKKUUbLSy1VCilFFy0stSygop8tEy1O3bnypOURFrGN+ICWyTsKXZGrT6T0A8BHjrTsI7w10EdDHzNcv+ibdcdLFeZ8qWSnyVaU5s2x26iOoNSuAdNt4+YrKOoj8MJ6WfkqeSlkq2tsGfDToP8Ac0xteI+Xv6VnG/FhPT5wq5KerX1fxX30qvfxY9jJVy04FFC0+Ws7YcQopZKNlqQWllA5aWWj5aWWpyWIAy0+SjBKlkpa0rhKfLR8tLLUtaAy0stHy0stLAMtLLR8tLLUAclOEosVJEnakzSxFgraJ0FSewRuCKyGFBAH3QevOnvMuu5PXlXP35v9Oj/PFftjMlNkq5o2u/OhXLcjSQfEf+azjfDCenn5IGSpEDYDbfyPOmUsIB3nvQeX+1QADAeehK7+QPPxrVs2cv43atXGPPtMKST02BOo8tN/Whsx1JO5A1MQaLIMHlOvgRTWieczJiY18QB/WtbcIRGu5Maco8JqBEjQg97fWNN5jemzDumRqTBJA9D1qY06mTrOvuB2FA5g7TodY5e6nAmZ689AY+dDTWIIMHfWI9NzRJ23390UE+1HX50qbO36aVFsKKelUq7nlxBopwKVKilFPFPFKpMqYLUopCnqKaKUU9Ki0aKUU9PFCkYpRUqqYzE5RA3Ogqx58JlMRBXsUFMbnoKEcb9qqERmQsh65T318wIPrVHF8LvMhcEpeBDWxMAlTOVvBtvWo2rgxlhblruXkaQG3t3l0e2/gdVPgQa0bcomeMem/RhNcsmSt4wrea2+kqHtkbEDR1J5kGD5NUbWM7O8bT7NNy2xMyv4180J9xqjbP1q1pNq9aaVzDvWroGqsOaEH1BqFi4MUjWHmziLJDR+K04mHU/itn5GDWl0rmExS2Lv1djCvLWG5EGS1ueqzp4VexJEzLEgQROkeX9axeCZjbAxVtM9u53YMiRoLi/lBnblVq5IDEAzsIAMj30Es8Mo0JjQzqR+7zqQhZ5DWSTJB8fjUZ7uuhOmu4PKeVJW7xEQYAJka+IA1oJATlMjQdDr5Dr40SQSDy3B3g+NDUxIExE5m19CTzpcw2mWNdTE+A29aAlk6SeU7iPUATFNMRzOsGQBHQ+NKddDqASOhHp6U1oggMQNNZiIncidaCaJEbmTz5eQ5CkOUQTOupgjqY3NKSCJktBmNiPEmnt6QJmSfIHkNBQPm8Ph/vSqP2n/AGKVA9PNNNKu55kSlSqM04oqYNKo081JhUhT1Gou8VFTLVUxGMA0B1qv9cVnyknKu8c5/wC5rDcOunNcsv8AtbJI/fQ/dcdQR8ZrXnnEeG7VhOXmfTO2bz+JHjt76OuL6x6Gf9qx6srDvSQNQPH10HnQ0vtJi1bA5S2Y+vditUZS3zhjPxkruNAWf7H5VDAYdbhFy4SIbRdpjnVTDF2cE5YE6axtpzFZTDXhJAILCM2mokSNNo/3rLuzVQ19nHlcr9y1OqqfMmsFf4cVvdvZOV2IF1fw3QOfhcA58+dZBcdnZ11m2QCPNQwI8CD8DVXA4rM1xGgNbcjzQ622jxB94Nam8+IwKm6t5ZW4ogkbOn5XGx6g7invqjOrx31mGG4HME/l8DQcdg0Yy+dugzMFHuMChMYBGi2wsCJ7pHIR160BRc+6TA1IIOk+I60sOkNruZjUkx67eQoT6w07L+UZm9+oFHUBiDyjMpGsHXXWghceFkfiYAggmD4AelGIO4jMY10BMcuooOHYwS2bTXvRt4BdBtSZoC/i1JBkLA6GTrQEMHMNYPMiADz+9oamrbgSSoG+5B59KHlAOaCSTrqTp4A8vKnfUMoKkzpqfjFBIL3uZUAcwFXw01NTY6nnCmV2npv0qBAykbgaHLoB4wNaTE58s/h5KSY8WOgoHQhspgGNoJIHmRoaJ2uokgaGV0k+IioBYnpl1AkkbxAHnypxJy6sI8gW6DaQKAf1Zfy/F/70ql2/6T/qpUEppTUAalNeg8pOacVCnBqUqc0pppqLNFFtJnisZiMRnMD7o3oePxuqrsGYqD1IEkDxihJd5RFa9mfHxHtt06+c8p9I37B7QXUgGFV15XEEAHwuKNjzGlRxOBDMjgkXLZ7jDQlZ1tt+ZD05cqsm4ZhLbN4kgA+QGtOxuczbQeJ19wE1y07iFuOR+NCuYpVdFcle0bIummbKSAekxR8NiFZxbBknd8pMDrqaXEOCW7lh7IJGaGDgQRcUylzzBANQBx142b9l5+zujsX30cEtabwnvr7qbit82btu/wD4TxZu9F1JtOfAEsp/eFD4XdGKs3MNiRF5O5eUaGR926ngSAwPWp8Mc97CYqGcqRJHdv29sw8Y0I5HWgbjtxrLLi0BKL3MQBqck9y4BzKE+4mpY221x7OJw7JmWFuAmFuWW1BB6iZHmRUeFI+HufV7kvaYEWrh17oH7K7+oAkA8xU8JgUsIyJIt52gSTGc7SRoBOgoLl66WIggEHN1lRv61EEHMAHUMd5yn+EDrQmbKVEAkDRiQJnoBr0qVtQpGVYBnMeYnmZ1A0NAUAwwG6kfenUb70zW5bMIK6D7xI5aBdqEUzoAMjEGZbUAemk1POComSCcp8PKNuVARjBJ5qp3MAgjc+U0sOwcAwrAbQO6s9CdzTC42cjXSBAUgbc2Oh9Kkz/eJ1XLBABJB02jlr8KCfbRlzGH1ECWkdf/ADTouU6nRm2ACgE7AxuaGrZokuIGgkAtod41+VFssDlIAyncEQQQdz5RQNcBAYwQ0gHKFkxtE1N/umSRJjUgkGdJ5UO0hk6eTFixPWBsKd3hWbQgnUMcoHU6g0BCSDtyAJkKD5DelbQCAJgg66kz4k61EQe8MpaNGA0HQBqcuJ1OpXVDqfDQUEIP5lpUL6l+m1/8Y/6qegIKcVAVKvSp5Kc04NDp81YrabNWI4pjyEcqCQgzNl1MTrA5xv5TUsbiye6u/PwoFmRsYrDZnw8R7bdOrueZ9K/ErZv4dBaIzqVvWW/CXAIKk9GUsJ61HBY4XUVwCDJV1OjK43U+NHsYFUDBAcpbMFEkISO8F6LOscql2QDMxgFozHSSVEAtG5A0muR3xFJXgXXKWZV6Kcs+ZGpoVnhibCfVialebKJO3LRjPlprVvCYaVliYYAhRoI5eprG1ZDhNtEjKkvEGBKg+YHzNX8SfzMs/lH+1Y7C3s6KyHusJWZA93npUOH3xdtq+2YEEflbUEehBoGxGCR7iXR3biaBhzXmjdV+RpcQxVlSvaugYMCgJBYN+kDWTJEc6FwfFdpaBb76Fkucu+hhtPGJ9abEpbUjKqKxbfKJ2Ox6+NAfE3iYAMCJOnePh4VRN0BcwK5bhk52ygHnGmpnlUc2rNsyAjvEgEHmaJhXzAHusPAd0eIJ3NBNjpmCgvyMRmg/dHMaTUhdXOwBDEiCo1g+PIetDNwLkFww4JMLJzDy8fhUngHMzNDMO7oAszAJUTr50EkTL3SwYhZA0UegHLTxpmkBcocZiSwVVJnqSdBtUnmH0gropWJg8hOk6U1glQSQQBvmMsdPDQUBnBIAnKSQRz23nrTFgS3dKhtCScsxzWDNDYlQggvGoYlQB0nnPkNaYkDvhZYkSfTlPIEjagLasgZkUFRlBBOvvJ1J8+tJ7eYqYQkDvSxIH8I0PrUboHfUw2Yyqtrr0IGpAotqVBGkr+FAANunOgJElZJ3kEaajkI5ROlRS7mJBynXVVBPvPKhtdC5ArKFIJHdZmnfSjnNAC7gz3t2HPyNA1xxDZoC6EN0PSpE5u8CwAHQDN7xMVEMDmCZ9TGgICnr3hFOnNQSWyyCxJJHUHb3UEPrtr84/wBf96VT7Rv8v4ilQDFOKcCnFejbyaNVLG3jDBBJVWY+SiT60+KxGoUaTz6eNYnhWNbNdDD7S0/fU8wdiOqkbHxrHPZw/rbq1dyb+Gw9/MiupBVgPedflVtc2WLaqWPNgzfAVheHp2FxsOdbVzM2HbyktaJ5MsnTmKyFpzHPUciR8q45n69GIrxCd52+7dxCKfyjLI/hnT1quMZZU6F3I6ke/KtEs4C2PwLPkKyeEwCwHkRr3YI1B+VY2K/CMQt2Xk5rbFSpmVI8/AilwDEkG7Yf71m4cv6rb962fcSJ6g1R4qPq2LXEbWb4W3f6JcXS1cPgZyk+VXeN4RldMVaEtbGW4o/xLMzA/Up1HqKgjwvEmzibuGY6E9rZJ5o57wH7rk+hFC+sHC4wo2lnFHPbPJb3+Knhm0YddascUwYxVpLthh2ts57L8ieaN+ltiOVQQW8fhnt3VZHUwynRrV1ToQd9DqDzFBO/h2t4h76OBbuIC6EE/aqYDjkJGh8qd+8wQzqMwPORr6R/WsP9bxis1u7hu1ygAtbcd9Nsyq0TPPXQ1E+0VtWCXS1mIA7W2wPqx7vXWgy9i+WYnMja/gmPVj8qNcfR85GVoynXfTT4SPOg4bGozBkuW2UDvZWByzqDp5H31O1DJlVmAmcwGgH5QWGtAd7mYA5nAUbDTNA3Ok0S0ZKQAUYGfPqZ3Gh+FVjcOWVk5Whhz05eek+6nuqQ5gOVAHMBB7tdydKCVoNmJObcwbhH+lV8+dHV/vOst+ErI3B1OpEaDaohJYCYKd6Adx08Rp8qcwwIZAoY6gkEsfACgZVDxmVJQGPxBekmjJc+4x7sSGDR/wB7iorZ0dB3RAykRGw5dZ3FNdt5iGXs+6O8xEkEdOVBPDplP4FDnTKuUnSZJ/2qbaZyIVlEEsCRlmQYB15/GmgHKGlg0d79Q222pkvkswLZoOyKRHmTP9KAmHuyJliCNyMog75RvTkxkzTnBMZATmHy9KTHctBTLDc4I8twf6UkUMqgM4Uc/uyOQ1E0DXVAlmLRIlSdFB5wOXnNFZT3gendKmDEbeBoaNIlR90wy8+e88/OndO+dGI0Ms3dHQAT/Sgq978l7/5E/wCqlWUynqPdSoK4FU8digojmdqNiL2oVdWYwBWtWsW11S45MwbqIMfMGu/PPhF/Xm6tc7J/SzqTJNOcOudXjvhSkjcofwnqAdR09ajauabAnlJIX1jWkVvxLXLdtfAZR6S0n41xzMzNy9GIiIqBXsfmgQQdYGo2I5zUWyjYg+h0qg1y0NWuu56LlRfedTTYbGNdbJZtyBqSxYLHmBqakqyODBukhO6o/G6mJnYAGSd+lbLaIICogJA3Ma9TAMCsDw3BXFM3XDdEUFUHoIn1rI27oBKAgEAEqO6IaYMDloaxD4rDq6slxVZWBDA7EHlVbg2Feyhts5cKfs2Y97IRorHmV1E89KI2IHai1G9vODyMNlYekr76niLJZYFx7fUplBjzYGKBsHgVtZ8ndVzmy7AH8RXoDvHWoXsXZRixIDEAE7Tl2ny61ruJxODttlN3EXm55S933kCPdVnCXVJ+ywVzwa4gHxdpoil7Xe19ywAuHsG47CQ3dZR7m+cVpeI4li75zX3SysSVUK7epaQPKK6DjUJOa8GMbIjqg9YH9axXFuDPi7YtW7FkW5klQdCJgtcbca7A0qViYc1x/ElBmywkbspg+pWp4T24xNoiLjMD+c5hPhm2rM+1Hspaw6ALf7S5zW2ncX+M7+laYuGKMQ6yrAg9R0IqL4b9w76TCyntbf3NXKd0nkC2h26itnwPtnhby5A7ITGmpInZidzXDluPZfMBPI9GU7g+f9KbGMIDJMAypG6zrlPkdqWU9HWcerMMpUsqxmkAHTWBMnyireHVVZcqwGMFo1k7TzjevNVrjV4CVdgRGm48xO3jWZ4X9IOLtf4hOkakwR0IPOqlO/vaJQqcrmZXPO2u8dJ+FTDFVJOuXSFGg2nTnoa5Dwb6WMml2ysHcrIb3yZra+GfSNhLkkHI7QCHPcMc5UEgxptQbjccJlVXRUOqzJbX8vh0FGYkgZd5BGbdhz8tDp6VS4dxezdEpdttH5TGUeR1q1mgIXIR1J5iGHMgcwf+9qCaXFzNlOp+8F1gxv0BqVtYOXMWJBILeEzHLTSh3DqXLsEJECAu5jeJifKix3oI5AoYmDGvkfnQQckqDDhgQGCRLGOp3FEeMpB0BgETJBPMnr76Hg7k/nJ/M4y8+Q0+VTzCGJBdG5ASQZgwByMfOgX1a5/nH+UUqH2Q/Ld95/vSoNbwWOZrl47PaYAg7gjX3HQ+VUcFcFnFuh/ZYrM9s8gza3EPiGk+Rq82G+1F0EhiCj9HSO7P6lMQek1G7YDLlIkAqw6qymQynkaznKcpuWOOMYxUJWbxU6bg/Kqt3AJccu65mPNiWPxNWrlk9DrrTraIEgSPMVGQRwSIhcBQAyjYbtotVuH+0T2c4xGHuIo1D2wbqwInNGw50fiRP1a9AkqFuAdeycMR55QaHw/iNthluMArowJ5FSsT8QalixhPanDHEH7dMly2pBJy5XUsCDOxIy1d4jiuxxFm6YyXQbLH9U5rRnoe8PUVxh3ObI5BK92Yj7ogHyOnvq5d4zd7PszcY2+73SZAymVKzsQRyqDr3tIezW3iVn7AktHO1cAV/d3T6VlbV9biBgQQwHiDOxrlXAvpIKq1vFKbqEZZhQYOjA8iIrNexntXYQthi7dkT9i7jYHUI/5SNp2oNsx7Yj7thbI/VcLH3Iq6+pqp9WxJEXcZbTwtoqmP4yaybol1YzEqeaOVn1Uz8a165Zwlt/ssFevMOYttl/muHX0oLmFxFhWhHbEXNvwn5AAVlgl6597s7a8pJuH+UafGsfgsdeOlvCdivVyi/Bay1iySJukk9FbKvloJPvq2iGKwVqAGgxqSwUEnl5DwFazxL2Yt4hiQTppOUgb7Dka2vE3EQdowVQIkgDSSBJO/MUuIXCtu46jMyKWA65RMecA1FcyxPsKQHAEqwI136gjxBHzrU8Z7JPbzd0wd9DFd7wt1biK67OoYTroQCPPesZxLB2UBe7cIH6m09FG9BwC17I4hmy2rdxz0VWYjzgaUbi/sFjMPaN66iW100a4gfXokzXY7vElujJZOK/8A52WVfMnQUA+yFhu/fN4neDBPvmKtHJ55ZTTMpG4Irvb8PtW5GE4ehaP2mIOY+arpr61pfEPo2vQbt50tFiTlMljOugGgHrShoeAxzIwlmy8xPXpWw4P24xlgwt0sF2mDpyIkECsXxTgeRotlrgA1JGXXnE8qp2cMTKmVb8M7HwqDpvB/pXdjkuIrk7k6ZhGq6aT6a1tvC/pCwl0x2hQaALAzCOpLSfdXnwDKYMgg+oouMJzSYk6yNieo86D1HhuJ2rhTsriTP3Mwkqd9/wAWx9DVxCrZghaGOpWQAecE7GvK1rit5IyXHECBqf61nOHe3+MtR9qzRyJMR5bUHov/AIev5rn8x/tSrhv/ALt4r8qe5f7U9B0f/iGnctXCergD4TTkYhtwtsdWYKPcN6r3sTfJ+z7K2vgC7fzH+lDXCuTLuT6AVkLQyru6seoBPuHP30W206sWHSRHuE01jB6EjkCT4AUlg7a+NAe0/PQ+exHMH0rRuLcMy3OyBPZ942W6CJNpupUbeArdUWpvgAw1XTeToJ8zpzNQcmxvDnY5hqy7/qA/rWOxQI5Gur47hVmDB1/TqPeYFYc8AV5kiPfVHL7r1C3f1MVu/FPZ7DgEKHL9ZhfdFa3f9mrg1GtAPBe0N+wQbVxgOgJEeB5VuHBvpQxKyLqo4AnUEMR5j+1aNc4c4zCCdJI5+BqrYukFTzX4g70odosfSfYcKQGBDDMphsyEQ0GZBEgjyrY8Xj1xGGZsO+Z8oupBhs1tswBG4PdIrzljLeVzGxgjyOtTw+OuJqrkEVKHpqzcTFYfT7l62RP7wj3g/Kq/s7xXtLeV4Fy0TaujbvpoT+62/rXDfZz23v4VgQSV5oScrdRB28xWx2/b9Tie3yKhuKFvIGgXMo7rrOzCfhUodJ4BfFi8+BYxkGeyTpmsk6DzU6eVZ28sTpJHlPlJrTcZxCzjrFm7YvW0xdnvWw7KrSJDW28GrY+B8ZTF2gy9107t1DoyN0I9DHUVLAGfGs3cXDIv6i9xv9MCreHwVze/cRj0VAo+JJpcRwC3B9pcuKg1IVxbXzZhr8awuFx3D7TkW+0ut+kXboPkx0qjZEuH/CT1AA+MD51UfhxMlraMSfxtmPqRP9aNgce12ClsonW53T6KP71cdN++SfKAP70Gq3/ZhEVnuG2CddVUIvgJ1PqT5Vq2L9iBcBdSrSZkbeldHs8Pt2yGY5mYwGuGdTsANgdDROLX1s2nvMJS2AWjkkjMw8hrHQUHEuI+xRykMmxlWiD0IPht7q1jHezLoCo1HKeXr0r0z9VVgCIIIkdNdqw3EfZlHOZ4YDWGhVHnFUebLfAL7NlW2zHooJ+VD4nwS/h47a21vNqA2hI8BXohbTSUw13C2zzyAZ484JrHcR9gUvHPjMWWPiSTHQDX5Uot54ilXdP/AEFwj/Nufyn/AKaVKS2L4d7e4V4lihPJxl+IkVtS8TRrHcOYtctRlGaVzd7UTyrzu6EbiKPgeI3bJm1cuWz+hivypavR2GScyrr2ltwvqpj41i+C3+0w1txuFGb5H4giuZcN+kzGW8ouFboUyCe4/wDMunvBraPZn29wABW521rMWJzw6S5kxlHdE+FWxu9m4Y7sTsCQGjxAOlBv4GNb+IdRy7R1X+VQJ91UOFcZtXf2bK0bEEHyPd2qw2DtOxdkDN1PePxpQHOFU6BrpHN3JHukmrDXydlRRy0/vJqxYwYg5coCgsdANBvtU8IiMV6NHuNBRBM7z6CqmLwYaetXjdGe6v8Al3GT+U7+6KKlnNESSdqDWMXwMmGWA6aqevVG8DWvcR9mBmLBSJJrpF9rVsxduKGH4F7zesaCgNxBG0t22Yfulz8gooORY72ec6jWAB6DasTe4XdX8DegJ+VdyThDuMzWiB+qB8BpVS9wy4RCsiTyET/poOGupGhEedFYiB0PwIrfeL+ygBJaCeZBnU1hMT7MsoOXXnH9vGgwFnEMggEhgZ05+FZnh/tTiMLc7Wy5Gca856hp0MeNY7G8OdcrgSp0nmCu4I61SuTEeM+U70HU+E/S8YAxFlWHUafCCD8K3rgvt/gb+guC2dNHGX3MNK82U4aKUPVWM40qGyRla3dfsiykEK7D7MmPwkgj1FD9or1y3a7W3M2XV2G+a1MXRHPuliPFa80YTiN0AgOYAmCTHd1n0rcvZv6Ub1hezuKLqf8A5CWMHQrMzHnNY1I7XxHDjE4d0Rh31DW25BxD22HqB8aXBuJpirPeH3s1q4h/C+odCPlXM/ZT6RLdleyKsbasckMCyWydEIP3gusEVsvFeIWrF04yy63MPiMgxAtmTbfTLey7jSJ50kZ32bxJtu2BuN9pYAyE/wCJZ/w2HUgQDWcxWHRhDqGj8wn4VrfHeHtirVvEYdh9bw3etsu11DqV8VYbeMisrwHjS4uyLg0YHJcQ7o4Gqnn1qCs+PCNlsYS68fiCLaX0LRNXrWH7UA3LWXwzBo840o2NF3L9l2YbrczED+Fd/fQMNgcTIN3EAgbi3bCD3kmqDf8ACrX+WvwpUfu/5v8AqFKhTivE/YtH2FanxL2JZZKzXcfqtBu8PB3FenlqwyeThvzxecsTwS6m6mqL4dhuDXozE8ARt1Fa/wAS9i0bYRWjLpfw6cerj64nbcqQVJUjYgkEeRFbDw323xdr8faDTS4M3xGtbHxD2II2Fa9ivZ1l5GtM6ph0Ruxybfwj6Ube162yEqVJXvrBEa/iHxra+A8YsPbUW8RauFFXnlbujXunWa4pc4ZFC+rQZ2I57H4VjxZcodza+ox1wAgpiFS6I5MBluDwMqpisgq5WIrivC/anF2PuXSR0fvjyk6/GtosfSWXK9vbykCM1uGB81MH3E04yvKHRrj27S5iHcnZLK94+ZMACq44xdOiWTaHVipb1OvwFYzhXtVhr/3bqT+UnK3uaPhWctsp2Inx0NSltUJuPq5J56ksfDeKkMNP3tR0O3uq3jQFuKgBhrIuAzuc5Vh6d330Pjl7JhFcf4d+2G/ceVPpLL7qkwodzCg8hVXGcKDDaDWQtv8AGrOZQskMx5KsCf4iYFYjT73s2SDAHeIMdSBE+cVguI+yxBh7ZFdEGLxDaJZS1/HmY/xBSfdTJwm6dbr27fPq3+rX4VlA5Ld9iXf9mG9xAHmToKw3F/Zm5YAJa288kJYjz0+VdwxHD7R0z3H8YgekkD4ViMTwOwQYLFuh197bCg4dlKnUEedRuJHrqK6pxH2UBk5dPQ1r2I9l9O6Jj8J0nqJ5Gg0vejWsY67MfXWsjjuBOplASpEjkQOh8QZFY69hmXdSPSg2b2V9vcRgmJSCCIKnVTr0nQ+Irarf0jWGvriQjWb8gXVQ/Z3l6sCdHG4POK5TFNNSh6u4T7UYXEfsr9sk/hJyt7jRsTwGzeOa72lw/quPl8gAQIrylZxBUd0kEGR7jWd4d7bYy0pQXnKkQRPymYNKHpH/ANMYT/JX/V/elXCP/dXH/wCe/uT+1KlDtQpzSpV6kPEDeq1+lSrNGNxXOtV4xtSpVq2N2pqGPrCX6alXI7oVXoL01KjIG/XZ/Y3/AOmSmpVhLOPjZr/7fCf/AKb3/PbpvaP/AO34v90f8609KsGZrH7NPWr9valSrEZbg27eVYDGft286alVgVr/AN0+dRtcqVKqC3fumsRcpUqDB4rf1f8A5zWA4vzpUqDUcT96gtSpUDLSWlSoHpUqVB//2Q=="/>
          <p:cNvSpPr>
            <a:spLocks noChangeAspect="1" noChangeArrowheads="1"/>
          </p:cNvSpPr>
          <p:nvPr/>
        </p:nvSpPr>
        <p:spPr bwMode="auto">
          <a:xfrm>
            <a:off x="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pic>
        <p:nvPicPr>
          <p:cNvPr id="5122" name="Picture 2" descr="http://www.pacificintegrated.com/images/struts.gif"/>
          <p:cNvPicPr>
            <a:picLocks noChangeAspect="1" noChangeArrowheads="1"/>
          </p:cNvPicPr>
          <p:nvPr/>
        </p:nvPicPr>
        <p:blipFill>
          <a:blip r:embed="rId2" cstate="print"/>
          <a:srcRect/>
          <a:stretch>
            <a:fillRect/>
          </a:stretch>
        </p:blipFill>
        <p:spPr bwMode="auto">
          <a:xfrm>
            <a:off x="5580112" y="3717032"/>
            <a:ext cx="3240360" cy="2816167"/>
          </a:xfrm>
          <a:prstGeom prst="rect">
            <a:avLst/>
          </a:prstGeom>
          <a:noFill/>
        </p:spPr>
      </p:pic>
      <p:pic>
        <p:nvPicPr>
          <p:cNvPr id="5124" name="Picture 4" descr="Aluminium extrusions"/>
          <p:cNvPicPr>
            <a:picLocks noChangeAspect="1" noChangeArrowheads="1"/>
          </p:cNvPicPr>
          <p:nvPr/>
        </p:nvPicPr>
        <p:blipFill>
          <a:blip r:embed="rId3" cstate="print"/>
          <a:srcRect/>
          <a:stretch>
            <a:fillRect/>
          </a:stretch>
        </p:blipFill>
        <p:spPr bwMode="auto">
          <a:xfrm>
            <a:off x="5652120" y="1340768"/>
            <a:ext cx="3006849" cy="2266951"/>
          </a:xfrm>
          <a:prstGeom prst="rect">
            <a:avLst/>
          </a:prstGeom>
          <a:noFill/>
        </p:spPr>
      </p:pic>
      <p:pic>
        <p:nvPicPr>
          <p:cNvPr id="5126" name="Picture 6" descr="aluminum extrusions in china"/>
          <p:cNvPicPr>
            <a:picLocks noChangeAspect="1" noChangeArrowheads="1"/>
          </p:cNvPicPr>
          <p:nvPr/>
        </p:nvPicPr>
        <p:blipFill>
          <a:blip r:embed="rId4" cstate="print"/>
          <a:srcRect/>
          <a:stretch>
            <a:fillRect/>
          </a:stretch>
        </p:blipFill>
        <p:spPr bwMode="auto">
          <a:xfrm>
            <a:off x="2627784" y="4221088"/>
            <a:ext cx="2880320" cy="2304257"/>
          </a:xfrm>
          <a:prstGeom prst="rect">
            <a:avLst/>
          </a:prstGeom>
          <a:noFill/>
        </p:spPr>
      </p:pic>
      <p:pic>
        <p:nvPicPr>
          <p:cNvPr id="5128" name="Picture 8" descr="Aluminum Extrusions for Window, Door and Curtain Wall Systems"/>
          <p:cNvPicPr>
            <a:picLocks noChangeAspect="1" noChangeArrowheads="1"/>
          </p:cNvPicPr>
          <p:nvPr/>
        </p:nvPicPr>
        <p:blipFill>
          <a:blip r:embed="rId5" cstate="print"/>
          <a:srcRect/>
          <a:stretch>
            <a:fillRect/>
          </a:stretch>
        </p:blipFill>
        <p:spPr bwMode="auto">
          <a:xfrm>
            <a:off x="179512" y="4215688"/>
            <a:ext cx="2376264" cy="2316858"/>
          </a:xfrm>
          <a:prstGeom prst="rect">
            <a:avLst/>
          </a:prstGeom>
          <a:noFill/>
        </p:spPr>
      </p:pic>
      <p:pic>
        <p:nvPicPr>
          <p:cNvPr id="5130" name="Picture 10" descr="http://peerless.colinaclark.com/wp-content/uploads/2011/04/Stacked-Tubing-Extrusion-300x182.jpg"/>
          <p:cNvPicPr>
            <a:picLocks noChangeAspect="1" noChangeArrowheads="1"/>
          </p:cNvPicPr>
          <p:nvPr/>
        </p:nvPicPr>
        <p:blipFill>
          <a:blip r:embed="rId6" cstate="print"/>
          <a:srcRect/>
          <a:stretch>
            <a:fillRect/>
          </a:stretch>
        </p:blipFill>
        <p:spPr bwMode="auto">
          <a:xfrm>
            <a:off x="2606172" y="2436058"/>
            <a:ext cx="2916000" cy="1713022"/>
          </a:xfrm>
          <a:prstGeom prst="rect">
            <a:avLst/>
          </a:prstGeom>
          <a:noFill/>
        </p:spPr>
      </p:pic>
      <p:sp>
        <p:nvSpPr>
          <p:cNvPr id="8" name="7 Metin kutusu"/>
          <p:cNvSpPr txBox="1"/>
          <p:nvPr/>
        </p:nvSpPr>
        <p:spPr>
          <a:xfrm>
            <a:off x="323528" y="499319"/>
            <a:ext cx="8712968" cy="769441"/>
          </a:xfrm>
          <a:prstGeom prst="rect">
            <a:avLst/>
          </a:prstGeom>
          <a:noFill/>
        </p:spPr>
        <p:txBody>
          <a:bodyPr wrap="square" rtlCol="0">
            <a:spAutoFit/>
          </a:bodyPr>
          <a:lstStyle/>
          <a:p>
            <a:r>
              <a:rPr lang="tr-TR" sz="4400" dirty="0" smtClean="0">
                <a:solidFill>
                  <a:schemeClr val="accent2">
                    <a:lumMod val="50000"/>
                  </a:schemeClr>
                </a:solidFill>
                <a:latin typeface="Trebuchet MS" pitchFamily="34" charset="0"/>
              </a:rPr>
              <a:t>uygulamalar </a:t>
            </a:r>
            <a:endParaRPr lang="tr-TR" sz="4400" dirty="0">
              <a:solidFill>
                <a:schemeClr val="accent2">
                  <a:lumMod val="50000"/>
                </a:schemeClr>
              </a:solidFill>
              <a:latin typeface="Trebuchet MS" pitchFamily="34" charset="0"/>
            </a:endParaRPr>
          </a:p>
        </p:txBody>
      </p:sp>
      <p:sp>
        <p:nvSpPr>
          <p:cNvPr id="9" name="Dikdörtgen 4"/>
          <p:cNvSpPr/>
          <p:nvPr/>
        </p:nvSpPr>
        <p:spPr>
          <a:xfrm>
            <a:off x="251520" y="1345992"/>
            <a:ext cx="5364088" cy="1938992"/>
          </a:xfrm>
          <a:prstGeom prst="rect">
            <a:avLst/>
          </a:prstGeom>
        </p:spPr>
        <p:txBody>
          <a:bodyPr wrap="square">
            <a:spAutoFit/>
          </a:bodyPr>
          <a:lstStyle/>
          <a:p>
            <a:r>
              <a:rPr lang="tr-TR" sz="2400" dirty="0" smtClean="0">
                <a:latin typeface="Trebuchet MS" pitchFamily="34" charset="0"/>
              </a:rPr>
              <a:t>6XXX serisi alaşımlar</a:t>
            </a:r>
          </a:p>
          <a:p>
            <a:r>
              <a:rPr lang="tr-TR" sz="2400" dirty="0" smtClean="0">
                <a:latin typeface="Trebuchet MS" pitchFamily="34" charset="0"/>
              </a:rPr>
              <a:t>Yüksek korozyon dayanıklılığı ve şekil verilebilirlik</a:t>
            </a:r>
          </a:p>
          <a:p>
            <a:r>
              <a:rPr lang="tr-TR" sz="2400" dirty="0" smtClean="0">
                <a:latin typeface="Trebuchet MS" pitchFamily="34" charset="0"/>
              </a:rPr>
              <a:t>İle her türlü </a:t>
            </a:r>
          </a:p>
          <a:p>
            <a:r>
              <a:rPr lang="tr-TR" sz="2400" dirty="0" smtClean="0">
                <a:latin typeface="Trebuchet MS" pitchFamily="34" charset="0"/>
              </a:rPr>
              <a:t>profil</a:t>
            </a:r>
          </a:p>
        </p:txBody>
      </p:sp>
    </p:spTree>
    <p:extLst>
      <p:ext uri="{BB962C8B-B14F-4D97-AF65-F5344CB8AC3E}">
        <p14:creationId xmlns:p14="http://schemas.microsoft.com/office/powerpoint/2010/main" val="269323180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etin kutusu"/>
          <p:cNvSpPr txBox="1"/>
          <p:nvPr/>
        </p:nvSpPr>
        <p:spPr>
          <a:xfrm>
            <a:off x="611560" y="476672"/>
            <a:ext cx="6840760" cy="769441"/>
          </a:xfrm>
          <a:prstGeom prst="rect">
            <a:avLst/>
          </a:prstGeom>
          <a:noFill/>
        </p:spPr>
        <p:txBody>
          <a:bodyPr wrap="square" rtlCol="0">
            <a:spAutoFit/>
          </a:bodyPr>
          <a:lstStyle/>
          <a:p>
            <a:r>
              <a:rPr lang="tr-TR" sz="4400" dirty="0" smtClean="0">
                <a:solidFill>
                  <a:schemeClr val="accent2">
                    <a:lumMod val="50000"/>
                  </a:schemeClr>
                </a:solidFill>
                <a:latin typeface="Trebuchet MS" pitchFamily="34" charset="0"/>
              </a:rPr>
              <a:t>İşlem alaşımları</a:t>
            </a:r>
            <a:endParaRPr lang="tr-TR" sz="4400" dirty="0">
              <a:solidFill>
                <a:schemeClr val="accent2">
                  <a:lumMod val="50000"/>
                </a:schemeClr>
              </a:solidFill>
              <a:latin typeface="Trebuchet MS" pitchFamily="34" charset="0"/>
            </a:endParaRPr>
          </a:p>
        </p:txBody>
      </p:sp>
      <p:grpSp>
        <p:nvGrpSpPr>
          <p:cNvPr id="6" name="Grup 5"/>
          <p:cNvGrpSpPr/>
          <p:nvPr/>
        </p:nvGrpSpPr>
        <p:grpSpPr>
          <a:xfrm>
            <a:off x="467544" y="1288163"/>
            <a:ext cx="8375994" cy="4869707"/>
            <a:chOff x="467544" y="1288163"/>
            <a:chExt cx="8375994" cy="4869707"/>
          </a:xfrm>
        </p:grpSpPr>
        <p:pic>
          <p:nvPicPr>
            <p:cNvPr id="386050" name="Picture 2"/>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bright="-2000"/>
                      </a14:imgEffect>
                    </a14:imgLayer>
                  </a14:imgProps>
                </a:ext>
              </a:extLst>
            </a:blip>
            <a:srcRect l="1610" t="2790" r="1503" b="12165"/>
            <a:stretch/>
          </p:blipFill>
          <p:spPr bwMode="auto">
            <a:xfrm>
              <a:off x="467544" y="1288163"/>
              <a:ext cx="8315616" cy="4822398"/>
            </a:xfrm>
            <a:prstGeom prst="rect">
              <a:avLst/>
            </a:prstGeom>
            <a:noFill/>
            <a:ln w="9525">
              <a:noFill/>
              <a:miter lim="800000"/>
              <a:headEnd/>
              <a:tailEnd/>
            </a:ln>
          </p:spPr>
        </p:pic>
        <p:sp>
          <p:nvSpPr>
            <p:cNvPr id="2" name="Metin kutusu 1"/>
            <p:cNvSpPr txBox="1"/>
            <p:nvPr/>
          </p:nvSpPr>
          <p:spPr>
            <a:xfrm>
              <a:off x="1187624" y="1628800"/>
              <a:ext cx="7128792" cy="523220"/>
            </a:xfrm>
            <a:prstGeom prst="rect">
              <a:avLst/>
            </a:prstGeom>
            <a:solidFill>
              <a:srgbClr val="CCFFCC"/>
            </a:solidFill>
          </p:spPr>
          <p:txBody>
            <a:bodyPr wrap="square" rtlCol="0">
              <a:spAutoFit/>
            </a:bodyPr>
            <a:lstStyle/>
            <a:p>
              <a:r>
                <a:rPr lang="tr-TR" sz="2800" b="1" dirty="0" smtClean="0">
                  <a:latin typeface="Trebuchet MS" panose="020B0603020202020204" pitchFamily="34" charset="0"/>
                </a:rPr>
                <a:t>Isıl işlemle sertleştirilemeyen alaşımlar</a:t>
              </a:r>
              <a:endParaRPr lang="tr-TR" sz="2800" b="1" dirty="0">
                <a:latin typeface="Trebuchet MS" panose="020B0603020202020204" pitchFamily="34" charset="0"/>
              </a:endParaRPr>
            </a:p>
          </p:txBody>
        </p:sp>
        <p:sp useBgFill="1">
          <p:nvSpPr>
            <p:cNvPr id="3" name="Metin kutusu 2"/>
            <p:cNvSpPr txBox="1"/>
            <p:nvPr/>
          </p:nvSpPr>
          <p:spPr>
            <a:xfrm>
              <a:off x="1043608" y="2348880"/>
              <a:ext cx="7416824" cy="954107"/>
            </a:xfrm>
            <a:prstGeom prst="rect">
              <a:avLst/>
            </a:prstGeom>
          </p:spPr>
          <p:txBody>
            <a:bodyPr wrap="square" rtlCol="0">
              <a:spAutoFit/>
            </a:bodyPr>
            <a:lstStyle/>
            <a:p>
              <a:r>
                <a:rPr lang="tr-TR" sz="2800" b="1" dirty="0" smtClean="0">
                  <a:solidFill>
                    <a:srgbClr val="FF0000"/>
                  </a:solidFill>
                  <a:latin typeface="Trebuchet MS" panose="020B0603020202020204" pitchFamily="34" charset="0"/>
                </a:rPr>
                <a:t>Mukavemet arttırma için Katı eriyik ve deformasyon sertleşmesi</a:t>
              </a:r>
              <a:endParaRPr lang="tr-TR" sz="2800" b="1" dirty="0">
                <a:solidFill>
                  <a:srgbClr val="FF0000"/>
                </a:solidFill>
                <a:latin typeface="Trebuchet MS" panose="020B0603020202020204" pitchFamily="34" charset="0"/>
              </a:endParaRPr>
            </a:p>
          </p:txBody>
        </p:sp>
        <p:sp useBgFill="1">
          <p:nvSpPr>
            <p:cNvPr id="5" name="Metin kutusu 4"/>
            <p:cNvSpPr txBox="1"/>
            <p:nvPr/>
          </p:nvSpPr>
          <p:spPr>
            <a:xfrm>
              <a:off x="1586165" y="3458208"/>
              <a:ext cx="2121740" cy="369332"/>
            </a:xfrm>
            <a:prstGeom prst="rect">
              <a:avLst/>
            </a:prstGeom>
          </p:spPr>
          <p:txBody>
            <a:bodyPr wrap="square" lIns="0" tIns="0" rIns="0" bIns="0" rtlCol="0">
              <a:spAutoFit/>
            </a:bodyPr>
            <a:lstStyle/>
            <a:p>
              <a:r>
                <a:rPr lang="tr-TR" sz="2400" b="1" dirty="0" smtClean="0">
                  <a:solidFill>
                    <a:schemeClr val="tx2"/>
                  </a:solidFill>
                  <a:latin typeface="Trebuchet MS" panose="020B0603020202020204" pitchFamily="34" charset="0"/>
                </a:rPr>
                <a:t>1XXX: &gt;%99 Al</a:t>
              </a:r>
              <a:endParaRPr lang="tr-TR" sz="2400" b="1" dirty="0">
                <a:solidFill>
                  <a:schemeClr val="tx2"/>
                </a:solidFill>
                <a:latin typeface="Trebuchet MS" panose="020B0603020202020204" pitchFamily="34" charset="0"/>
              </a:endParaRPr>
            </a:p>
          </p:txBody>
        </p:sp>
        <p:sp useBgFill="1">
          <p:nvSpPr>
            <p:cNvPr id="8" name="Metin kutusu 7"/>
            <p:cNvSpPr txBox="1"/>
            <p:nvPr/>
          </p:nvSpPr>
          <p:spPr>
            <a:xfrm>
              <a:off x="1590797" y="4437112"/>
              <a:ext cx="2121740" cy="369332"/>
            </a:xfrm>
            <a:prstGeom prst="rect">
              <a:avLst/>
            </a:prstGeom>
          </p:spPr>
          <p:txBody>
            <a:bodyPr wrap="square" lIns="0" tIns="0" rIns="0" bIns="0" rtlCol="0">
              <a:spAutoFit/>
            </a:bodyPr>
            <a:lstStyle/>
            <a:p>
              <a:r>
                <a:rPr lang="tr-TR" sz="2400" b="1" dirty="0">
                  <a:solidFill>
                    <a:schemeClr val="tx2"/>
                  </a:solidFill>
                  <a:latin typeface="Trebuchet MS" panose="020B0603020202020204" pitchFamily="34" charset="0"/>
                </a:rPr>
                <a:t>3</a:t>
              </a:r>
              <a:r>
                <a:rPr lang="tr-TR" sz="2400" b="1" dirty="0" smtClean="0">
                  <a:solidFill>
                    <a:schemeClr val="tx2"/>
                  </a:solidFill>
                  <a:latin typeface="Trebuchet MS" panose="020B0603020202020204" pitchFamily="34" charset="0"/>
                </a:rPr>
                <a:t>XXX: Al-Mn</a:t>
              </a:r>
              <a:endParaRPr lang="tr-TR" sz="2400" b="1" dirty="0">
                <a:solidFill>
                  <a:schemeClr val="tx2"/>
                </a:solidFill>
                <a:latin typeface="Trebuchet MS" panose="020B0603020202020204" pitchFamily="34" charset="0"/>
              </a:endParaRPr>
            </a:p>
          </p:txBody>
        </p:sp>
        <p:sp useBgFill="1">
          <p:nvSpPr>
            <p:cNvPr id="9" name="Metin kutusu 8"/>
            <p:cNvSpPr txBox="1"/>
            <p:nvPr/>
          </p:nvSpPr>
          <p:spPr>
            <a:xfrm>
              <a:off x="1590797" y="5373216"/>
              <a:ext cx="2121740" cy="369332"/>
            </a:xfrm>
            <a:prstGeom prst="rect">
              <a:avLst/>
            </a:prstGeom>
          </p:spPr>
          <p:txBody>
            <a:bodyPr wrap="square" lIns="0" tIns="0" rIns="0" bIns="0" rtlCol="0">
              <a:spAutoFit/>
            </a:bodyPr>
            <a:lstStyle/>
            <a:p>
              <a:r>
                <a:rPr lang="tr-TR" sz="2400" b="1" dirty="0" smtClean="0">
                  <a:solidFill>
                    <a:schemeClr val="tx2"/>
                  </a:solidFill>
                  <a:latin typeface="Trebuchet MS" panose="020B0603020202020204" pitchFamily="34" charset="0"/>
                </a:rPr>
                <a:t>5XXX: Al-Mg</a:t>
              </a:r>
              <a:endParaRPr lang="tr-TR" sz="2400" b="1" dirty="0">
                <a:solidFill>
                  <a:schemeClr val="tx2"/>
                </a:solidFill>
                <a:latin typeface="Trebuchet MS" panose="020B0603020202020204" pitchFamily="34" charset="0"/>
              </a:endParaRPr>
            </a:p>
          </p:txBody>
        </p:sp>
        <p:sp useBgFill="1">
          <p:nvSpPr>
            <p:cNvPr id="10" name="Metin kutusu 9"/>
            <p:cNvSpPr txBox="1"/>
            <p:nvPr/>
          </p:nvSpPr>
          <p:spPr>
            <a:xfrm>
              <a:off x="3707904" y="3406348"/>
              <a:ext cx="5135634" cy="2751522"/>
            </a:xfrm>
            <a:prstGeom prst="rect">
              <a:avLst/>
            </a:prstGeom>
          </p:spPr>
          <p:txBody>
            <a:bodyPr wrap="square" rtlCol="0">
              <a:spAutoFit/>
            </a:bodyPr>
            <a:lstStyle/>
            <a:p>
              <a:pPr>
                <a:lnSpc>
                  <a:spcPct val="90000"/>
                </a:lnSpc>
              </a:pPr>
              <a:r>
                <a:rPr lang="tr-TR" sz="2400" b="1" dirty="0" smtClean="0">
                  <a:solidFill>
                    <a:srgbClr val="FF0000"/>
                  </a:solidFill>
                  <a:latin typeface="Trebuchet MS" panose="020B0603020202020204" pitchFamily="34" charset="0"/>
                </a:rPr>
                <a:t>İletkenler; kimya ve inşaat san. yapısal uygulamaları</a:t>
              </a:r>
            </a:p>
            <a:p>
              <a:pPr>
                <a:lnSpc>
                  <a:spcPct val="90000"/>
                </a:lnSpc>
              </a:pPr>
              <a:endParaRPr lang="tr-TR" sz="2400" b="1" dirty="0">
                <a:solidFill>
                  <a:srgbClr val="FF0000"/>
                </a:solidFill>
                <a:latin typeface="Trebuchet MS" panose="020B0603020202020204" pitchFamily="34" charset="0"/>
              </a:endParaRPr>
            </a:p>
            <a:p>
              <a:pPr>
                <a:lnSpc>
                  <a:spcPct val="90000"/>
                </a:lnSpc>
              </a:pPr>
              <a:r>
                <a:rPr lang="tr-TR" sz="2400" b="1" dirty="0" smtClean="0">
                  <a:solidFill>
                    <a:srgbClr val="FF0000"/>
                  </a:solidFill>
                  <a:latin typeface="Trebuchet MS" panose="020B0603020202020204" pitchFamily="34" charset="0"/>
                </a:rPr>
                <a:t>Meşrubat kutuları, oto radyatörleri</a:t>
              </a:r>
            </a:p>
            <a:p>
              <a:pPr>
                <a:lnSpc>
                  <a:spcPct val="90000"/>
                </a:lnSpc>
              </a:pPr>
              <a:endParaRPr lang="tr-TR" sz="2400" b="1" dirty="0">
                <a:solidFill>
                  <a:srgbClr val="FF0000"/>
                </a:solidFill>
                <a:latin typeface="Trebuchet MS" panose="020B0603020202020204" pitchFamily="34" charset="0"/>
              </a:endParaRPr>
            </a:p>
            <a:p>
              <a:pPr>
                <a:lnSpc>
                  <a:spcPct val="90000"/>
                </a:lnSpc>
              </a:pPr>
              <a:r>
                <a:rPr lang="tr-TR" sz="2400" b="1" dirty="0" smtClean="0">
                  <a:solidFill>
                    <a:srgbClr val="FF0000"/>
                  </a:solidFill>
                  <a:latin typeface="Trebuchet MS" panose="020B0603020202020204" pitchFamily="34" charset="0"/>
                </a:rPr>
                <a:t>Otomotiv yapısal uygulamaları</a:t>
              </a:r>
            </a:p>
            <a:p>
              <a:pPr>
                <a:lnSpc>
                  <a:spcPct val="90000"/>
                </a:lnSpc>
              </a:pPr>
              <a:endParaRPr lang="tr-TR" sz="2400" b="1" dirty="0">
                <a:solidFill>
                  <a:srgbClr val="FF0000"/>
                </a:solidFill>
                <a:latin typeface="Trebuchet MS" panose="020B0603020202020204" pitchFamily="34" charset="0"/>
              </a:endParaRPr>
            </a:p>
          </p:txBody>
        </p:sp>
      </p:grpSp>
    </p:spTree>
    <p:extLst>
      <p:ext uri="{BB962C8B-B14F-4D97-AF65-F5344CB8AC3E}">
        <p14:creationId xmlns:p14="http://schemas.microsoft.com/office/powerpoint/2010/main" val="89929543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 1"/>
          <p:cNvGrpSpPr/>
          <p:nvPr/>
        </p:nvGrpSpPr>
        <p:grpSpPr>
          <a:xfrm>
            <a:off x="467544" y="1246111"/>
            <a:ext cx="8604448" cy="5292124"/>
            <a:chOff x="467544" y="1246111"/>
            <a:chExt cx="8604448" cy="5292124"/>
          </a:xfrm>
        </p:grpSpPr>
        <p:pic>
          <p:nvPicPr>
            <p:cNvPr id="386051" name="Picture 3"/>
            <p:cNvPicPr>
              <a:picLocks noChangeAspect="1" noChangeArrowheads="1"/>
            </p:cNvPicPr>
            <p:nvPr/>
          </p:nvPicPr>
          <p:blipFill rotWithShape="1">
            <a:blip r:embed="rId2" cstate="print"/>
            <a:srcRect l="1662" t="2346" r="2220" b="12529"/>
            <a:stretch/>
          </p:blipFill>
          <p:spPr bwMode="auto">
            <a:xfrm>
              <a:off x="467544" y="1246111"/>
              <a:ext cx="8295160" cy="4847183"/>
            </a:xfrm>
            <a:prstGeom prst="rect">
              <a:avLst/>
            </a:prstGeom>
            <a:noFill/>
            <a:ln w="9525">
              <a:noFill/>
              <a:miter lim="800000"/>
              <a:headEnd/>
              <a:tailEnd/>
            </a:ln>
          </p:spPr>
        </p:pic>
        <p:sp>
          <p:nvSpPr>
            <p:cNvPr id="11" name="Metin kutusu 10"/>
            <p:cNvSpPr txBox="1"/>
            <p:nvPr/>
          </p:nvSpPr>
          <p:spPr>
            <a:xfrm>
              <a:off x="1043608" y="1628800"/>
              <a:ext cx="7128792" cy="523220"/>
            </a:xfrm>
            <a:prstGeom prst="rect">
              <a:avLst/>
            </a:prstGeom>
            <a:solidFill>
              <a:srgbClr val="CCFFCC"/>
            </a:solidFill>
          </p:spPr>
          <p:txBody>
            <a:bodyPr wrap="square" rtlCol="0">
              <a:spAutoFit/>
            </a:bodyPr>
            <a:lstStyle/>
            <a:p>
              <a:pPr algn="ctr"/>
              <a:r>
                <a:rPr lang="tr-TR" sz="2800" b="1" dirty="0" smtClean="0">
                  <a:latin typeface="Trebuchet MS" panose="020B0603020202020204" pitchFamily="34" charset="0"/>
                </a:rPr>
                <a:t>Isıl işlemle sertleştirilen alaşımlar</a:t>
              </a:r>
              <a:endParaRPr lang="tr-TR" sz="2800" b="1" dirty="0">
                <a:latin typeface="Trebuchet MS" panose="020B0603020202020204" pitchFamily="34" charset="0"/>
              </a:endParaRPr>
            </a:p>
          </p:txBody>
        </p:sp>
        <p:sp useBgFill="1">
          <p:nvSpPr>
            <p:cNvPr id="12" name="Metin kutusu 11"/>
            <p:cNvSpPr txBox="1"/>
            <p:nvPr/>
          </p:nvSpPr>
          <p:spPr>
            <a:xfrm>
              <a:off x="755576" y="2372849"/>
              <a:ext cx="8316416" cy="523220"/>
            </a:xfrm>
            <a:prstGeom prst="rect">
              <a:avLst/>
            </a:prstGeom>
          </p:spPr>
          <p:txBody>
            <a:bodyPr wrap="square" rtlCol="0">
              <a:spAutoFit/>
            </a:bodyPr>
            <a:lstStyle/>
            <a:p>
              <a:r>
                <a:rPr lang="tr-TR" sz="2800" b="1" dirty="0" smtClean="0">
                  <a:solidFill>
                    <a:srgbClr val="FF0000"/>
                  </a:solidFill>
                  <a:latin typeface="Trebuchet MS" panose="020B0603020202020204" pitchFamily="34" charset="0"/>
                </a:rPr>
                <a:t>Mukavemet arttırma için çökelme sertleşmesi</a:t>
              </a:r>
              <a:endParaRPr lang="tr-TR" sz="2800" b="1" dirty="0">
                <a:solidFill>
                  <a:srgbClr val="FF0000"/>
                </a:solidFill>
                <a:latin typeface="Trebuchet MS" panose="020B0603020202020204" pitchFamily="34" charset="0"/>
              </a:endParaRPr>
            </a:p>
          </p:txBody>
        </p:sp>
        <p:sp useBgFill="1">
          <p:nvSpPr>
            <p:cNvPr id="13" name="Metin kutusu 12"/>
            <p:cNvSpPr txBox="1"/>
            <p:nvPr/>
          </p:nvSpPr>
          <p:spPr>
            <a:xfrm>
              <a:off x="1475656" y="2953819"/>
              <a:ext cx="2265755" cy="369332"/>
            </a:xfrm>
            <a:prstGeom prst="rect">
              <a:avLst/>
            </a:prstGeom>
          </p:spPr>
          <p:txBody>
            <a:bodyPr wrap="square" lIns="0" tIns="0" rIns="0" bIns="0" rtlCol="0">
              <a:spAutoFit/>
            </a:bodyPr>
            <a:lstStyle/>
            <a:p>
              <a:r>
                <a:rPr lang="tr-TR" sz="2400" b="1" dirty="0">
                  <a:solidFill>
                    <a:schemeClr val="tx2"/>
                  </a:solidFill>
                  <a:latin typeface="Trebuchet MS" panose="020B0603020202020204" pitchFamily="34" charset="0"/>
                </a:rPr>
                <a:t>2</a:t>
              </a:r>
              <a:r>
                <a:rPr lang="tr-TR" sz="2400" b="1" dirty="0" smtClean="0">
                  <a:solidFill>
                    <a:schemeClr val="tx2"/>
                  </a:solidFill>
                  <a:latin typeface="Trebuchet MS" panose="020B0603020202020204" pitchFamily="34" charset="0"/>
                </a:rPr>
                <a:t>XXX: Al-Cu-Mg</a:t>
              </a:r>
              <a:endParaRPr lang="tr-TR" sz="2400" b="1" dirty="0">
                <a:solidFill>
                  <a:schemeClr val="tx2"/>
                </a:solidFill>
                <a:latin typeface="Trebuchet MS" panose="020B0603020202020204" pitchFamily="34" charset="0"/>
              </a:endParaRPr>
            </a:p>
          </p:txBody>
        </p:sp>
        <p:sp useBgFill="1">
          <p:nvSpPr>
            <p:cNvPr id="14" name="Metin kutusu 13"/>
            <p:cNvSpPr txBox="1"/>
            <p:nvPr/>
          </p:nvSpPr>
          <p:spPr>
            <a:xfrm>
              <a:off x="1475656" y="3779748"/>
              <a:ext cx="2121740" cy="369332"/>
            </a:xfrm>
            <a:prstGeom prst="rect">
              <a:avLst/>
            </a:prstGeom>
          </p:spPr>
          <p:txBody>
            <a:bodyPr wrap="square" lIns="0" tIns="0" rIns="0" bIns="0" rtlCol="0">
              <a:spAutoFit/>
            </a:bodyPr>
            <a:lstStyle/>
            <a:p>
              <a:r>
                <a:rPr lang="tr-TR" sz="2400" b="1" dirty="0" smtClean="0">
                  <a:solidFill>
                    <a:schemeClr val="tx2"/>
                  </a:solidFill>
                  <a:latin typeface="Trebuchet MS" panose="020B0603020202020204" pitchFamily="34" charset="0"/>
                </a:rPr>
                <a:t>6XXX: Al-Mg-Si</a:t>
              </a:r>
              <a:endParaRPr lang="tr-TR" sz="2400" b="1" dirty="0">
                <a:solidFill>
                  <a:schemeClr val="tx2"/>
                </a:solidFill>
                <a:latin typeface="Trebuchet MS" panose="020B0603020202020204" pitchFamily="34" charset="0"/>
              </a:endParaRPr>
            </a:p>
          </p:txBody>
        </p:sp>
        <p:sp useBgFill="1">
          <p:nvSpPr>
            <p:cNvPr id="15" name="Metin kutusu 14"/>
            <p:cNvSpPr txBox="1"/>
            <p:nvPr/>
          </p:nvSpPr>
          <p:spPr>
            <a:xfrm>
              <a:off x="1547664" y="4705894"/>
              <a:ext cx="2261124" cy="369332"/>
            </a:xfrm>
            <a:prstGeom prst="rect">
              <a:avLst/>
            </a:prstGeom>
          </p:spPr>
          <p:txBody>
            <a:bodyPr wrap="square" lIns="0" tIns="0" rIns="0" bIns="0" rtlCol="0">
              <a:spAutoFit/>
            </a:bodyPr>
            <a:lstStyle/>
            <a:p>
              <a:r>
                <a:rPr lang="tr-TR" sz="2400" b="1" dirty="0">
                  <a:solidFill>
                    <a:schemeClr val="tx2"/>
                  </a:solidFill>
                  <a:latin typeface="Trebuchet MS" panose="020B0603020202020204" pitchFamily="34" charset="0"/>
                </a:rPr>
                <a:t>7</a:t>
              </a:r>
              <a:r>
                <a:rPr lang="tr-TR" sz="2400" b="1" dirty="0" smtClean="0">
                  <a:solidFill>
                    <a:schemeClr val="tx2"/>
                  </a:solidFill>
                  <a:latin typeface="Trebuchet MS" panose="020B0603020202020204" pitchFamily="34" charset="0"/>
                </a:rPr>
                <a:t>XXX: Al-</a:t>
              </a:r>
              <a:r>
                <a:rPr lang="tr-TR" sz="2400" b="1" dirty="0" err="1" smtClean="0">
                  <a:solidFill>
                    <a:schemeClr val="tx2"/>
                  </a:solidFill>
                  <a:latin typeface="Trebuchet MS" panose="020B0603020202020204" pitchFamily="34" charset="0"/>
                </a:rPr>
                <a:t>Zn</a:t>
              </a:r>
              <a:r>
                <a:rPr lang="tr-TR" sz="2400" b="1" dirty="0" smtClean="0">
                  <a:solidFill>
                    <a:schemeClr val="tx2"/>
                  </a:solidFill>
                  <a:latin typeface="Trebuchet MS" panose="020B0603020202020204" pitchFamily="34" charset="0"/>
                </a:rPr>
                <a:t>-Mg</a:t>
              </a:r>
              <a:endParaRPr lang="tr-TR" sz="2400" b="1" dirty="0">
                <a:solidFill>
                  <a:schemeClr val="tx2"/>
                </a:solidFill>
                <a:latin typeface="Trebuchet MS" panose="020B0603020202020204" pitchFamily="34" charset="0"/>
              </a:endParaRPr>
            </a:p>
          </p:txBody>
        </p:sp>
        <p:sp useBgFill="1">
          <p:nvSpPr>
            <p:cNvPr id="16" name="Metin kutusu 15"/>
            <p:cNvSpPr txBox="1"/>
            <p:nvPr/>
          </p:nvSpPr>
          <p:spPr>
            <a:xfrm>
              <a:off x="3808787" y="2992649"/>
              <a:ext cx="5135634" cy="3545586"/>
            </a:xfrm>
            <a:prstGeom prst="rect">
              <a:avLst/>
            </a:prstGeom>
          </p:spPr>
          <p:txBody>
            <a:bodyPr wrap="square" rtlCol="0">
              <a:spAutoFit/>
            </a:bodyPr>
            <a:lstStyle/>
            <a:p>
              <a:pPr>
                <a:lnSpc>
                  <a:spcPct val="85000"/>
                </a:lnSpc>
              </a:pPr>
              <a:r>
                <a:rPr lang="tr-TR" sz="2400" b="1" dirty="0" smtClean="0">
                  <a:solidFill>
                    <a:srgbClr val="FF0000"/>
                  </a:solidFill>
                  <a:latin typeface="Trebuchet MS" panose="020B0603020202020204" pitchFamily="34" charset="0"/>
                </a:rPr>
                <a:t>Havacılık (uçak) panelleri</a:t>
              </a:r>
            </a:p>
            <a:p>
              <a:pPr>
                <a:lnSpc>
                  <a:spcPct val="85000"/>
                </a:lnSpc>
              </a:pPr>
              <a:endParaRPr lang="tr-TR" sz="2400" b="1" dirty="0">
                <a:solidFill>
                  <a:srgbClr val="FF0000"/>
                </a:solidFill>
                <a:latin typeface="Trebuchet MS" panose="020B0603020202020204" pitchFamily="34" charset="0"/>
              </a:endParaRPr>
            </a:p>
            <a:p>
              <a:pPr>
                <a:lnSpc>
                  <a:spcPct val="85000"/>
                </a:lnSpc>
              </a:pPr>
              <a:r>
                <a:rPr lang="tr-TR" sz="2400" b="1" dirty="0" err="1" smtClean="0">
                  <a:solidFill>
                    <a:srgbClr val="FF0000"/>
                  </a:solidFill>
                  <a:latin typeface="Trebuchet MS" panose="020B0603020202020204" pitchFamily="34" charset="0"/>
                </a:rPr>
                <a:t>Ekstrüzyon</a:t>
              </a:r>
              <a:r>
                <a:rPr lang="tr-TR" sz="2400" b="1" dirty="0" smtClean="0">
                  <a:solidFill>
                    <a:srgbClr val="FF0000"/>
                  </a:solidFill>
                  <a:latin typeface="Trebuchet MS" panose="020B0603020202020204" pitchFamily="34" charset="0"/>
                </a:rPr>
                <a:t> profilleri; </a:t>
              </a:r>
              <a:r>
                <a:rPr lang="tr-TR" sz="2400" b="1" dirty="0" err="1" smtClean="0">
                  <a:solidFill>
                    <a:srgbClr val="FF0000"/>
                  </a:solidFill>
                  <a:latin typeface="Trebuchet MS" panose="020B0603020202020204" pitchFamily="34" charset="0"/>
                </a:rPr>
                <a:t>ootomotiv</a:t>
              </a:r>
              <a:r>
                <a:rPr lang="tr-TR" sz="2400" b="1" dirty="0" smtClean="0">
                  <a:solidFill>
                    <a:srgbClr val="FF0000"/>
                  </a:solidFill>
                  <a:latin typeface="Trebuchet MS" panose="020B0603020202020204" pitchFamily="34" charset="0"/>
                </a:rPr>
                <a:t> panelleri</a:t>
              </a:r>
            </a:p>
            <a:p>
              <a:pPr>
                <a:lnSpc>
                  <a:spcPct val="85000"/>
                </a:lnSpc>
              </a:pPr>
              <a:endParaRPr lang="tr-TR" sz="2400" b="1" dirty="0" smtClean="0">
                <a:solidFill>
                  <a:srgbClr val="FF0000"/>
                </a:solidFill>
                <a:latin typeface="Trebuchet MS" panose="020B0603020202020204" pitchFamily="34" charset="0"/>
              </a:endParaRPr>
            </a:p>
            <a:p>
              <a:pPr>
                <a:lnSpc>
                  <a:spcPct val="85000"/>
                </a:lnSpc>
              </a:pPr>
              <a:r>
                <a:rPr lang="tr-TR" sz="2400" b="1" dirty="0" smtClean="0">
                  <a:solidFill>
                    <a:srgbClr val="FF0000"/>
                  </a:solidFill>
                  <a:latin typeface="Trebuchet MS" panose="020B0603020202020204" pitchFamily="34" charset="0"/>
                </a:rPr>
                <a:t>Yüksek mukavemet yapısal uygulamaları</a:t>
              </a:r>
            </a:p>
            <a:p>
              <a:pPr>
                <a:lnSpc>
                  <a:spcPct val="85000"/>
                </a:lnSpc>
              </a:pPr>
              <a:endParaRPr lang="tr-TR" sz="2400" b="1" dirty="0">
                <a:solidFill>
                  <a:srgbClr val="FF0000"/>
                </a:solidFill>
                <a:latin typeface="Trebuchet MS" panose="020B0603020202020204" pitchFamily="34" charset="0"/>
              </a:endParaRPr>
            </a:p>
            <a:p>
              <a:pPr>
                <a:lnSpc>
                  <a:spcPct val="85000"/>
                </a:lnSpc>
              </a:pPr>
              <a:r>
                <a:rPr lang="tr-TR" sz="2400" b="1" dirty="0" smtClean="0">
                  <a:solidFill>
                    <a:srgbClr val="FF0000"/>
                  </a:solidFill>
                  <a:latin typeface="Trebuchet MS" panose="020B0603020202020204" pitchFamily="34" charset="0"/>
                </a:rPr>
                <a:t>8001 (Al-</a:t>
              </a:r>
              <a:r>
                <a:rPr lang="tr-TR" sz="2400" b="1" dirty="0" err="1" smtClean="0">
                  <a:solidFill>
                    <a:srgbClr val="FF0000"/>
                  </a:solidFill>
                  <a:latin typeface="Trebuchet MS" panose="020B0603020202020204" pitchFamily="34" charset="0"/>
                </a:rPr>
                <a:t>Ni</a:t>
              </a:r>
              <a:r>
                <a:rPr lang="tr-TR" sz="2400" b="1" dirty="0" smtClean="0">
                  <a:solidFill>
                    <a:srgbClr val="FF0000"/>
                  </a:solidFill>
                  <a:latin typeface="Trebuchet MS" panose="020B0603020202020204" pitchFamily="34" charset="0"/>
                </a:rPr>
                <a:t>-Fe) </a:t>
              </a:r>
              <a:r>
                <a:rPr lang="tr-TR" sz="2400" b="1" dirty="0" err="1" smtClean="0">
                  <a:solidFill>
                    <a:srgbClr val="FF0000"/>
                  </a:solidFill>
                  <a:latin typeface="Trebuchet MS" panose="020B0603020202020204" pitchFamily="34" charset="0"/>
                </a:rPr>
                <a:t>vb</a:t>
              </a:r>
              <a:r>
                <a:rPr lang="tr-TR" sz="2400" b="1" dirty="0" smtClean="0">
                  <a:solidFill>
                    <a:srgbClr val="FF0000"/>
                  </a:solidFill>
                  <a:latin typeface="Trebuchet MS" panose="020B0603020202020204" pitchFamily="34" charset="0"/>
                </a:rPr>
                <a:t> nükleer tesis uygulamaları</a:t>
              </a:r>
            </a:p>
            <a:p>
              <a:pPr>
                <a:lnSpc>
                  <a:spcPct val="85000"/>
                </a:lnSpc>
              </a:pPr>
              <a:endParaRPr lang="tr-TR" sz="2400" b="1" dirty="0">
                <a:solidFill>
                  <a:srgbClr val="FF0000"/>
                </a:solidFill>
                <a:latin typeface="Trebuchet MS" panose="020B0603020202020204" pitchFamily="34" charset="0"/>
              </a:endParaRPr>
            </a:p>
          </p:txBody>
        </p:sp>
        <p:sp useBgFill="1">
          <p:nvSpPr>
            <p:cNvPr id="17" name="Metin kutusu 16"/>
            <p:cNvSpPr txBox="1"/>
            <p:nvPr/>
          </p:nvSpPr>
          <p:spPr>
            <a:xfrm>
              <a:off x="1547664" y="5579948"/>
              <a:ext cx="2261124" cy="369332"/>
            </a:xfrm>
            <a:prstGeom prst="rect">
              <a:avLst/>
            </a:prstGeom>
          </p:spPr>
          <p:txBody>
            <a:bodyPr wrap="square" lIns="0" tIns="0" rIns="0" bIns="0" rtlCol="0">
              <a:spAutoFit/>
            </a:bodyPr>
            <a:lstStyle/>
            <a:p>
              <a:r>
                <a:rPr lang="tr-TR" sz="2400" b="1" dirty="0" smtClean="0">
                  <a:solidFill>
                    <a:schemeClr val="tx2"/>
                  </a:solidFill>
                  <a:latin typeface="Trebuchet MS" panose="020B0603020202020204" pitchFamily="34" charset="0"/>
                </a:rPr>
                <a:t>8XXX: özel</a:t>
              </a:r>
              <a:endParaRPr lang="tr-TR" sz="2400" b="1" dirty="0">
                <a:solidFill>
                  <a:schemeClr val="tx2"/>
                </a:solidFill>
                <a:latin typeface="Trebuchet MS" panose="020B0603020202020204" pitchFamily="34" charset="0"/>
              </a:endParaRPr>
            </a:p>
          </p:txBody>
        </p:sp>
      </p:grpSp>
      <p:sp>
        <p:nvSpPr>
          <p:cNvPr id="18" name="3 Metin kutusu"/>
          <p:cNvSpPr txBox="1"/>
          <p:nvPr/>
        </p:nvSpPr>
        <p:spPr>
          <a:xfrm>
            <a:off x="611560" y="476672"/>
            <a:ext cx="6840760" cy="769441"/>
          </a:xfrm>
          <a:prstGeom prst="rect">
            <a:avLst/>
          </a:prstGeom>
          <a:noFill/>
        </p:spPr>
        <p:txBody>
          <a:bodyPr wrap="square" rtlCol="0">
            <a:spAutoFit/>
          </a:bodyPr>
          <a:lstStyle/>
          <a:p>
            <a:r>
              <a:rPr lang="tr-TR" sz="4400" dirty="0" smtClean="0">
                <a:solidFill>
                  <a:schemeClr val="accent2">
                    <a:lumMod val="50000"/>
                  </a:schemeClr>
                </a:solidFill>
                <a:latin typeface="Trebuchet MS" pitchFamily="34" charset="0"/>
              </a:rPr>
              <a:t>İşlem alaşımları</a:t>
            </a:r>
            <a:endParaRPr lang="tr-TR" sz="4400" dirty="0">
              <a:solidFill>
                <a:schemeClr val="accent2">
                  <a:lumMod val="50000"/>
                </a:schemeClr>
              </a:solidFill>
              <a:latin typeface="Trebuchet MS" pitchFamily="34" charset="0"/>
            </a:endParaRPr>
          </a:p>
        </p:txBody>
      </p:sp>
    </p:spTree>
    <p:extLst>
      <p:ext uri="{BB962C8B-B14F-4D97-AF65-F5344CB8AC3E}">
        <p14:creationId xmlns:p14="http://schemas.microsoft.com/office/powerpoint/2010/main" val="245332813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251520" y="890464"/>
            <a:ext cx="8229600" cy="594320"/>
          </a:xfrm>
        </p:spPr>
        <p:txBody>
          <a:bodyPr>
            <a:normAutofit fontScale="90000"/>
          </a:bodyPr>
          <a:lstStyle/>
          <a:p>
            <a:r>
              <a:rPr lang="tr-TR" dirty="0" smtClean="0">
                <a:solidFill>
                  <a:schemeClr val="accent2">
                    <a:lumMod val="50000"/>
                  </a:schemeClr>
                </a:solidFill>
                <a:latin typeface="Trebuchet MS" pitchFamily="34" charset="0"/>
              </a:rPr>
              <a:t>Alüminyum işlem alaşımları</a:t>
            </a:r>
            <a:endParaRPr lang="tr-TR" dirty="0">
              <a:solidFill>
                <a:schemeClr val="accent2">
                  <a:lumMod val="50000"/>
                </a:schemeClr>
              </a:solidFill>
              <a:latin typeface="Trebuchet MS" pitchFamily="34" charset="0"/>
            </a:endParaRPr>
          </a:p>
        </p:txBody>
      </p:sp>
      <p:graphicFrame>
        <p:nvGraphicFramePr>
          <p:cNvPr id="5" name="4 Tablo"/>
          <p:cNvGraphicFramePr>
            <a:graphicFrameLocks noGrp="1"/>
          </p:cNvGraphicFramePr>
          <p:nvPr/>
        </p:nvGraphicFramePr>
        <p:xfrm>
          <a:off x="179512" y="1682080"/>
          <a:ext cx="7488832" cy="4267200"/>
        </p:xfrm>
        <a:graphic>
          <a:graphicData uri="http://schemas.openxmlformats.org/drawingml/2006/table">
            <a:tbl>
              <a:tblPr firstRow="1" bandRow="1">
                <a:tableStyleId>{5C22544A-7EE6-4342-B048-85BDC9FD1C3A}</a:tableStyleId>
              </a:tblPr>
              <a:tblGrid>
                <a:gridCol w="1088845"/>
                <a:gridCol w="1287419"/>
                <a:gridCol w="1728192"/>
                <a:gridCol w="1823700"/>
                <a:gridCol w="1560676"/>
              </a:tblGrid>
              <a:tr h="370840">
                <a:tc>
                  <a:txBody>
                    <a:bodyPr/>
                    <a:lstStyle/>
                    <a:p>
                      <a:pPr algn="ctr"/>
                      <a:r>
                        <a:rPr lang="tr-TR" sz="2000" dirty="0" smtClean="0">
                          <a:latin typeface="Trebuchet MS" pitchFamily="34" charset="0"/>
                        </a:rPr>
                        <a:t>alaşım</a:t>
                      </a:r>
                      <a:endParaRPr lang="tr-TR" sz="2000" dirty="0">
                        <a:latin typeface="Trebuchet MS" pitchFamily="34" charset="0"/>
                      </a:endParaRPr>
                    </a:p>
                  </a:txBody>
                  <a:tcPr/>
                </a:tc>
                <a:tc>
                  <a:txBody>
                    <a:bodyPr/>
                    <a:lstStyle/>
                    <a:p>
                      <a:pPr algn="ctr"/>
                      <a:r>
                        <a:rPr lang="tr-TR" sz="2000" dirty="0" smtClean="0">
                          <a:latin typeface="Trebuchet MS" pitchFamily="34" charset="0"/>
                        </a:rPr>
                        <a:t>Başlıca</a:t>
                      </a:r>
                      <a:r>
                        <a:rPr lang="tr-TR" sz="2000" baseline="0" dirty="0" smtClean="0">
                          <a:latin typeface="Trebuchet MS" pitchFamily="34" charset="0"/>
                        </a:rPr>
                        <a:t> element</a:t>
                      </a:r>
                      <a:endParaRPr lang="tr-TR" sz="2000" dirty="0">
                        <a:latin typeface="Trebuchet MS" pitchFamily="34" charset="0"/>
                      </a:endParaRPr>
                    </a:p>
                  </a:txBody>
                  <a:tcPr/>
                </a:tc>
                <a:tc>
                  <a:txBody>
                    <a:bodyPr/>
                    <a:lstStyle/>
                    <a:p>
                      <a:pPr algn="ctr"/>
                      <a:r>
                        <a:rPr lang="tr-TR" sz="2000" dirty="0" smtClean="0">
                          <a:latin typeface="Trebuchet MS" pitchFamily="34" charset="0"/>
                        </a:rPr>
                        <a:t>Katı</a:t>
                      </a:r>
                      <a:r>
                        <a:rPr lang="tr-TR" sz="2000" baseline="0" dirty="0" smtClean="0">
                          <a:latin typeface="Trebuchet MS" pitchFamily="34" charset="0"/>
                        </a:rPr>
                        <a:t> eriyik sertleşmesi</a:t>
                      </a:r>
                      <a:endParaRPr lang="tr-TR" sz="2000" dirty="0">
                        <a:latin typeface="Trebuchet MS" pitchFamily="34" charset="0"/>
                      </a:endParaRPr>
                    </a:p>
                  </a:txBody>
                  <a:tcPr/>
                </a:tc>
                <a:tc>
                  <a:txBody>
                    <a:bodyPr/>
                    <a:lstStyle/>
                    <a:p>
                      <a:pPr algn="ctr"/>
                      <a:r>
                        <a:rPr lang="tr-TR" sz="2000" dirty="0" smtClean="0">
                          <a:latin typeface="Trebuchet MS" pitchFamily="34" charset="0"/>
                        </a:rPr>
                        <a:t>Deformasyon sertleşmesi</a:t>
                      </a:r>
                      <a:endParaRPr lang="tr-TR" sz="2000" dirty="0">
                        <a:latin typeface="Trebuchet MS" pitchFamily="34" charset="0"/>
                      </a:endParaRPr>
                    </a:p>
                  </a:txBody>
                  <a:tcPr/>
                </a:tc>
                <a:tc>
                  <a:txBody>
                    <a:bodyPr/>
                    <a:lstStyle/>
                    <a:p>
                      <a:pPr algn="ctr"/>
                      <a:r>
                        <a:rPr lang="tr-TR" sz="2000" dirty="0" smtClean="0">
                          <a:latin typeface="Trebuchet MS" pitchFamily="34" charset="0"/>
                        </a:rPr>
                        <a:t>Çökelme</a:t>
                      </a:r>
                      <a:r>
                        <a:rPr lang="tr-TR" sz="2000" baseline="0" dirty="0" smtClean="0">
                          <a:latin typeface="Trebuchet MS" pitchFamily="34" charset="0"/>
                        </a:rPr>
                        <a:t> sertleşmesi</a:t>
                      </a:r>
                      <a:endParaRPr lang="tr-TR" sz="2000" dirty="0">
                        <a:latin typeface="Trebuchet MS" pitchFamily="34" charset="0"/>
                      </a:endParaRPr>
                    </a:p>
                  </a:txBody>
                  <a:tcPr/>
                </a:tc>
              </a:tr>
              <a:tr h="370840">
                <a:tc>
                  <a:txBody>
                    <a:bodyPr/>
                    <a:lstStyle/>
                    <a:p>
                      <a:pPr algn="ctr"/>
                      <a:r>
                        <a:rPr lang="tr-TR" sz="2000" b="1" dirty="0" smtClean="0">
                          <a:latin typeface="Trebuchet MS" pitchFamily="34" charset="0"/>
                        </a:rPr>
                        <a:t>1xxx</a:t>
                      </a:r>
                      <a:endParaRPr lang="tr-TR" sz="2000" b="1" dirty="0">
                        <a:latin typeface="Trebuchet MS" pitchFamily="34" charset="0"/>
                      </a:endParaRPr>
                    </a:p>
                  </a:txBody>
                  <a:tcPr/>
                </a:tc>
                <a:tc>
                  <a:txBody>
                    <a:bodyPr/>
                    <a:lstStyle/>
                    <a:p>
                      <a:pPr algn="ctr"/>
                      <a:r>
                        <a:rPr lang="tr-TR" sz="2000" dirty="0" smtClean="0">
                          <a:latin typeface="Trebuchet MS" pitchFamily="34" charset="0"/>
                        </a:rPr>
                        <a:t>&gt;99 Al</a:t>
                      </a:r>
                      <a:endParaRPr lang="tr-TR" sz="2000" dirty="0">
                        <a:latin typeface="Trebuchet MS" pitchFamily="34" charset="0"/>
                      </a:endParaRPr>
                    </a:p>
                  </a:txBody>
                  <a:tcPr/>
                </a:tc>
                <a:tc>
                  <a:txBody>
                    <a:bodyPr/>
                    <a:lstStyle/>
                    <a:p>
                      <a:pPr algn="ctr"/>
                      <a:r>
                        <a:rPr lang="tr-TR" sz="2000" dirty="0" smtClean="0">
                          <a:latin typeface="Trebuchet MS" pitchFamily="34" charset="0"/>
                          <a:sym typeface="Wingdings"/>
                        </a:rPr>
                        <a:t></a:t>
                      </a:r>
                      <a:endParaRPr lang="tr-TR" sz="2000" dirty="0">
                        <a:latin typeface="Trebuchet MS" pitchFamily="34" charset="0"/>
                      </a:endParaRPr>
                    </a:p>
                  </a:txBody>
                  <a:tcPr/>
                </a:tc>
                <a:tc>
                  <a:txBody>
                    <a:bodyPr/>
                    <a:lstStyle/>
                    <a:p>
                      <a:pPr algn="ctr"/>
                      <a:r>
                        <a:rPr lang="tr-TR" sz="2000" dirty="0" smtClean="0">
                          <a:latin typeface="Trebuchet MS" pitchFamily="34" charset="0"/>
                          <a:sym typeface="Wingdings"/>
                        </a:rPr>
                        <a:t></a:t>
                      </a:r>
                      <a:endParaRPr lang="tr-TR" sz="2000" dirty="0">
                        <a:latin typeface="Trebuchet MS" pitchFamily="34" charset="0"/>
                      </a:endParaRPr>
                    </a:p>
                  </a:txBody>
                  <a:tcPr/>
                </a:tc>
                <a:tc>
                  <a:txBody>
                    <a:bodyPr/>
                    <a:lstStyle/>
                    <a:p>
                      <a:pPr algn="ctr"/>
                      <a:endParaRPr lang="tr-TR" sz="2000">
                        <a:latin typeface="Trebuchet MS" pitchFamily="34" charset="0"/>
                      </a:endParaRPr>
                    </a:p>
                  </a:txBody>
                  <a:tcPr/>
                </a:tc>
              </a:tr>
              <a:tr h="370840">
                <a:tc>
                  <a:txBody>
                    <a:bodyPr/>
                    <a:lstStyle/>
                    <a:p>
                      <a:pPr algn="ctr"/>
                      <a:r>
                        <a:rPr lang="tr-TR" sz="2000" b="1" dirty="0" smtClean="0">
                          <a:latin typeface="Trebuchet MS" pitchFamily="34" charset="0"/>
                        </a:rPr>
                        <a:t>3xxx</a:t>
                      </a:r>
                      <a:endParaRPr lang="tr-TR" sz="2000" b="1" dirty="0">
                        <a:latin typeface="Trebuchet MS" pitchFamily="34" charset="0"/>
                      </a:endParaRPr>
                    </a:p>
                  </a:txBody>
                  <a:tcPr/>
                </a:tc>
                <a:tc>
                  <a:txBody>
                    <a:bodyPr/>
                    <a:lstStyle/>
                    <a:p>
                      <a:pPr algn="ctr"/>
                      <a:r>
                        <a:rPr lang="tr-TR" sz="2000" dirty="0" err="1" smtClean="0">
                          <a:latin typeface="Trebuchet MS" pitchFamily="34" charset="0"/>
                        </a:rPr>
                        <a:t>Mn</a:t>
                      </a:r>
                      <a:endParaRPr lang="tr-TR" sz="2000" dirty="0">
                        <a:latin typeface="Trebuchet MS"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sz="2000" dirty="0" smtClean="0">
                          <a:latin typeface="Trebuchet MS" pitchFamily="34" charset="0"/>
                          <a:sym typeface="Wingdings"/>
                        </a:rPr>
                        <a:t></a:t>
                      </a:r>
                      <a:endParaRPr lang="tr-TR" sz="2000" dirty="0" smtClean="0">
                        <a:latin typeface="Trebuchet MS"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sz="2000" dirty="0" smtClean="0">
                          <a:latin typeface="Trebuchet MS" pitchFamily="34" charset="0"/>
                          <a:sym typeface="Wingdings"/>
                        </a:rPr>
                        <a:t></a:t>
                      </a:r>
                      <a:endParaRPr lang="tr-TR" sz="2000" dirty="0" smtClean="0">
                        <a:latin typeface="Trebuchet MS" pitchFamily="34" charset="0"/>
                      </a:endParaRPr>
                    </a:p>
                  </a:txBody>
                  <a:tcPr/>
                </a:tc>
                <a:tc>
                  <a:txBody>
                    <a:bodyPr/>
                    <a:lstStyle/>
                    <a:p>
                      <a:pPr algn="ctr"/>
                      <a:endParaRPr lang="tr-TR" sz="2000" dirty="0">
                        <a:latin typeface="Trebuchet MS" pitchFamily="34" charset="0"/>
                      </a:endParaRPr>
                    </a:p>
                  </a:txBody>
                  <a:tcPr/>
                </a:tc>
              </a:tr>
              <a:tr h="370840">
                <a:tc>
                  <a:txBody>
                    <a:bodyPr/>
                    <a:lstStyle/>
                    <a:p>
                      <a:pPr algn="ctr"/>
                      <a:r>
                        <a:rPr lang="tr-TR" sz="2000" b="1" dirty="0" smtClean="0">
                          <a:latin typeface="Trebuchet MS" pitchFamily="34" charset="0"/>
                        </a:rPr>
                        <a:t>4xxx</a:t>
                      </a:r>
                      <a:endParaRPr lang="tr-TR" sz="2000" b="1" dirty="0">
                        <a:latin typeface="Trebuchet MS" pitchFamily="34" charset="0"/>
                      </a:endParaRPr>
                    </a:p>
                  </a:txBody>
                  <a:tcPr/>
                </a:tc>
                <a:tc>
                  <a:txBody>
                    <a:bodyPr/>
                    <a:lstStyle/>
                    <a:p>
                      <a:pPr algn="ctr"/>
                      <a:r>
                        <a:rPr lang="tr-TR" sz="2000" dirty="0" smtClean="0">
                          <a:latin typeface="Trebuchet MS" pitchFamily="34" charset="0"/>
                        </a:rPr>
                        <a:t>Si</a:t>
                      </a:r>
                      <a:endParaRPr lang="tr-TR" sz="2000" dirty="0">
                        <a:latin typeface="Trebuchet MS"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sz="2000" dirty="0" smtClean="0">
                          <a:latin typeface="Trebuchet MS" pitchFamily="34" charset="0"/>
                          <a:sym typeface="Wingdings"/>
                        </a:rPr>
                        <a:t></a:t>
                      </a:r>
                      <a:endParaRPr lang="tr-TR" sz="2000" dirty="0" smtClean="0">
                        <a:latin typeface="Trebuchet MS"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sz="2000" dirty="0" smtClean="0">
                          <a:latin typeface="Trebuchet MS" pitchFamily="34" charset="0"/>
                          <a:sym typeface="Wingdings"/>
                        </a:rPr>
                        <a:t></a:t>
                      </a:r>
                      <a:endParaRPr lang="tr-TR" sz="2000" dirty="0" smtClean="0">
                        <a:latin typeface="Trebuchet MS" pitchFamily="34" charset="0"/>
                      </a:endParaRPr>
                    </a:p>
                  </a:txBody>
                  <a:tcPr/>
                </a:tc>
                <a:tc>
                  <a:txBody>
                    <a:bodyPr/>
                    <a:lstStyle/>
                    <a:p>
                      <a:pPr algn="ctr"/>
                      <a:endParaRPr lang="tr-TR" sz="2000" dirty="0">
                        <a:latin typeface="Trebuchet MS" pitchFamily="34" charset="0"/>
                      </a:endParaRPr>
                    </a:p>
                  </a:txBody>
                  <a:tcPr/>
                </a:tc>
              </a:tr>
              <a:tr h="370840">
                <a:tc>
                  <a:txBody>
                    <a:bodyPr/>
                    <a:lstStyle/>
                    <a:p>
                      <a:pPr algn="ctr"/>
                      <a:r>
                        <a:rPr lang="tr-TR" sz="2000" b="1" dirty="0" smtClean="0">
                          <a:latin typeface="Trebuchet MS" pitchFamily="34" charset="0"/>
                        </a:rPr>
                        <a:t>5xxx</a:t>
                      </a:r>
                      <a:endParaRPr lang="tr-TR" sz="2000" b="1" dirty="0">
                        <a:latin typeface="Trebuchet MS" pitchFamily="34" charset="0"/>
                      </a:endParaRPr>
                    </a:p>
                  </a:txBody>
                  <a:tcPr/>
                </a:tc>
                <a:tc>
                  <a:txBody>
                    <a:bodyPr/>
                    <a:lstStyle/>
                    <a:p>
                      <a:pPr algn="ctr"/>
                      <a:r>
                        <a:rPr lang="tr-TR" sz="2000" dirty="0" smtClean="0">
                          <a:latin typeface="Trebuchet MS" pitchFamily="34" charset="0"/>
                        </a:rPr>
                        <a:t>Mg</a:t>
                      </a:r>
                      <a:endParaRPr lang="tr-TR" sz="2000" dirty="0">
                        <a:latin typeface="Trebuchet MS"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sz="2000" dirty="0" smtClean="0">
                          <a:latin typeface="Trebuchet MS" pitchFamily="34" charset="0"/>
                          <a:sym typeface="Wingdings"/>
                        </a:rPr>
                        <a:t></a:t>
                      </a:r>
                      <a:endParaRPr lang="tr-TR" sz="2000" dirty="0" smtClean="0">
                        <a:latin typeface="Trebuchet MS"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sz="2000" dirty="0" smtClean="0">
                          <a:latin typeface="Trebuchet MS" pitchFamily="34" charset="0"/>
                          <a:sym typeface="Wingdings"/>
                        </a:rPr>
                        <a:t></a:t>
                      </a:r>
                      <a:endParaRPr lang="tr-TR" sz="2000" dirty="0" smtClean="0">
                        <a:latin typeface="Trebuchet MS" pitchFamily="34" charset="0"/>
                      </a:endParaRPr>
                    </a:p>
                  </a:txBody>
                  <a:tcPr/>
                </a:tc>
                <a:tc>
                  <a:txBody>
                    <a:bodyPr/>
                    <a:lstStyle/>
                    <a:p>
                      <a:pPr algn="ctr"/>
                      <a:endParaRPr lang="tr-TR" sz="2000">
                        <a:latin typeface="Trebuchet MS" pitchFamily="34" charset="0"/>
                      </a:endParaRPr>
                    </a:p>
                  </a:txBody>
                  <a:tcPr/>
                </a:tc>
              </a:tr>
              <a:tr h="370840">
                <a:tc>
                  <a:txBody>
                    <a:bodyPr/>
                    <a:lstStyle/>
                    <a:p>
                      <a:pPr algn="ctr"/>
                      <a:endParaRPr lang="tr-TR" sz="2000" b="1" dirty="0">
                        <a:latin typeface="Trebuchet MS" pitchFamily="34" charset="0"/>
                      </a:endParaRPr>
                    </a:p>
                  </a:txBody>
                  <a:tcPr/>
                </a:tc>
                <a:tc>
                  <a:txBody>
                    <a:bodyPr/>
                    <a:lstStyle/>
                    <a:p>
                      <a:pPr algn="ctr"/>
                      <a:endParaRPr lang="tr-TR" sz="2000">
                        <a:latin typeface="Trebuchet MS" pitchFamily="34" charset="0"/>
                      </a:endParaRPr>
                    </a:p>
                  </a:txBody>
                  <a:tcPr/>
                </a:tc>
                <a:tc>
                  <a:txBody>
                    <a:bodyPr/>
                    <a:lstStyle/>
                    <a:p>
                      <a:pPr algn="ctr"/>
                      <a:endParaRPr lang="tr-TR" sz="2000">
                        <a:latin typeface="Trebuchet MS" pitchFamily="34" charset="0"/>
                      </a:endParaRPr>
                    </a:p>
                  </a:txBody>
                  <a:tcPr/>
                </a:tc>
                <a:tc>
                  <a:txBody>
                    <a:bodyPr/>
                    <a:lstStyle/>
                    <a:p>
                      <a:pPr algn="ctr"/>
                      <a:endParaRPr lang="tr-TR" sz="2000">
                        <a:latin typeface="Trebuchet MS" pitchFamily="34" charset="0"/>
                      </a:endParaRPr>
                    </a:p>
                  </a:txBody>
                  <a:tcPr/>
                </a:tc>
                <a:tc>
                  <a:txBody>
                    <a:bodyPr/>
                    <a:lstStyle/>
                    <a:p>
                      <a:pPr algn="ctr"/>
                      <a:endParaRPr lang="tr-TR" sz="2000">
                        <a:latin typeface="Trebuchet MS" pitchFamily="34" charset="0"/>
                      </a:endParaRPr>
                    </a:p>
                  </a:txBody>
                  <a:tcPr/>
                </a:tc>
              </a:tr>
              <a:tr h="370840">
                <a:tc>
                  <a:txBody>
                    <a:bodyPr/>
                    <a:lstStyle/>
                    <a:p>
                      <a:pPr algn="ctr"/>
                      <a:r>
                        <a:rPr lang="tr-TR" sz="2000" b="1" dirty="0" smtClean="0">
                          <a:latin typeface="Trebuchet MS" pitchFamily="34" charset="0"/>
                        </a:rPr>
                        <a:t>2xxx</a:t>
                      </a:r>
                      <a:endParaRPr lang="tr-TR" sz="2000" b="1" dirty="0">
                        <a:latin typeface="Trebuchet MS" pitchFamily="34" charset="0"/>
                      </a:endParaRPr>
                    </a:p>
                  </a:txBody>
                  <a:tcPr/>
                </a:tc>
                <a:tc>
                  <a:txBody>
                    <a:bodyPr/>
                    <a:lstStyle/>
                    <a:p>
                      <a:pPr algn="ctr"/>
                      <a:r>
                        <a:rPr lang="tr-TR" sz="2000" dirty="0" err="1" smtClean="0">
                          <a:latin typeface="Trebuchet MS" pitchFamily="34" charset="0"/>
                        </a:rPr>
                        <a:t>Cu</a:t>
                      </a:r>
                      <a:endParaRPr lang="tr-TR" sz="2000" dirty="0">
                        <a:latin typeface="Trebuchet MS"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sz="2000" dirty="0" smtClean="0">
                          <a:latin typeface="Trebuchet MS" pitchFamily="34" charset="0"/>
                          <a:sym typeface="Wingdings"/>
                        </a:rPr>
                        <a:t></a:t>
                      </a:r>
                      <a:endParaRPr lang="tr-TR" sz="2000" dirty="0" smtClean="0">
                        <a:latin typeface="Trebuchet MS"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sz="2000" b="1" dirty="0" smtClean="0">
                          <a:latin typeface="Trebuchet MS" pitchFamily="34" charset="0"/>
                          <a:sym typeface="Symbol"/>
                        </a:rPr>
                        <a:t></a:t>
                      </a:r>
                      <a:endParaRPr lang="tr-TR" sz="2000" b="1" dirty="0" smtClean="0">
                        <a:latin typeface="Trebuchet MS"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sz="2000" dirty="0" smtClean="0">
                          <a:latin typeface="Trebuchet MS" pitchFamily="34" charset="0"/>
                          <a:sym typeface="Wingdings"/>
                        </a:rPr>
                        <a:t></a:t>
                      </a:r>
                      <a:endParaRPr lang="tr-TR" sz="2000" dirty="0" smtClean="0">
                        <a:latin typeface="Trebuchet MS" pitchFamily="34" charset="0"/>
                      </a:endParaRPr>
                    </a:p>
                  </a:txBody>
                  <a:tcPr/>
                </a:tc>
              </a:tr>
              <a:tr h="370840">
                <a:tc>
                  <a:txBody>
                    <a:bodyPr/>
                    <a:lstStyle/>
                    <a:p>
                      <a:pPr algn="ctr"/>
                      <a:r>
                        <a:rPr lang="tr-TR" sz="2000" b="1" dirty="0" smtClean="0">
                          <a:latin typeface="Trebuchet MS" pitchFamily="34" charset="0"/>
                        </a:rPr>
                        <a:t>6xxx</a:t>
                      </a:r>
                      <a:endParaRPr lang="tr-TR" sz="2000" b="1" dirty="0">
                        <a:latin typeface="Trebuchet MS" pitchFamily="34" charset="0"/>
                      </a:endParaRPr>
                    </a:p>
                  </a:txBody>
                  <a:tcPr/>
                </a:tc>
                <a:tc>
                  <a:txBody>
                    <a:bodyPr/>
                    <a:lstStyle/>
                    <a:p>
                      <a:pPr algn="ctr"/>
                      <a:r>
                        <a:rPr lang="tr-TR" sz="2000" dirty="0" smtClean="0">
                          <a:latin typeface="Trebuchet MS" pitchFamily="34" charset="0"/>
                        </a:rPr>
                        <a:t>Mg+Si</a:t>
                      </a:r>
                      <a:endParaRPr lang="tr-TR" sz="2000" dirty="0">
                        <a:latin typeface="Trebuchet MS"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sz="2000" dirty="0" smtClean="0">
                          <a:latin typeface="Trebuchet MS" pitchFamily="34" charset="0"/>
                          <a:sym typeface="Wingdings"/>
                        </a:rPr>
                        <a:t></a:t>
                      </a:r>
                      <a:endParaRPr lang="tr-TR" sz="2000" dirty="0" smtClean="0">
                        <a:latin typeface="Trebuchet MS"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sz="2000" b="1" dirty="0" smtClean="0">
                          <a:latin typeface="Trebuchet MS" pitchFamily="34" charset="0"/>
                          <a:sym typeface="Symbol"/>
                        </a:rPr>
                        <a:t></a:t>
                      </a:r>
                      <a:endParaRPr lang="tr-TR" sz="2000" b="1" dirty="0" smtClean="0">
                        <a:latin typeface="Trebuchet MS"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sz="2000" dirty="0" smtClean="0">
                          <a:latin typeface="Trebuchet MS" pitchFamily="34" charset="0"/>
                          <a:sym typeface="Wingdings"/>
                        </a:rPr>
                        <a:t></a:t>
                      </a:r>
                      <a:endParaRPr lang="tr-TR" sz="2000" dirty="0" smtClean="0">
                        <a:latin typeface="Trebuchet MS" pitchFamily="34" charset="0"/>
                      </a:endParaRPr>
                    </a:p>
                  </a:txBody>
                  <a:tcPr/>
                </a:tc>
              </a:tr>
              <a:tr h="370840">
                <a:tc>
                  <a:txBody>
                    <a:bodyPr/>
                    <a:lstStyle/>
                    <a:p>
                      <a:pPr algn="ctr"/>
                      <a:r>
                        <a:rPr lang="tr-TR" sz="2000" b="1" dirty="0" smtClean="0">
                          <a:latin typeface="Trebuchet MS" pitchFamily="34" charset="0"/>
                        </a:rPr>
                        <a:t>7xxx</a:t>
                      </a:r>
                      <a:endParaRPr lang="tr-TR" sz="2000" b="1" dirty="0">
                        <a:latin typeface="Trebuchet MS" pitchFamily="34" charset="0"/>
                      </a:endParaRPr>
                    </a:p>
                  </a:txBody>
                  <a:tcPr/>
                </a:tc>
                <a:tc>
                  <a:txBody>
                    <a:bodyPr/>
                    <a:lstStyle/>
                    <a:p>
                      <a:pPr algn="ctr"/>
                      <a:r>
                        <a:rPr lang="tr-TR" sz="2000" dirty="0" err="1" smtClean="0">
                          <a:latin typeface="Trebuchet MS" pitchFamily="34" charset="0"/>
                        </a:rPr>
                        <a:t>Zn</a:t>
                      </a:r>
                      <a:endParaRPr lang="tr-TR" sz="2000" dirty="0">
                        <a:latin typeface="Trebuchet MS"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sz="2000" dirty="0" smtClean="0">
                          <a:latin typeface="Trebuchet MS" pitchFamily="34" charset="0"/>
                          <a:sym typeface="Wingdings"/>
                        </a:rPr>
                        <a:t></a:t>
                      </a:r>
                      <a:endParaRPr lang="tr-TR" sz="2000" dirty="0" smtClean="0">
                        <a:latin typeface="Trebuchet MS"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sz="2000" b="1" dirty="0" smtClean="0">
                          <a:latin typeface="Trebuchet MS" pitchFamily="34" charset="0"/>
                          <a:sym typeface="Symbol"/>
                        </a:rPr>
                        <a:t></a:t>
                      </a:r>
                      <a:endParaRPr lang="tr-TR" sz="2000" b="1" dirty="0" smtClean="0">
                        <a:latin typeface="Trebuchet MS"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sz="2000" dirty="0" smtClean="0">
                          <a:latin typeface="Trebuchet MS" pitchFamily="34" charset="0"/>
                          <a:sym typeface="Wingdings"/>
                        </a:rPr>
                        <a:t></a:t>
                      </a:r>
                      <a:endParaRPr lang="tr-TR" sz="2000" dirty="0" smtClean="0">
                        <a:latin typeface="Trebuchet MS" pitchFamily="34" charset="0"/>
                      </a:endParaRPr>
                    </a:p>
                  </a:txBody>
                  <a:tcPr/>
                </a:tc>
              </a:tr>
              <a:tr h="370840">
                <a:tc>
                  <a:txBody>
                    <a:bodyPr/>
                    <a:lstStyle/>
                    <a:p>
                      <a:pPr algn="ctr"/>
                      <a:r>
                        <a:rPr lang="tr-TR" sz="2000" b="1" dirty="0" smtClean="0">
                          <a:latin typeface="Trebuchet MS" pitchFamily="34" charset="0"/>
                        </a:rPr>
                        <a:t>8xxx</a:t>
                      </a:r>
                      <a:endParaRPr lang="tr-TR" sz="2000" b="1" dirty="0">
                        <a:latin typeface="Trebuchet MS" pitchFamily="34" charset="0"/>
                      </a:endParaRPr>
                    </a:p>
                  </a:txBody>
                  <a:tcPr/>
                </a:tc>
                <a:tc>
                  <a:txBody>
                    <a:bodyPr/>
                    <a:lstStyle/>
                    <a:p>
                      <a:pPr algn="ctr"/>
                      <a:r>
                        <a:rPr lang="tr-TR" sz="2000" dirty="0" smtClean="0">
                          <a:latin typeface="Trebuchet MS" pitchFamily="34" charset="0"/>
                        </a:rPr>
                        <a:t>diğer</a:t>
                      </a:r>
                      <a:endParaRPr lang="tr-TR" sz="2000" dirty="0">
                        <a:latin typeface="Trebuchet MS"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sz="2000" dirty="0" smtClean="0">
                          <a:latin typeface="Trebuchet MS" pitchFamily="34" charset="0"/>
                          <a:sym typeface="Wingdings"/>
                        </a:rPr>
                        <a:t></a:t>
                      </a:r>
                      <a:endParaRPr lang="tr-TR" sz="2000" dirty="0" smtClean="0">
                        <a:latin typeface="Trebuchet MS"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sz="2000" b="1" dirty="0" smtClean="0">
                          <a:latin typeface="Trebuchet MS" pitchFamily="34" charset="0"/>
                          <a:sym typeface="Symbol"/>
                        </a:rPr>
                        <a:t></a:t>
                      </a:r>
                      <a:endParaRPr lang="tr-TR" sz="2000" b="1" dirty="0" smtClean="0">
                        <a:latin typeface="Trebuchet MS"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sz="2000" dirty="0" smtClean="0">
                          <a:latin typeface="Trebuchet MS" pitchFamily="34" charset="0"/>
                          <a:sym typeface="Wingdings"/>
                        </a:rPr>
                        <a:t></a:t>
                      </a:r>
                      <a:endParaRPr lang="tr-TR" sz="2000" dirty="0" smtClean="0">
                        <a:latin typeface="Trebuchet MS" pitchFamily="34" charset="0"/>
                      </a:endParaRPr>
                    </a:p>
                  </a:txBody>
                  <a:tcPr/>
                </a:tc>
              </a:tr>
            </a:tbl>
          </a:graphicData>
        </a:graphic>
      </p:graphicFrame>
      <p:sp>
        <p:nvSpPr>
          <p:cNvPr id="6" name="5 Sağ Ayraç"/>
          <p:cNvSpPr/>
          <p:nvPr/>
        </p:nvSpPr>
        <p:spPr>
          <a:xfrm>
            <a:off x="7702024" y="2391084"/>
            <a:ext cx="326360" cy="1541972"/>
          </a:xfrm>
          <a:prstGeom prst="rightBrace">
            <a:avLst/>
          </a:prstGeom>
          <a:ln w="444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r-TR"/>
          </a:p>
        </p:txBody>
      </p:sp>
      <p:sp>
        <p:nvSpPr>
          <p:cNvPr id="7" name="6 Metin kutusu"/>
          <p:cNvSpPr txBox="1"/>
          <p:nvPr/>
        </p:nvSpPr>
        <p:spPr>
          <a:xfrm>
            <a:off x="7902312" y="1930900"/>
            <a:ext cx="1046440" cy="2160240"/>
          </a:xfrm>
          <a:prstGeom prst="rect">
            <a:avLst/>
          </a:prstGeom>
          <a:noFill/>
        </p:spPr>
        <p:txBody>
          <a:bodyPr vert="vert270" wrap="square" rtlCol="0">
            <a:spAutoFit/>
          </a:bodyPr>
          <a:lstStyle/>
          <a:p>
            <a:pPr algn="ctr"/>
            <a:r>
              <a:rPr lang="tr-TR" sz="2800" b="1" dirty="0" smtClean="0">
                <a:latin typeface="Trebuchet MS" pitchFamily="34" charset="0"/>
              </a:rPr>
              <a:t>Isıl işlem uygulanmaz</a:t>
            </a:r>
            <a:endParaRPr lang="tr-TR" sz="2800" b="1" dirty="0">
              <a:latin typeface="Trebuchet MS" pitchFamily="34" charset="0"/>
            </a:endParaRPr>
          </a:p>
        </p:txBody>
      </p:sp>
      <p:sp>
        <p:nvSpPr>
          <p:cNvPr id="8" name="7 Sağ Ayraç"/>
          <p:cNvSpPr/>
          <p:nvPr/>
        </p:nvSpPr>
        <p:spPr>
          <a:xfrm>
            <a:off x="7702024" y="4321232"/>
            <a:ext cx="326360" cy="1584176"/>
          </a:xfrm>
          <a:prstGeom prst="rightBrace">
            <a:avLst/>
          </a:prstGeom>
          <a:ln w="444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r-TR"/>
          </a:p>
        </p:txBody>
      </p:sp>
      <p:sp>
        <p:nvSpPr>
          <p:cNvPr id="9" name="8 Metin kutusu"/>
          <p:cNvSpPr txBox="1"/>
          <p:nvPr/>
        </p:nvSpPr>
        <p:spPr>
          <a:xfrm>
            <a:off x="7888244" y="3961192"/>
            <a:ext cx="1046440" cy="2160240"/>
          </a:xfrm>
          <a:prstGeom prst="rect">
            <a:avLst/>
          </a:prstGeom>
          <a:noFill/>
        </p:spPr>
        <p:txBody>
          <a:bodyPr vert="vert270" wrap="square" rtlCol="0">
            <a:spAutoFit/>
          </a:bodyPr>
          <a:lstStyle/>
          <a:p>
            <a:pPr algn="ctr"/>
            <a:r>
              <a:rPr lang="tr-TR" sz="2800" b="1" dirty="0" smtClean="0">
                <a:latin typeface="Trebuchet MS" pitchFamily="34" charset="0"/>
              </a:rPr>
              <a:t>Isıl işlem uygulanır</a:t>
            </a:r>
            <a:endParaRPr lang="tr-TR" sz="2800" b="1" dirty="0">
              <a:latin typeface="Trebuchet MS" pitchFamily="34" charset="0"/>
            </a:endParaRPr>
          </a:p>
        </p:txBody>
      </p:sp>
    </p:spTree>
    <p:extLst>
      <p:ext uri="{BB962C8B-B14F-4D97-AF65-F5344CB8AC3E}">
        <p14:creationId xmlns:p14="http://schemas.microsoft.com/office/powerpoint/2010/main" val="237403190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467544" y="962472"/>
            <a:ext cx="8229600" cy="594320"/>
          </a:xfrm>
        </p:spPr>
        <p:txBody>
          <a:bodyPr>
            <a:noAutofit/>
          </a:bodyPr>
          <a:lstStyle/>
          <a:p>
            <a:r>
              <a:rPr lang="tr-TR" sz="4800" dirty="0" smtClean="0">
                <a:latin typeface="Trebuchet MS" pitchFamily="34" charset="0"/>
              </a:rPr>
              <a:t>Temel </a:t>
            </a:r>
            <a:r>
              <a:rPr lang="tr-TR" sz="4800" dirty="0" err="1" smtClean="0">
                <a:latin typeface="Trebuchet MS" pitchFamily="34" charset="0"/>
              </a:rPr>
              <a:t>temper</a:t>
            </a:r>
            <a:r>
              <a:rPr lang="tr-TR" sz="4800" dirty="0" smtClean="0">
                <a:latin typeface="Trebuchet MS" pitchFamily="34" charset="0"/>
              </a:rPr>
              <a:t> tanımları</a:t>
            </a:r>
            <a:endParaRPr lang="tr-TR" sz="4800" dirty="0">
              <a:latin typeface="Trebuchet MS" pitchFamily="34" charset="0"/>
            </a:endParaRPr>
          </a:p>
        </p:txBody>
      </p:sp>
      <p:sp>
        <p:nvSpPr>
          <p:cNvPr id="5" name="4 Metin kutusu"/>
          <p:cNvSpPr txBox="1"/>
          <p:nvPr/>
        </p:nvSpPr>
        <p:spPr>
          <a:xfrm>
            <a:off x="467544" y="1772816"/>
            <a:ext cx="8136904" cy="4401205"/>
          </a:xfrm>
          <a:prstGeom prst="rect">
            <a:avLst/>
          </a:prstGeom>
          <a:noFill/>
        </p:spPr>
        <p:txBody>
          <a:bodyPr wrap="square" rtlCol="0">
            <a:spAutoFit/>
          </a:bodyPr>
          <a:lstStyle/>
          <a:p>
            <a:r>
              <a:rPr lang="tr-TR" sz="2800" b="1" dirty="0" smtClean="0">
                <a:solidFill>
                  <a:srgbClr val="FF0000"/>
                </a:solidFill>
                <a:latin typeface="Trebuchet MS" pitchFamily="34" charset="0"/>
              </a:rPr>
              <a:t>XXXX-?</a:t>
            </a:r>
          </a:p>
          <a:p>
            <a:endParaRPr lang="tr-TR" sz="2800" b="1" dirty="0" smtClean="0">
              <a:solidFill>
                <a:srgbClr val="FF0000"/>
              </a:solidFill>
              <a:latin typeface="Trebuchet MS" pitchFamily="34" charset="0"/>
            </a:endParaRPr>
          </a:p>
          <a:p>
            <a:r>
              <a:rPr lang="tr-TR" sz="2800" b="1" dirty="0" smtClean="0">
                <a:solidFill>
                  <a:srgbClr val="FF0000"/>
                </a:solidFill>
                <a:latin typeface="Trebuchet MS" pitchFamily="34" charset="0"/>
              </a:rPr>
              <a:t>F</a:t>
            </a:r>
            <a:r>
              <a:rPr lang="tr-TR" sz="2800" dirty="0" smtClean="0">
                <a:latin typeface="Trebuchet MS" pitchFamily="34" charset="0"/>
              </a:rPr>
              <a:t>	üretildiği gibi</a:t>
            </a:r>
          </a:p>
          <a:p>
            <a:r>
              <a:rPr lang="tr-TR" sz="2800" b="1" dirty="0" smtClean="0">
                <a:solidFill>
                  <a:srgbClr val="FF0000"/>
                </a:solidFill>
                <a:latin typeface="Trebuchet MS" pitchFamily="34" charset="0"/>
              </a:rPr>
              <a:t>O</a:t>
            </a:r>
            <a:r>
              <a:rPr lang="tr-TR" sz="2800" dirty="0" smtClean="0">
                <a:latin typeface="Trebuchet MS" pitchFamily="34" charset="0"/>
              </a:rPr>
              <a:t>	tavlanmış (fırında yumuşatılmış!)</a:t>
            </a:r>
          </a:p>
          <a:p>
            <a:r>
              <a:rPr lang="tr-TR" sz="2800" b="1" dirty="0" smtClean="0">
                <a:solidFill>
                  <a:srgbClr val="FF0000"/>
                </a:solidFill>
                <a:latin typeface="Trebuchet MS" pitchFamily="34" charset="0"/>
              </a:rPr>
              <a:t>H</a:t>
            </a:r>
            <a:r>
              <a:rPr lang="tr-TR" sz="2800" dirty="0" smtClean="0">
                <a:latin typeface="Trebuchet MS" pitchFamily="34" charset="0"/>
              </a:rPr>
              <a:t>	deformasyonla sertleştirilmiş</a:t>
            </a:r>
          </a:p>
          <a:p>
            <a:r>
              <a:rPr lang="tr-TR" sz="2800" dirty="0" smtClean="0">
                <a:latin typeface="Trebuchet MS" pitchFamily="34" charset="0"/>
              </a:rPr>
              <a:t>	sadece işlem alaşımları için</a:t>
            </a:r>
          </a:p>
          <a:p>
            <a:r>
              <a:rPr lang="tr-TR" sz="2800" b="1" dirty="0" smtClean="0">
                <a:solidFill>
                  <a:srgbClr val="FF0000"/>
                </a:solidFill>
                <a:latin typeface="Trebuchet MS" pitchFamily="34" charset="0"/>
              </a:rPr>
              <a:t>W</a:t>
            </a:r>
            <a:r>
              <a:rPr lang="tr-TR" sz="2800" dirty="0" smtClean="0">
                <a:latin typeface="Trebuchet MS" pitchFamily="34" charset="0"/>
              </a:rPr>
              <a:t>	</a:t>
            </a:r>
            <a:r>
              <a:rPr lang="tr-TR" sz="2800" dirty="0" smtClean="0">
                <a:latin typeface="Trebuchet MS" pitchFamily="34" charset="0"/>
              </a:rPr>
              <a:t>çözeltiye </a:t>
            </a:r>
            <a:r>
              <a:rPr lang="tr-TR" sz="2800" dirty="0" smtClean="0">
                <a:latin typeface="Trebuchet MS" pitchFamily="34" charset="0"/>
              </a:rPr>
              <a:t>alma tavı uygulanmış</a:t>
            </a:r>
          </a:p>
          <a:p>
            <a:r>
              <a:rPr lang="tr-TR" sz="2800" b="1" dirty="0" smtClean="0">
                <a:solidFill>
                  <a:srgbClr val="FF0000"/>
                </a:solidFill>
                <a:latin typeface="Trebuchet MS" pitchFamily="34" charset="0"/>
              </a:rPr>
              <a:t>T</a:t>
            </a:r>
            <a:r>
              <a:rPr lang="tr-TR" sz="2800" dirty="0" smtClean="0">
                <a:latin typeface="Trebuchet MS" pitchFamily="34" charset="0"/>
              </a:rPr>
              <a:t>	ısıl işlem uygulanmış</a:t>
            </a:r>
          </a:p>
          <a:p>
            <a:r>
              <a:rPr lang="tr-TR" sz="2800" dirty="0" smtClean="0">
                <a:latin typeface="Trebuchet MS" pitchFamily="34" charset="0"/>
              </a:rPr>
              <a:t>	(F, O veya H dışındaki kondisyonlar)</a:t>
            </a:r>
          </a:p>
          <a:p>
            <a:r>
              <a:rPr lang="tr-TR" sz="2800" dirty="0" smtClean="0">
                <a:latin typeface="Trebuchet MS" pitchFamily="34" charset="0"/>
              </a:rPr>
              <a:t> </a:t>
            </a:r>
            <a:endParaRPr lang="tr-TR" sz="2800" dirty="0">
              <a:latin typeface="Trebuchet MS" pitchFamily="34" charset="0"/>
            </a:endParaRPr>
          </a:p>
        </p:txBody>
      </p:sp>
    </p:spTree>
    <p:extLst>
      <p:ext uri="{BB962C8B-B14F-4D97-AF65-F5344CB8AC3E}">
        <p14:creationId xmlns:p14="http://schemas.microsoft.com/office/powerpoint/2010/main" val="202953195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etin kutusu"/>
          <p:cNvSpPr txBox="1"/>
          <p:nvPr/>
        </p:nvSpPr>
        <p:spPr>
          <a:xfrm>
            <a:off x="251520" y="476672"/>
            <a:ext cx="8496944" cy="1446550"/>
          </a:xfrm>
          <a:prstGeom prst="rect">
            <a:avLst/>
          </a:prstGeom>
          <a:noFill/>
        </p:spPr>
        <p:txBody>
          <a:bodyPr wrap="square" rtlCol="0">
            <a:spAutoFit/>
          </a:bodyPr>
          <a:lstStyle/>
          <a:p>
            <a:r>
              <a:rPr lang="tr-TR" sz="4400" dirty="0" smtClean="0">
                <a:solidFill>
                  <a:schemeClr val="accent2">
                    <a:lumMod val="50000"/>
                  </a:schemeClr>
                </a:solidFill>
                <a:latin typeface="Trebuchet MS" pitchFamily="34" charset="0"/>
              </a:rPr>
              <a:t>İşlem alaşımları için </a:t>
            </a:r>
            <a:r>
              <a:rPr lang="tr-TR" sz="4400" dirty="0" err="1" smtClean="0">
                <a:solidFill>
                  <a:schemeClr val="accent2">
                    <a:lumMod val="50000"/>
                  </a:schemeClr>
                </a:solidFill>
                <a:latin typeface="Trebuchet MS" pitchFamily="34" charset="0"/>
              </a:rPr>
              <a:t>temper</a:t>
            </a:r>
            <a:r>
              <a:rPr lang="tr-TR" sz="4400" dirty="0" smtClean="0">
                <a:solidFill>
                  <a:schemeClr val="accent2">
                    <a:lumMod val="50000"/>
                  </a:schemeClr>
                </a:solidFill>
                <a:latin typeface="Trebuchet MS" pitchFamily="34" charset="0"/>
              </a:rPr>
              <a:t> tanımları</a:t>
            </a:r>
            <a:endParaRPr lang="tr-TR" sz="4400" dirty="0">
              <a:solidFill>
                <a:schemeClr val="accent2">
                  <a:lumMod val="50000"/>
                </a:schemeClr>
              </a:solidFill>
              <a:latin typeface="Trebuchet MS" pitchFamily="34" charset="0"/>
            </a:endParaRPr>
          </a:p>
        </p:txBody>
      </p:sp>
      <p:sp>
        <p:nvSpPr>
          <p:cNvPr id="5" name="4 Metin kutusu"/>
          <p:cNvSpPr txBox="1"/>
          <p:nvPr/>
        </p:nvSpPr>
        <p:spPr>
          <a:xfrm>
            <a:off x="251520" y="1949926"/>
            <a:ext cx="8496944" cy="4524315"/>
          </a:xfrm>
          <a:prstGeom prst="rect">
            <a:avLst/>
          </a:prstGeom>
          <a:noFill/>
        </p:spPr>
        <p:txBody>
          <a:bodyPr wrap="square" rtlCol="0">
            <a:spAutoFit/>
          </a:bodyPr>
          <a:lstStyle/>
          <a:p>
            <a:r>
              <a:rPr lang="tr-TR" sz="2400" dirty="0" smtClean="0">
                <a:latin typeface="Trebuchet MS" pitchFamily="34" charset="0"/>
              </a:rPr>
              <a:t>XXXX	-F	üretildiği gibi</a:t>
            </a:r>
          </a:p>
          <a:p>
            <a:r>
              <a:rPr lang="tr-TR" sz="2400" dirty="0" smtClean="0">
                <a:latin typeface="Trebuchet MS" pitchFamily="34" charset="0"/>
              </a:rPr>
              <a:t>	-O	tavlanmış</a:t>
            </a:r>
          </a:p>
          <a:p>
            <a:endParaRPr lang="tr-TR" sz="1200" dirty="0" smtClean="0">
              <a:latin typeface="Trebuchet MS" pitchFamily="34" charset="0"/>
            </a:endParaRPr>
          </a:p>
          <a:p>
            <a:r>
              <a:rPr lang="tr-TR" sz="2400" dirty="0" smtClean="0">
                <a:latin typeface="Trebuchet MS" pitchFamily="34" charset="0"/>
              </a:rPr>
              <a:t>XXXX	-H1	sadece deformasyon uygulanmış</a:t>
            </a:r>
          </a:p>
          <a:p>
            <a:r>
              <a:rPr lang="tr-TR" sz="2400" dirty="0" smtClean="0">
                <a:latin typeface="Trebuchet MS" pitchFamily="34" charset="0"/>
              </a:rPr>
              <a:t>	-H2	deformasyon uygulanmış ve tavlanmış</a:t>
            </a:r>
          </a:p>
          <a:p>
            <a:r>
              <a:rPr lang="tr-TR" sz="2400" dirty="0" smtClean="0">
                <a:latin typeface="Trebuchet MS" pitchFamily="34" charset="0"/>
              </a:rPr>
              <a:t>	-H3	deformasyondan sonra düşük sıcaklık             			tavı ile kararlı hale getirilmiş</a:t>
            </a:r>
          </a:p>
          <a:p>
            <a:endParaRPr lang="tr-TR" sz="1200" dirty="0" smtClean="0">
              <a:latin typeface="Trebuchet MS" pitchFamily="34" charset="0"/>
            </a:endParaRPr>
          </a:p>
          <a:p>
            <a:r>
              <a:rPr lang="tr-TR" sz="2400" dirty="0" smtClean="0">
                <a:latin typeface="Trebuchet MS" pitchFamily="34" charset="0"/>
              </a:rPr>
              <a:t>	-HX2	çeyrek sert</a:t>
            </a:r>
          </a:p>
          <a:p>
            <a:r>
              <a:rPr lang="tr-TR" sz="2400" dirty="0" smtClean="0">
                <a:latin typeface="Trebuchet MS" pitchFamily="34" charset="0"/>
              </a:rPr>
              <a:t>	-HX4	yarım sert</a:t>
            </a:r>
          </a:p>
          <a:p>
            <a:r>
              <a:rPr lang="tr-TR" sz="2400" dirty="0" smtClean="0">
                <a:latin typeface="Trebuchet MS" pitchFamily="34" charset="0"/>
              </a:rPr>
              <a:t>	-HX6	üç çeyrek sert</a:t>
            </a:r>
          </a:p>
          <a:p>
            <a:r>
              <a:rPr lang="tr-TR" sz="2400" dirty="0" smtClean="0">
                <a:latin typeface="Trebuchet MS" pitchFamily="34" charset="0"/>
              </a:rPr>
              <a:t>	-HX8	tam sert</a:t>
            </a:r>
          </a:p>
          <a:p>
            <a:r>
              <a:rPr lang="tr-TR" sz="2400" dirty="0" smtClean="0">
                <a:latin typeface="Trebuchet MS" pitchFamily="34" charset="0"/>
              </a:rPr>
              <a:t>	-HX9	ekstra sert</a:t>
            </a:r>
            <a:endParaRPr lang="tr-TR" sz="2400" dirty="0">
              <a:latin typeface="Trebuchet MS" pitchFamily="34" charset="0"/>
            </a:endParaRPr>
          </a:p>
        </p:txBody>
      </p:sp>
      <p:sp>
        <p:nvSpPr>
          <p:cNvPr id="6" name="5 Sağ Ayraç"/>
          <p:cNvSpPr/>
          <p:nvPr/>
        </p:nvSpPr>
        <p:spPr>
          <a:xfrm>
            <a:off x="7452320" y="2924944"/>
            <a:ext cx="360040" cy="3528392"/>
          </a:xfrm>
          <a:prstGeom prst="rightBrace">
            <a:avLst/>
          </a:prstGeom>
          <a:ln w="412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r-TR"/>
          </a:p>
        </p:txBody>
      </p:sp>
      <p:sp>
        <p:nvSpPr>
          <p:cNvPr id="7" name="6 Metin kutusu"/>
          <p:cNvSpPr txBox="1"/>
          <p:nvPr/>
        </p:nvSpPr>
        <p:spPr>
          <a:xfrm>
            <a:off x="7897142" y="908720"/>
            <a:ext cx="923330" cy="5760640"/>
          </a:xfrm>
          <a:prstGeom prst="rect">
            <a:avLst/>
          </a:prstGeom>
          <a:noFill/>
        </p:spPr>
        <p:txBody>
          <a:bodyPr vert="vert270" wrap="square" rtlCol="0">
            <a:spAutoFit/>
          </a:bodyPr>
          <a:lstStyle/>
          <a:p>
            <a:r>
              <a:rPr lang="tr-TR" sz="2400" dirty="0" smtClean="0">
                <a:latin typeface="Trebuchet MS" pitchFamily="34" charset="0"/>
              </a:rPr>
              <a:t>Isıl işlem uygulanmayan/ deformasyonla sertleştirilen alaşımlar için</a:t>
            </a:r>
            <a:endParaRPr lang="tr-TR" sz="2400" dirty="0">
              <a:latin typeface="Trebuchet MS" pitchFamily="34" charset="0"/>
            </a:endParaRPr>
          </a:p>
        </p:txBody>
      </p:sp>
    </p:spTree>
    <p:extLst>
      <p:ext uri="{BB962C8B-B14F-4D97-AF65-F5344CB8AC3E}">
        <p14:creationId xmlns:p14="http://schemas.microsoft.com/office/powerpoint/2010/main" val="197599756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etin kutusu"/>
          <p:cNvSpPr txBox="1"/>
          <p:nvPr/>
        </p:nvSpPr>
        <p:spPr>
          <a:xfrm>
            <a:off x="323528" y="1484784"/>
            <a:ext cx="8424936" cy="5262979"/>
          </a:xfrm>
          <a:prstGeom prst="rect">
            <a:avLst/>
          </a:prstGeom>
          <a:noFill/>
        </p:spPr>
        <p:txBody>
          <a:bodyPr wrap="square" rtlCol="0">
            <a:spAutoFit/>
          </a:bodyPr>
          <a:lstStyle/>
          <a:p>
            <a:r>
              <a:rPr lang="en-US" sz="2800" dirty="0" smtClean="0">
                <a:latin typeface="Trebuchet MS" pitchFamily="34" charset="0"/>
              </a:rPr>
              <a:t>H </a:t>
            </a:r>
            <a:r>
              <a:rPr lang="en-US" sz="2800" b="1" dirty="0" smtClean="0">
                <a:solidFill>
                  <a:srgbClr val="FF0000"/>
                </a:solidFill>
                <a:latin typeface="Trebuchet MS" pitchFamily="34" charset="0"/>
              </a:rPr>
              <a:t>x</a:t>
            </a:r>
            <a:r>
              <a:rPr lang="en-US" sz="2800" dirty="0" smtClean="0">
                <a:latin typeface="Trebuchet MS" pitchFamily="34" charset="0"/>
              </a:rPr>
              <a:t> </a:t>
            </a:r>
            <a:r>
              <a:rPr lang="tr-TR" sz="2800" b="1" dirty="0" smtClean="0">
                <a:latin typeface="Trebuchet MS" pitchFamily="34" charset="0"/>
              </a:rPr>
              <a:t>y</a:t>
            </a:r>
            <a:r>
              <a:rPr lang="en-US" sz="2800" dirty="0" smtClean="0">
                <a:latin typeface="Trebuchet MS" pitchFamily="34" charset="0"/>
              </a:rPr>
              <a:t>       </a:t>
            </a:r>
            <a:r>
              <a:rPr lang="tr-TR" sz="2800" b="1" dirty="0" smtClean="0">
                <a:solidFill>
                  <a:srgbClr val="FF0000"/>
                </a:solidFill>
                <a:latin typeface="Trebuchet MS" pitchFamily="34" charset="0"/>
              </a:rPr>
              <a:t>x: ikincil işlem</a:t>
            </a:r>
            <a:r>
              <a:rPr lang="en-US" sz="2800" dirty="0" smtClean="0">
                <a:latin typeface="Trebuchet MS" pitchFamily="34" charset="0"/>
              </a:rPr>
              <a:t>   </a:t>
            </a:r>
            <a:endParaRPr lang="tr-TR" sz="2800" dirty="0" smtClean="0">
              <a:latin typeface="Trebuchet MS" pitchFamily="34" charset="0"/>
            </a:endParaRPr>
          </a:p>
          <a:p>
            <a:endParaRPr lang="tr-TR" sz="2800" dirty="0" smtClean="0">
              <a:latin typeface="Trebuchet MS" pitchFamily="34" charset="0"/>
            </a:endParaRPr>
          </a:p>
          <a:p>
            <a:r>
              <a:rPr lang="en-US" sz="2800" dirty="0" smtClean="0">
                <a:latin typeface="Trebuchet MS" pitchFamily="34" charset="0"/>
              </a:rPr>
              <a:t>1</a:t>
            </a:r>
            <a:r>
              <a:rPr lang="tr-TR" sz="2800" dirty="0" smtClean="0">
                <a:latin typeface="Trebuchet MS" pitchFamily="34" charset="0"/>
              </a:rPr>
              <a:t> 	Soğuk deformasyon – tav yok!</a:t>
            </a:r>
            <a:r>
              <a:rPr lang="en-US" sz="2800" dirty="0" smtClean="0">
                <a:latin typeface="Trebuchet MS" pitchFamily="34" charset="0"/>
              </a:rPr>
              <a:t>   </a:t>
            </a:r>
            <a:endParaRPr lang="tr-TR" sz="2800" dirty="0" smtClean="0">
              <a:latin typeface="Trebuchet MS" pitchFamily="34" charset="0"/>
            </a:endParaRPr>
          </a:p>
          <a:p>
            <a:r>
              <a:rPr lang="en-US" sz="2800" dirty="0" smtClean="0">
                <a:latin typeface="Trebuchet MS" pitchFamily="34" charset="0"/>
              </a:rPr>
              <a:t>2</a:t>
            </a:r>
            <a:r>
              <a:rPr lang="tr-TR" sz="2800" dirty="0" smtClean="0">
                <a:latin typeface="Trebuchet MS" pitchFamily="34" charset="0"/>
              </a:rPr>
              <a:t> 	Soğuk deformasyon + kısmi tav!</a:t>
            </a:r>
            <a:r>
              <a:rPr lang="en-US" sz="2800" dirty="0" smtClean="0">
                <a:latin typeface="Trebuchet MS" pitchFamily="34" charset="0"/>
              </a:rPr>
              <a:t>   </a:t>
            </a:r>
            <a:endParaRPr lang="tr-TR" sz="2800" dirty="0" smtClean="0">
              <a:latin typeface="Trebuchet MS" pitchFamily="34" charset="0"/>
            </a:endParaRPr>
          </a:p>
          <a:p>
            <a:r>
              <a:rPr lang="en-US" sz="2800" dirty="0" smtClean="0">
                <a:latin typeface="Trebuchet MS" pitchFamily="34" charset="0"/>
              </a:rPr>
              <a:t>3</a:t>
            </a:r>
            <a:r>
              <a:rPr lang="tr-TR" sz="2800" dirty="0" smtClean="0">
                <a:latin typeface="Trebuchet MS" pitchFamily="34" charset="0"/>
              </a:rPr>
              <a:t> 	Soğuk deformasyon </a:t>
            </a:r>
            <a:r>
              <a:rPr lang="en-US" sz="2800" dirty="0" smtClean="0">
                <a:latin typeface="Trebuchet MS" pitchFamily="34" charset="0"/>
              </a:rPr>
              <a:t> + "</a:t>
            </a:r>
            <a:r>
              <a:rPr lang="en-US" sz="2800" dirty="0" err="1" smtClean="0">
                <a:latin typeface="Trebuchet MS" pitchFamily="34" charset="0"/>
              </a:rPr>
              <a:t>stabili</a:t>
            </a:r>
            <a:r>
              <a:rPr lang="tr-TR" sz="2800" dirty="0" err="1" smtClean="0">
                <a:latin typeface="Trebuchet MS" pitchFamily="34" charset="0"/>
              </a:rPr>
              <a:t>zasyon</a:t>
            </a:r>
            <a:r>
              <a:rPr lang="en-US" sz="2800" dirty="0" smtClean="0">
                <a:latin typeface="Trebuchet MS" pitchFamily="34" charset="0"/>
              </a:rPr>
              <a:t>"   </a:t>
            </a:r>
            <a:endParaRPr lang="tr-TR" sz="2800" dirty="0" smtClean="0">
              <a:latin typeface="Trebuchet MS" pitchFamily="34" charset="0"/>
            </a:endParaRPr>
          </a:p>
          <a:p>
            <a:r>
              <a:rPr lang="en-US" sz="2800" dirty="0" smtClean="0">
                <a:latin typeface="Trebuchet MS" pitchFamily="34" charset="0"/>
              </a:rPr>
              <a:t>4</a:t>
            </a:r>
            <a:r>
              <a:rPr lang="tr-TR" sz="2800" dirty="0" smtClean="0">
                <a:latin typeface="Trebuchet MS" pitchFamily="34" charset="0"/>
              </a:rPr>
              <a:t> 	</a:t>
            </a:r>
            <a:r>
              <a:rPr lang="tr-TR" sz="2800" dirty="0" err="1" smtClean="0">
                <a:latin typeface="Trebuchet MS" pitchFamily="34" charset="0"/>
              </a:rPr>
              <a:t>soğukdeformasyon</a:t>
            </a:r>
            <a:r>
              <a:rPr lang="en-US" sz="2800" dirty="0" smtClean="0">
                <a:latin typeface="Trebuchet MS" pitchFamily="34" charset="0"/>
              </a:rPr>
              <a:t> + baked </a:t>
            </a:r>
            <a:endParaRPr lang="tr-TR" sz="2800" dirty="0" smtClean="0">
              <a:latin typeface="Trebuchet MS" pitchFamily="34" charset="0"/>
            </a:endParaRPr>
          </a:p>
          <a:p>
            <a:endParaRPr lang="tr-TR" sz="2800" dirty="0" smtClean="0">
              <a:latin typeface="Trebuchet MS" pitchFamily="34" charset="0"/>
            </a:endParaRPr>
          </a:p>
          <a:p>
            <a:r>
              <a:rPr lang="en-US" sz="2800" dirty="0" smtClean="0">
                <a:latin typeface="Trebuchet MS" pitchFamily="34" charset="0"/>
              </a:rPr>
              <a:t>3104-H19 </a:t>
            </a:r>
            <a:endParaRPr lang="tr-TR" sz="2800" dirty="0" smtClean="0">
              <a:latin typeface="Trebuchet MS" pitchFamily="34" charset="0"/>
            </a:endParaRPr>
          </a:p>
          <a:p>
            <a:r>
              <a:rPr lang="tr-TR" sz="2800" dirty="0" smtClean="0">
                <a:latin typeface="Trebuchet MS" pitchFamily="34" charset="0"/>
              </a:rPr>
              <a:t>Al-</a:t>
            </a:r>
            <a:r>
              <a:rPr lang="tr-TR" sz="2800" dirty="0" err="1" smtClean="0">
                <a:latin typeface="Trebuchet MS" pitchFamily="34" charset="0"/>
              </a:rPr>
              <a:t>Mn</a:t>
            </a:r>
            <a:r>
              <a:rPr lang="tr-TR" sz="2800" dirty="0" smtClean="0">
                <a:latin typeface="Trebuchet MS" pitchFamily="34" charset="0"/>
              </a:rPr>
              <a:t> alaşımı/ meşrubat kutusu malzemesi</a:t>
            </a:r>
          </a:p>
          <a:p>
            <a:r>
              <a:rPr lang="tr-TR" sz="2800" dirty="0" smtClean="0">
                <a:latin typeface="Trebuchet MS" pitchFamily="34" charset="0"/>
              </a:rPr>
              <a:t>Soğuk haddeleme ile ekstra sert kondisyonda üretilmiş!</a:t>
            </a:r>
          </a:p>
          <a:p>
            <a:endParaRPr lang="tr-TR" sz="2800" dirty="0">
              <a:latin typeface="Trebuchet MS" pitchFamily="34" charset="0"/>
            </a:endParaRPr>
          </a:p>
        </p:txBody>
      </p:sp>
      <p:sp>
        <p:nvSpPr>
          <p:cNvPr id="6" name="5 Metin kutusu"/>
          <p:cNvSpPr txBox="1"/>
          <p:nvPr/>
        </p:nvSpPr>
        <p:spPr>
          <a:xfrm>
            <a:off x="323528" y="476672"/>
            <a:ext cx="7632848" cy="769441"/>
          </a:xfrm>
          <a:prstGeom prst="rect">
            <a:avLst/>
          </a:prstGeom>
          <a:noFill/>
        </p:spPr>
        <p:txBody>
          <a:bodyPr wrap="square" rtlCol="0">
            <a:spAutoFit/>
          </a:bodyPr>
          <a:lstStyle/>
          <a:p>
            <a:r>
              <a:rPr lang="tr-TR" sz="4400" dirty="0" smtClean="0">
                <a:solidFill>
                  <a:schemeClr val="accent2">
                    <a:lumMod val="50000"/>
                  </a:schemeClr>
                </a:solidFill>
                <a:latin typeface="Trebuchet MS" pitchFamily="34" charset="0"/>
              </a:rPr>
              <a:t>H </a:t>
            </a:r>
            <a:r>
              <a:rPr lang="tr-TR" sz="4400" dirty="0" err="1" smtClean="0">
                <a:solidFill>
                  <a:schemeClr val="accent2">
                    <a:lumMod val="50000"/>
                  </a:schemeClr>
                </a:solidFill>
                <a:latin typeface="Trebuchet MS" pitchFamily="34" charset="0"/>
              </a:rPr>
              <a:t>temper</a:t>
            </a:r>
            <a:r>
              <a:rPr lang="tr-TR" sz="4400" dirty="0" smtClean="0">
                <a:solidFill>
                  <a:schemeClr val="accent2">
                    <a:lumMod val="50000"/>
                  </a:schemeClr>
                </a:solidFill>
                <a:latin typeface="Trebuchet MS" pitchFamily="34" charset="0"/>
              </a:rPr>
              <a:t> gösterilişleri</a:t>
            </a:r>
            <a:endParaRPr lang="tr-TR" sz="4400" dirty="0">
              <a:solidFill>
                <a:schemeClr val="accent2">
                  <a:lumMod val="50000"/>
                </a:schemeClr>
              </a:solidFill>
              <a:latin typeface="Trebuchet MS" pitchFamily="34" charset="0"/>
            </a:endParaRPr>
          </a:p>
        </p:txBody>
      </p:sp>
    </p:spTree>
    <p:extLst>
      <p:ext uri="{BB962C8B-B14F-4D97-AF65-F5344CB8AC3E}">
        <p14:creationId xmlns:p14="http://schemas.microsoft.com/office/powerpoint/2010/main" val="168071905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etin kutusu"/>
          <p:cNvSpPr txBox="1"/>
          <p:nvPr/>
        </p:nvSpPr>
        <p:spPr>
          <a:xfrm>
            <a:off x="323528" y="1340768"/>
            <a:ext cx="8496944" cy="5262979"/>
          </a:xfrm>
          <a:prstGeom prst="rect">
            <a:avLst/>
          </a:prstGeom>
          <a:noFill/>
        </p:spPr>
        <p:txBody>
          <a:bodyPr wrap="square" rtlCol="0">
            <a:spAutoFit/>
          </a:bodyPr>
          <a:lstStyle/>
          <a:p>
            <a:r>
              <a:rPr lang="en-US" sz="2800" b="1" dirty="0" smtClean="0">
                <a:latin typeface="Trebuchet MS" pitchFamily="34" charset="0"/>
              </a:rPr>
              <a:t>H-temper</a:t>
            </a:r>
            <a:r>
              <a:rPr lang="tr-TR" sz="2800" b="1" dirty="0" err="1" smtClean="0">
                <a:latin typeface="Trebuchet MS" pitchFamily="34" charset="0"/>
              </a:rPr>
              <a:t>leri</a:t>
            </a:r>
            <a:endParaRPr lang="tr-TR" sz="2800" dirty="0" smtClean="0">
              <a:latin typeface="Trebuchet MS" pitchFamily="34" charset="0"/>
            </a:endParaRPr>
          </a:p>
          <a:p>
            <a:r>
              <a:rPr lang="tr-TR" sz="2800" dirty="0" smtClean="0">
                <a:latin typeface="Trebuchet MS" pitchFamily="34" charset="0"/>
              </a:rPr>
              <a:t>Isıl işlemle sertleştirilemeyen alaşımlar soğuk deformasyonla </a:t>
            </a:r>
            <a:r>
              <a:rPr lang="tr-TR" sz="2800" dirty="0" err="1" smtClean="0">
                <a:latin typeface="Trebuchet MS" pitchFamily="34" charset="0"/>
              </a:rPr>
              <a:t>sertleşitler</a:t>
            </a:r>
            <a:r>
              <a:rPr lang="tr-TR" sz="2800" dirty="0" smtClean="0">
                <a:latin typeface="Trebuchet MS" pitchFamily="34" charset="0"/>
              </a:rPr>
              <a:t>.</a:t>
            </a:r>
          </a:p>
          <a:p>
            <a:r>
              <a:rPr lang="tr-TR" sz="2800" dirty="0" smtClean="0">
                <a:latin typeface="Trebuchet MS" pitchFamily="34" charset="0"/>
              </a:rPr>
              <a:t>H </a:t>
            </a:r>
            <a:r>
              <a:rPr lang="tr-TR" sz="2800" dirty="0" err="1" smtClean="0">
                <a:latin typeface="Trebuchet MS" pitchFamily="34" charset="0"/>
              </a:rPr>
              <a:t>temperleri</a:t>
            </a:r>
            <a:r>
              <a:rPr lang="tr-TR" sz="2800" dirty="0" smtClean="0">
                <a:latin typeface="Trebuchet MS" pitchFamily="34" charset="0"/>
              </a:rPr>
              <a:t> 2 haneli bir rakamla ifade edilirler.</a:t>
            </a:r>
          </a:p>
          <a:p>
            <a:endParaRPr lang="tr-TR" sz="2800" dirty="0" smtClean="0">
              <a:latin typeface="Trebuchet MS" pitchFamily="34" charset="0"/>
            </a:endParaRPr>
          </a:p>
          <a:p>
            <a:r>
              <a:rPr lang="en-US" sz="2800" dirty="0" smtClean="0">
                <a:latin typeface="Trebuchet MS" pitchFamily="34" charset="0"/>
              </a:rPr>
              <a:t>H x </a:t>
            </a:r>
            <a:r>
              <a:rPr lang="tr-TR" sz="2800" b="1" dirty="0" err="1" smtClean="0">
                <a:solidFill>
                  <a:srgbClr val="FF0000"/>
                </a:solidFill>
                <a:latin typeface="Trebuchet MS" pitchFamily="34" charset="0"/>
              </a:rPr>
              <a:t>y</a:t>
            </a:r>
            <a:r>
              <a:rPr lang="en-US" sz="2800" dirty="0" smtClean="0">
                <a:latin typeface="Trebuchet MS" pitchFamily="34" charset="0"/>
              </a:rPr>
              <a:t>       </a:t>
            </a:r>
            <a:r>
              <a:rPr lang="tr-TR" sz="2800" dirty="0" smtClean="0">
                <a:solidFill>
                  <a:srgbClr val="FF0000"/>
                </a:solidFill>
                <a:latin typeface="Trebuchet MS" pitchFamily="34" charset="0"/>
              </a:rPr>
              <a:t>y: </a:t>
            </a:r>
            <a:r>
              <a:rPr lang="tr-TR" sz="2800" b="1" dirty="0" smtClean="0">
                <a:solidFill>
                  <a:srgbClr val="FF0000"/>
                </a:solidFill>
                <a:latin typeface="Trebuchet MS" pitchFamily="34" charset="0"/>
              </a:rPr>
              <a:t>sertleşme derecesi</a:t>
            </a:r>
            <a:r>
              <a:rPr lang="en-US" sz="2800" dirty="0" smtClean="0">
                <a:solidFill>
                  <a:srgbClr val="FF0000"/>
                </a:solidFill>
                <a:latin typeface="Trebuchet MS" pitchFamily="34" charset="0"/>
              </a:rPr>
              <a:t> </a:t>
            </a:r>
            <a:r>
              <a:rPr lang="en-US" sz="2800" dirty="0" smtClean="0">
                <a:latin typeface="Trebuchet MS" pitchFamily="34" charset="0"/>
              </a:rPr>
              <a:t>    </a:t>
            </a:r>
            <a:endParaRPr lang="tr-TR" sz="2800" dirty="0" smtClean="0">
              <a:latin typeface="Trebuchet MS" pitchFamily="34" charset="0"/>
            </a:endParaRPr>
          </a:p>
          <a:p>
            <a:r>
              <a:rPr lang="tr-TR" sz="2800" b="1" dirty="0" smtClean="0">
                <a:solidFill>
                  <a:srgbClr val="FF0000"/>
                </a:solidFill>
                <a:latin typeface="Trebuchet MS" pitchFamily="34" charset="0"/>
              </a:rPr>
              <a:t>     </a:t>
            </a:r>
            <a:r>
              <a:rPr lang="en-US" sz="2800" b="1" dirty="0" smtClean="0">
                <a:solidFill>
                  <a:srgbClr val="FF0000"/>
                </a:solidFill>
                <a:latin typeface="Trebuchet MS" pitchFamily="34" charset="0"/>
              </a:rPr>
              <a:t>2</a:t>
            </a:r>
            <a:r>
              <a:rPr lang="tr-TR" sz="2800" b="1" dirty="0" smtClean="0">
                <a:solidFill>
                  <a:srgbClr val="FF0000"/>
                </a:solidFill>
                <a:latin typeface="Trebuchet MS" pitchFamily="34" charset="0"/>
              </a:rPr>
              <a:t>:	1/4 </a:t>
            </a:r>
            <a:r>
              <a:rPr lang="en-US" sz="2800" b="1" dirty="0" smtClean="0">
                <a:solidFill>
                  <a:srgbClr val="FF0000"/>
                </a:solidFill>
                <a:latin typeface="Trebuchet MS" pitchFamily="34" charset="0"/>
              </a:rPr>
              <a:t> </a:t>
            </a:r>
            <a:r>
              <a:rPr lang="tr-TR" sz="2800" b="1" dirty="0" smtClean="0">
                <a:solidFill>
                  <a:srgbClr val="FF0000"/>
                </a:solidFill>
                <a:latin typeface="Trebuchet MS" pitchFamily="34" charset="0"/>
              </a:rPr>
              <a:t>sert: 	çeyrek sert (</a:t>
            </a:r>
            <a:r>
              <a:rPr lang="tr-TR" sz="2800" b="1" dirty="0" smtClean="0">
                <a:solidFill>
                  <a:srgbClr val="FF0000"/>
                </a:solidFill>
                <a:latin typeface="Trebuchet MS" pitchFamily="34" charset="0"/>
                <a:sym typeface="Symbol"/>
              </a:rPr>
              <a:t></a:t>
            </a:r>
            <a:r>
              <a:rPr lang="tr-TR" sz="2800" b="1" dirty="0" smtClean="0">
                <a:solidFill>
                  <a:srgbClr val="FF0000"/>
                </a:solidFill>
                <a:latin typeface="Trebuchet MS" pitchFamily="34" charset="0"/>
              </a:rPr>
              <a:t>%15-20 ezme)</a:t>
            </a:r>
          </a:p>
          <a:p>
            <a:r>
              <a:rPr lang="tr-TR" sz="2800" b="1" dirty="0" smtClean="0">
                <a:solidFill>
                  <a:srgbClr val="FF0000"/>
                </a:solidFill>
                <a:latin typeface="Trebuchet MS" pitchFamily="34" charset="0"/>
              </a:rPr>
              <a:t>     </a:t>
            </a:r>
            <a:r>
              <a:rPr lang="en-US" sz="2800" b="1" dirty="0" smtClean="0">
                <a:solidFill>
                  <a:srgbClr val="FF0000"/>
                </a:solidFill>
                <a:latin typeface="Trebuchet MS" pitchFamily="34" charset="0"/>
              </a:rPr>
              <a:t>4</a:t>
            </a:r>
            <a:r>
              <a:rPr lang="tr-TR" sz="2800" b="1" dirty="0" smtClean="0">
                <a:solidFill>
                  <a:srgbClr val="FF0000"/>
                </a:solidFill>
                <a:latin typeface="Trebuchet MS" pitchFamily="34" charset="0"/>
              </a:rPr>
              <a:t>:	</a:t>
            </a:r>
            <a:r>
              <a:rPr lang="en-US" sz="2800" b="1" dirty="0" smtClean="0">
                <a:solidFill>
                  <a:srgbClr val="FF0000"/>
                </a:solidFill>
                <a:latin typeface="Trebuchet MS" pitchFamily="34" charset="0"/>
              </a:rPr>
              <a:t>1/2  </a:t>
            </a:r>
            <a:r>
              <a:rPr lang="tr-TR" sz="2800" b="1" dirty="0" smtClean="0">
                <a:solidFill>
                  <a:srgbClr val="FF0000"/>
                </a:solidFill>
                <a:latin typeface="Trebuchet MS" pitchFamily="34" charset="0"/>
              </a:rPr>
              <a:t>sert:	yarım sert	(</a:t>
            </a:r>
            <a:r>
              <a:rPr lang="tr-TR" sz="2800" b="1" dirty="0" smtClean="0">
                <a:solidFill>
                  <a:srgbClr val="FF0000"/>
                </a:solidFill>
                <a:latin typeface="Trebuchet MS" pitchFamily="34" charset="0"/>
                <a:sym typeface="Symbol"/>
              </a:rPr>
              <a:t>%30-40 ezme)</a:t>
            </a:r>
            <a:r>
              <a:rPr lang="en-US" sz="2800" b="1" dirty="0" smtClean="0">
                <a:solidFill>
                  <a:srgbClr val="FF0000"/>
                </a:solidFill>
                <a:latin typeface="Trebuchet MS" pitchFamily="34" charset="0"/>
              </a:rPr>
              <a:t>   </a:t>
            </a:r>
            <a:endParaRPr lang="tr-TR" sz="2800" b="1" dirty="0" smtClean="0">
              <a:solidFill>
                <a:srgbClr val="FF0000"/>
              </a:solidFill>
              <a:latin typeface="Trebuchet MS" pitchFamily="34" charset="0"/>
            </a:endParaRPr>
          </a:p>
          <a:p>
            <a:r>
              <a:rPr lang="tr-TR" sz="2800" b="1" dirty="0" smtClean="0">
                <a:solidFill>
                  <a:srgbClr val="FF0000"/>
                </a:solidFill>
                <a:latin typeface="Trebuchet MS" pitchFamily="34" charset="0"/>
              </a:rPr>
              <a:t>     </a:t>
            </a:r>
            <a:r>
              <a:rPr lang="en-US" sz="2800" b="1" dirty="0" smtClean="0">
                <a:solidFill>
                  <a:srgbClr val="FF0000"/>
                </a:solidFill>
                <a:latin typeface="Trebuchet MS" pitchFamily="34" charset="0"/>
              </a:rPr>
              <a:t>6</a:t>
            </a:r>
            <a:r>
              <a:rPr lang="tr-TR" sz="2800" b="1" dirty="0" smtClean="0">
                <a:solidFill>
                  <a:srgbClr val="FF0000"/>
                </a:solidFill>
                <a:latin typeface="Trebuchet MS" pitchFamily="34" charset="0"/>
              </a:rPr>
              <a:t>:	</a:t>
            </a:r>
            <a:r>
              <a:rPr lang="en-US" sz="2800" b="1" dirty="0" smtClean="0">
                <a:solidFill>
                  <a:srgbClr val="FF0000"/>
                </a:solidFill>
                <a:latin typeface="Trebuchet MS" pitchFamily="34" charset="0"/>
              </a:rPr>
              <a:t>3/4 </a:t>
            </a:r>
            <a:r>
              <a:rPr lang="tr-TR" sz="2800" b="1" dirty="0" smtClean="0">
                <a:solidFill>
                  <a:srgbClr val="FF0000"/>
                </a:solidFill>
                <a:latin typeface="Trebuchet MS" pitchFamily="34" charset="0"/>
              </a:rPr>
              <a:t>sert:</a:t>
            </a:r>
            <a:r>
              <a:rPr lang="en-US" sz="2800" b="1" dirty="0" smtClean="0">
                <a:solidFill>
                  <a:srgbClr val="FF0000"/>
                </a:solidFill>
                <a:latin typeface="Trebuchet MS" pitchFamily="34" charset="0"/>
              </a:rPr>
              <a:t>    </a:t>
            </a:r>
            <a:r>
              <a:rPr lang="tr-TR" sz="2800" b="1" dirty="0" smtClean="0">
                <a:solidFill>
                  <a:srgbClr val="FF0000"/>
                </a:solidFill>
                <a:latin typeface="Trebuchet MS" pitchFamily="34" charset="0"/>
              </a:rPr>
              <a:t>3 çeyrek sert (</a:t>
            </a:r>
            <a:r>
              <a:rPr lang="tr-TR" sz="2800" b="1" dirty="0" smtClean="0">
                <a:solidFill>
                  <a:srgbClr val="FF0000"/>
                </a:solidFill>
                <a:latin typeface="Trebuchet MS" pitchFamily="34" charset="0"/>
                <a:sym typeface="Symbol"/>
              </a:rPr>
              <a:t>60-65 ezme)</a:t>
            </a:r>
            <a:endParaRPr lang="tr-TR" sz="2800" b="1" dirty="0" smtClean="0">
              <a:solidFill>
                <a:srgbClr val="FF0000"/>
              </a:solidFill>
              <a:latin typeface="Trebuchet MS" pitchFamily="34" charset="0"/>
            </a:endParaRPr>
          </a:p>
          <a:p>
            <a:r>
              <a:rPr lang="tr-TR" sz="2800" b="1" dirty="0" smtClean="0">
                <a:solidFill>
                  <a:srgbClr val="FF0000"/>
                </a:solidFill>
                <a:latin typeface="Trebuchet MS" pitchFamily="34" charset="0"/>
              </a:rPr>
              <a:t>     </a:t>
            </a:r>
            <a:r>
              <a:rPr lang="en-US" sz="2800" b="1" dirty="0" smtClean="0">
                <a:solidFill>
                  <a:srgbClr val="FF0000"/>
                </a:solidFill>
                <a:latin typeface="Trebuchet MS" pitchFamily="34" charset="0"/>
              </a:rPr>
              <a:t>8</a:t>
            </a:r>
            <a:r>
              <a:rPr lang="tr-TR" sz="2800" b="1" dirty="0" smtClean="0">
                <a:solidFill>
                  <a:srgbClr val="FF0000"/>
                </a:solidFill>
                <a:latin typeface="Trebuchet MS" pitchFamily="34" charset="0"/>
              </a:rPr>
              <a:t>:	4/4 sert:	tam</a:t>
            </a:r>
            <a:r>
              <a:rPr lang="en-US" sz="2800" b="1" dirty="0" smtClean="0">
                <a:solidFill>
                  <a:srgbClr val="FF0000"/>
                </a:solidFill>
                <a:latin typeface="Trebuchet MS" pitchFamily="34" charset="0"/>
              </a:rPr>
              <a:t> </a:t>
            </a:r>
            <a:r>
              <a:rPr lang="tr-TR" sz="2800" b="1" dirty="0" smtClean="0">
                <a:solidFill>
                  <a:srgbClr val="FF0000"/>
                </a:solidFill>
                <a:latin typeface="Trebuchet MS" pitchFamily="34" charset="0"/>
              </a:rPr>
              <a:t>sert</a:t>
            </a:r>
            <a:r>
              <a:rPr lang="en-US" sz="2800" b="1" dirty="0" smtClean="0">
                <a:solidFill>
                  <a:srgbClr val="FF0000"/>
                </a:solidFill>
                <a:latin typeface="Trebuchet MS" pitchFamily="34" charset="0"/>
              </a:rPr>
              <a:t> </a:t>
            </a:r>
            <a:r>
              <a:rPr lang="tr-TR" sz="2800" b="1" dirty="0" smtClean="0">
                <a:solidFill>
                  <a:srgbClr val="FF0000"/>
                </a:solidFill>
                <a:latin typeface="Trebuchet MS" pitchFamily="34" charset="0"/>
              </a:rPr>
              <a:t>(</a:t>
            </a:r>
            <a:r>
              <a:rPr lang="tr-TR" sz="2800" b="1" dirty="0" smtClean="0">
                <a:solidFill>
                  <a:srgbClr val="FF0000"/>
                </a:solidFill>
                <a:latin typeface="Trebuchet MS" pitchFamily="34" charset="0"/>
                <a:sym typeface="Symbol"/>
              </a:rPr>
              <a:t>%80 ezme)</a:t>
            </a:r>
            <a:endParaRPr lang="tr-TR" sz="2800" b="1" dirty="0" smtClean="0">
              <a:solidFill>
                <a:srgbClr val="FF0000"/>
              </a:solidFill>
              <a:latin typeface="Trebuchet MS" pitchFamily="34" charset="0"/>
            </a:endParaRPr>
          </a:p>
          <a:p>
            <a:r>
              <a:rPr lang="tr-TR" sz="2800" b="1" dirty="0" smtClean="0">
                <a:solidFill>
                  <a:srgbClr val="FF0000"/>
                </a:solidFill>
                <a:latin typeface="Trebuchet MS" pitchFamily="34" charset="0"/>
              </a:rPr>
              <a:t>     </a:t>
            </a:r>
            <a:r>
              <a:rPr lang="en-US" sz="2800" b="1" dirty="0" smtClean="0">
                <a:solidFill>
                  <a:srgbClr val="FF0000"/>
                </a:solidFill>
                <a:latin typeface="Trebuchet MS" pitchFamily="34" charset="0"/>
              </a:rPr>
              <a:t>9</a:t>
            </a:r>
            <a:r>
              <a:rPr lang="tr-TR" sz="2800" b="1" dirty="0" smtClean="0">
                <a:solidFill>
                  <a:srgbClr val="FF0000"/>
                </a:solidFill>
                <a:latin typeface="Trebuchet MS" pitchFamily="34" charset="0"/>
              </a:rPr>
              <a:t> 	</a:t>
            </a:r>
            <a:r>
              <a:rPr lang="en-US" sz="2800" b="1" dirty="0" smtClean="0">
                <a:solidFill>
                  <a:srgbClr val="FF0000"/>
                </a:solidFill>
                <a:latin typeface="Trebuchet MS" pitchFamily="34" charset="0"/>
              </a:rPr>
              <a:t>extra </a:t>
            </a:r>
            <a:r>
              <a:rPr lang="tr-TR" sz="2800" b="1" dirty="0" smtClean="0">
                <a:solidFill>
                  <a:srgbClr val="FF0000"/>
                </a:solidFill>
                <a:latin typeface="Trebuchet MS" pitchFamily="34" charset="0"/>
              </a:rPr>
              <a:t>sert</a:t>
            </a:r>
            <a:r>
              <a:rPr lang="en-US" sz="2800" b="1" dirty="0" smtClean="0">
                <a:solidFill>
                  <a:srgbClr val="FF0000"/>
                </a:solidFill>
                <a:latin typeface="Trebuchet MS" pitchFamily="34" charset="0"/>
              </a:rPr>
              <a:t> </a:t>
            </a:r>
            <a:r>
              <a:rPr lang="tr-TR" sz="2800" b="1" dirty="0" smtClean="0">
                <a:solidFill>
                  <a:srgbClr val="FF0000"/>
                </a:solidFill>
                <a:latin typeface="Trebuchet MS" pitchFamily="34" charset="0"/>
              </a:rPr>
              <a:t>(</a:t>
            </a:r>
            <a:r>
              <a:rPr lang="tr-TR" sz="2800" b="1" dirty="0" smtClean="0">
                <a:solidFill>
                  <a:srgbClr val="FF0000"/>
                </a:solidFill>
                <a:latin typeface="Trebuchet MS" pitchFamily="34" charset="0"/>
                <a:sym typeface="Symbol"/>
              </a:rPr>
              <a:t></a:t>
            </a:r>
            <a:r>
              <a:rPr lang="tr-TR" sz="2800" b="1" dirty="0" smtClean="0">
                <a:solidFill>
                  <a:srgbClr val="FF0000"/>
                </a:solidFill>
                <a:latin typeface="Trebuchet MS" pitchFamily="34" charset="0"/>
              </a:rPr>
              <a:t>%90 ezme)</a:t>
            </a:r>
            <a:endParaRPr lang="tr-TR" sz="2800" dirty="0" smtClean="0">
              <a:latin typeface="Trebuchet MS" pitchFamily="34" charset="0"/>
            </a:endParaRPr>
          </a:p>
          <a:p>
            <a:endParaRPr lang="tr-TR" sz="2800" dirty="0">
              <a:latin typeface="Trebuchet MS" pitchFamily="34" charset="0"/>
            </a:endParaRPr>
          </a:p>
        </p:txBody>
      </p:sp>
      <p:sp>
        <p:nvSpPr>
          <p:cNvPr id="5" name="4 Metin kutusu"/>
          <p:cNvSpPr txBox="1"/>
          <p:nvPr/>
        </p:nvSpPr>
        <p:spPr>
          <a:xfrm>
            <a:off x="323528" y="476672"/>
            <a:ext cx="7632848" cy="769441"/>
          </a:xfrm>
          <a:prstGeom prst="rect">
            <a:avLst/>
          </a:prstGeom>
          <a:noFill/>
        </p:spPr>
        <p:txBody>
          <a:bodyPr wrap="square" rtlCol="0">
            <a:spAutoFit/>
          </a:bodyPr>
          <a:lstStyle/>
          <a:p>
            <a:r>
              <a:rPr lang="tr-TR" sz="4400" dirty="0" smtClean="0">
                <a:solidFill>
                  <a:schemeClr val="accent2">
                    <a:lumMod val="50000"/>
                  </a:schemeClr>
                </a:solidFill>
                <a:latin typeface="Trebuchet MS" pitchFamily="34" charset="0"/>
              </a:rPr>
              <a:t>H </a:t>
            </a:r>
            <a:r>
              <a:rPr lang="tr-TR" sz="4400" dirty="0" err="1" smtClean="0">
                <a:solidFill>
                  <a:schemeClr val="accent2">
                    <a:lumMod val="50000"/>
                  </a:schemeClr>
                </a:solidFill>
                <a:latin typeface="Trebuchet MS" pitchFamily="34" charset="0"/>
              </a:rPr>
              <a:t>temper</a:t>
            </a:r>
            <a:r>
              <a:rPr lang="tr-TR" sz="4400" dirty="0" smtClean="0">
                <a:solidFill>
                  <a:schemeClr val="accent2">
                    <a:lumMod val="50000"/>
                  </a:schemeClr>
                </a:solidFill>
                <a:latin typeface="Trebuchet MS" pitchFamily="34" charset="0"/>
              </a:rPr>
              <a:t> gösterilişleri</a:t>
            </a:r>
            <a:endParaRPr lang="tr-TR" sz="4400" dirty="0">
              <a:solidFill>
                <a:schemeClr val="accent2">
                  <a:lumMod val="50000"/>
                </a:schemeClr>
              </a:solidFill>
              <a:latin typeface="Trebuchet MS" pitchFamily="34" charset="0"/>
            </a:endParaRPr>
          </a:p>
        </p:txBody>
      </p:sp>
    </p:spTree>
    <p:extLst>
      <p:ext uri="{BB962C8B-B14F-4D97-AF65-F5344CB8AC3E}">
        <p14:creationId xmlns:p14="http://schemas.microsoft.com/office/powerpoint/2010/main" val="82535697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srcRect l="14109" t="39000" r="37189" b="31469"/>
          <a:stretch>
            <a:fillRect/>
          </a:stretch>
        </p:blipFill>
        <p:spPr bwMode="auto">
          <a:xfrm>
            <a:off x="467544" y="2492896"/>
            <a:ext cx="8026495" cy="2736304"/>
          </a:xfrm>
          <a:prstGeom prst="rect">
            <a:avLst/>
          </a:prstGeom>
          <a:noFill/>
          <a:ln w="9525">
            <a:noFill/>
            <a:miter lim="800000"/>
            <a:headEnd/>
            <a:tailEnd/>
          </a:ln>
        </p:spPr>
      </p:pic>
      <p:sp>
        <p:nvSpPr>
          <p:cNvPr id="6" name="5 Metin kutusu"/>
          <p:cNvSpPr txBox="1"/>
          <p:nvPr/>
        </p:nvSpPr>
        <p:spPr>
          <a:xfrm>
            <a:off x="251520" y="692696"/>
            <a:ext cx="8640960" cy="1446550"/>
          </a:xfrm>
          <a:prstGeom prst="rect">
            <a:avLst/>
          </a:prstGeom>
          <a:noFill/>
        </p:spPr>
        <p:txBody>
          <a:bodyPr wrap="square" rtlCol="0">
            <a:spAutoFit/>
          </a:bodyPr>
          <a:lstStyle/>
          <a:p>
            <a:r>
              <a:rPr lang="tr-TR" sz="4400" dirty="0" smtClean="0">
                <a:solidFill>
                  <a:schemeClr val="accent2">
                    <a:lumMod val="50000"/>
                  </a:schemeClr>
                </a:solidFill>
                <a:latin typeface="Trebuchet MS" pitchFamily="34" charset="0"/>
              </a:rPr>
              <a:t>İkinci alaşım elementleri, </a:t>
            </a:r>
            <a:r>
              <a:rPr lang="tr-TR" sz="4400" dirty="0" err="1" smtClean="0">
                <a:solidFill>
                  <a:schemeClr val="accent2">
                    <a:lumMod val="50000"/>
                  </a:schemeClr>
                </a:solidFill>
                <a:latin typeface="Trebuchet MS" pitchFamily="34" charset="0"/>
              </a:rPr>
              <a:t>empüriteler</a:t>
            </a:r>
            <a:endParaRPr lang="tr-TR" sz="4400" dirty="0">
              <a:solidFill>
                <a:schemeClr val="accent2">
                  <a:lumMod val="50000"/>
                </a:schemeClr>
              </a:solidFill>
              <a:latin typeface="Trebuchet MS" pitchFamily="34" charset="0"/>
            </a:endParaRPr>
          </a:p>
        </p:txBody>
      </p:sp>
    </p:spTree>
    <p:extLst>
      <p:ext uri="{BB962C8B-B14F-4D97-AF65-F5344CB8AC3E}">
        <p14:creationId xmlns:p14="http://schemas.microsoft.com/office/powerpoint/2010/main" val="54816331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çerik Yer Tutucusu 4"/>
          <p:cNvSpPr>
            <a:spLocks noGrp="1"/>
          </p:cNvSpPr>
          <p:nvPr>
            <p:ph idx="1"/>
          </p:nvPr>
        </p:nvSpPr>
        <p:spPr>
          <a:xfrm>
            <a:off x="144016" y="1340768"/>
            <a:ext cx="8892480" cy="4248472"/>
          </a:xfrm>
        </p:spPr>
        <p:txBody>
          <a:bodyPr>
            <a:noAutofit/>
          </a:bodyPr>
          <a:lstStyle/>
          <a:p>
            <a:pPr>
              <a:buClr>
                <a:schemeClr val="bg2">
                  <a:lumMod val="50000"/>
                </a:schemeClr>
              </a:buClr>
            </a:pPr>
            <a:r>
              <a:rPr lang="tr-TR" sz="2800" dirty="0" smtClean="0">
                <a:latin typeface="Trebuchet MS" pitchFamily="34" charset="0"/>
              </a:rPr>
              <a:t>H1X kondisyonları son işlem hedeflenen sertlik seviyesini sağlayacak deformasyon oranında soğuk haddeleme ile sağlanır.</a:t>
            </a:r>
          </a:p>
          <a:p>
            <a:pPr>
              <a:buClr>
                <a:schemeClr val="bg2">
                  <a:lumMod val="50000"/>
                </a:schemeClr>
              </a:buClr>
            </a:pPr>
            <a:r>
              <a:rPr lang="tr-TR" sz="2800" dirty="0" smtClean="0">
                <a:latin typeface="Trebuchet MS" pitchFamily="34" charset="0"/>
              </a:rPr>
              <a:t>H2X kondisyonları ise malzeme önce tam-ekstra sert kondisyona denk gelecek şekilde soğuk haddelenir ve levha kontrollü şartlarda tavlanarak arzu edilen sertlik seviyesine kontrollü bir şekilde yumuşatılır.</a:t>
            </a:r>
          </a:p>
          <a:p>
            <a:pPr>
              <a:buClr>
                <a:schemeClr val="bg2">
                  <a:lumMod val="50000"/>
                </a:schemeClr>
              </a:buClr>
            </a:pPr>
            <a:r>
              <a:rPr lang="tr-TR" sz="2800" dirty="0" smtClean="0">
                <a:latin typeface="Trebuchet MS" pitchFamily="34" charset="0"/>
              </a:rPr>
              <a:t>H1X ile H2X kondisyonlarının sertlik-mukavemetleri denk olduğunda bile (mesela H12 vs H22) ilkinde son işlem soğuk deformasyon diğerinde tav olduğu için H2X kondisyonunda uzamalar daha yüksektir.</a:t>
            </a:r>
          </a:p>
        </p:txBody>
      </p:sp>
      <p:sp>
        <p:nvSpPr>
          <p:cNvPr id="7" name="6 Metin kutusu"/>
          <p:cNvSpPr txBox="1"/>
          <p:nvPr/>
        </p:nvSpPr>
        <p:spPr>
          <a:xfrm>
            <a:off x="323528" y="476672"/>
            <a:ext cx="7632848" cy="769441"/>
          </a:xfrm>
          <a:prstGeom prst="rect">
            <a:avLst/>
          </a:prstGeom>
          <a:noFill/>
        </p:spPr>
        <p:txBody>
          <a:bodyPr wrap="square" rtlCol="0">
            <a:spAutoFit/>
          </a:bodyPr>
          <a:lstStyle/>
          <a:p>
            <a:r>
              <a:rPr lang="tr-TR" sz="4400" dirty="0" smtClean="0">
                <a:solidFill>
                  <a:schemeClr val="accent2">
                    <a:lumMod val="50000"/>
                  </a:schemeClr>
                </a:solidFill>
                <a:latin typeface="Trebuchet MS" pitchFamily="34" charset="0"/>
              </a:rPr>
              <a:t>H </a:t>
            </a:r>
            <a:r>
              <a:rPr lang="tr-TR" sz="4400" dirty="0" err="1" smtClean="0">
                <a:solidFill>
                  <a:schemeClr val="accent2">
                    <a:lumMod val="50000"/>
                  </a:schemeClr>
                </a:solidFill>
                <a:latin typeface="Trebuchet MS" pitchFamily="34" charset="0"/>
              </a:rPr>
              <a:t>temper</a:t>
            </a:r>
            <a:r>
              <a:rPr lang="tr-TR" sz="4400" dirty="0" smtClean="0">
                <a:solidFill>
                  <a:schemeClr val="accent2">
                    <a:lumMod val="50000"/>
                  </a:schemeClr>
                </a:solidFill>
                <a:latin typeface="Trebuchet MS" pitchFamily="34" charset="0"/>
              </a:rPr>
              <a:t> gösterilişleri</a:t>
            </a:r>
            <a:endParaRPr lang="tr-TR" sz="4400" dirty="0">
              <a:solidFill>
                <a:schemeClr val="accent2">
                  <a:lumMod val="50000"/>
                </a:schemeClr>
              </a:solidFill>
              <a:latin typeface="Trebuchet MS" pitchFamily="34" charset="0"/>
            </a:endParaRPr>
          </a:p>
        </p:txBody>
      </p:sp>
    </p:spTree>
    <p:extLst>
      <p:ext uri="{BB962C8B-B14F-4D97-AF65-F5344CB8AC3E}">
        <p14:creationId xmlns:p14="http://schemas.microsoft.com/office/powerpoint/2010/main" val="21025968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up 4"/>
          <p:cNvGrpSpPr/>
          <p:nvPr/>
        </p:nvGrpSpPr>
        <p:grpSpPr>
          <a:xfrm>
            <a:off x="251520" y="787351"/>
            <a:ext cx="9433048" cy="6170041"/>
            <a:chOff x="467544" y="787351"/>
            <a:chExt cx="9433048" cy="6170041"/>
          </a:xfrm>
        </p:grpSpPr>
        <p:grpSp>
          <p:nvGrpSpPr>
            <p:cNvPr id="2" name="35 Grup"/>
            <p:cNvGrpSpPr/>
            <p:nvPr/>
          </p:nvGrpSpPr>
          <p:grpSpPr>
            <a:xfrm>
              <a:off x="467544" y="787351"/>
              <a:ext cx="9433048" cy="6170041"/>
              <a:chOff x="467544" y="787351"/>
              <a:chExt cx="9433048" cy="6170041"/>
            </a:xfrm>
          </p:grpSpPr>
          <p:sp>
            <p:nvSpPr>
              <p:cNvPr id="4" name="3 Metin kutusu"/>
              <p:cNvSpPr txBox="1"/>
              <p:nvPr/>
            </p:nvSpPr>
            <p:spPr>
              <a:xfrm>
                <a:off x="467544" y="787351"/>
                <a:ext cx="7632848" cy="769441"/>
              </a:xfrm>
              <a:prstGeom prst="rect">
                <a:avLst/>
              </a:prstGeom>
              <a:noFill/>
            </p:spPr>
            <p:txBody>
              <a:bodyPr wrap="square" rtlCol="0">
                <a:spAutoFit/>
              </a:bodyPr>
              <a:lstStyle/>
              <a:p>
                <a:r>
                  <a:rPr lang="tr-TR" sz="4400" dirty="0" smtClean="0">
                    <a:solidFill>
                      <a:schemeClr val="accent2">
                        <a:lumMod val="50000"/>
                      </a:schemeClr>
                    </a:solidFill>
                    <a:latin typeface="Trebuchet MS" pitchFamily="34" charset="0"/>
                  </a:rPr>
                  <a:t>H1X vs H2X prosesleri</a:t>
                </a:r>
                <a:endParaRPr lang="tr-TR" sz="4400" dirty="0">
                  <a:solidFill>
                    <a:schemeClr val="accent2">
                      <a:lumMod val="50000"/>
                    </a:schemeClr>
                  </a:solidFill>
                  <a:latin typeface="Trebuchet MS" pitchFamily="34" charset="0"/>
                </a:endParaRPr>
              </a:p>
            </p:txBody>
          </p:sp>
          <p:grpSp>
            <p:nvGrpSpPr>
              <p:cNvPr id="3" name="31 Grup"/>
              <p:cNvGrpSpPr/>
              <p:nvPr/>
            </p:nvGrpSpPr>
            <p:grpSpPr>
              <a:xfrm>
                <a:off x="467544" y="1881160"/>
                <a:ext cx="8856984" cy="3708080"/>
                <a:chOff x="467544" y="1881160"/>
                <a:chExt cx="8856984" cy="3708080"/>
              </a:xfrm>
            </p:grpSpPr>
            <p:cxnSp>
              <p:nvCxnSpPr>
                <p:cNvPr id="7" name="6 Düz Bağlayıcı"/>
                <p:cNvCxnSpPr/>
                <p:nvPr/>
              </p:nvCxnSpPr>
              <p:spPr>
                <a:xfrm>
                  <a:off x="827584" y="1916832"/>
                  <a:ext cx="0" cy="2952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8 Düz Bağlayıcı"/>
                <p:cNvCxnSpPr/>
                <p:nvPr/>
              </p:nvCxnSpPr>
              <p:spPr>
                <a:xfrm>
                  <a:off x="827584" y="4869160"/>
                  <a:ext cx="338437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10 Düz Bağlayıcı"/>
                <p:cNvCxnSpPr/>
                <p:nvPr/>
              </p:nvCxnSpPr>
              <p:spPr>
                <a:xfrm>
                  <a:off x="4716016" y="1881160"/>
                  <a:ext cx="0" cy="298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11 Düz Bağlayıcı"/>
                <p:cNvCxnSpPr/>
                <p:nvPr/>
              </p:nvCxnSpPr>
              <p:spPr>
                <a:xfrm>
                  <a:off x="4716016" y="4869160"/>
                  <a:ext cx="338437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16 Düz Bağlayıcı"/>
                <p:cNvCxnSpPr/>
                <p:nvPr/>
              </p:nvCxnSpPr>
              <p:spPr>
                <a:xfrm flipV="1">
                  <a:off x="827584" y="3356992"/>
                  <a:ext cx="320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18 Düz Ok Bağlayıcısı"/>
                <p:cNvCxnSpPr/>
                <p:nvPr/>
              </p:nvCxnSpPr>
              <p:spPr>
                <a:xfrm>
                  <a:off x="7341812" y="2204864"/>
                  <a:ext cx="0" cy="1152000"/>
                </a:xfrm>
                <a:prstGeom prst="straightConnector1">
                  <a:avLst/>
                </a:prstGeom>
                <a:ln w="28575">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20" name="19 Metin kutusu"/>
                <p:cNvSpPr txBox="1"/>
                <p:nvPr/>
              </p:nvSpPr>
              <p:spPr>
                <a:xfrm>
                  <a:off x="467544" y="2276872"/>
                  <a:ext cx="504056" cy="461665"/>
                </a:xfrm>
                <a:prstGeom prst="rect">
                  <a:avLst/>
                </a:prstGeom>
                <a:noFill/>
              </p:spPr>
              <p:txBody>
                <a:bodyPr wrap="square" rtlCol="0">
                  <a:spAutoFit/>
                </a:bodyPr>
                <a:lstStyle/>
                <a:p>
                  <a:r>
                    <a:rPr lang="tr-TR" sz="2400" dirty="0" smtClean="0">
                      <a:latin typeface="Trebuchet MS" pitchFamily="34" charset="0"/>
                      <a:sym typeface="Symbol"/>
                    </a:rPr>
                    <a:t></a:t>
                  </a:r>
                  <a:endParaRPr lang="tr-TR" sz="2400" dirty="0">
                    <a:latin typeface="Trebuchet MS" pitchFamily="34" charset="0"/>
                  </a:endParaRPr>
                </a:p>
              </p:txBody>
            </p:sp>
            <p:sp>
              <p:nvSpPr>
                <p:cNvPr id="21" name="20 Metin kutusu"/>
                <p:cNvSpPr txBox="1"/>
                <p:nvPr/>
              </p:nvSpPr>
              <p:spPr>
                <a:xfrm>
                  <a:off x="4355976" y="2276872"/>
                  <a:ext cx="504056" cy="461665"/>
                </a:xfrm>
                <a:prstGeom prst="rect">
                  <a:avLst/>
                </a:prstGeom>
                <a:noFill/>
              </p:spPr>
              <p:txBody>
                <a:bodyPr wrap="square" rtlCol="0">
                  <a:spAutoFit/>
                </a:bodyPr>
                <a:lstStyle/>
                <a:p>
                  <a:r>
                    <a:rPr lang="tr-TR" sz="2400" dirty="0" smtClean="0">
                      <a:latin typeface="Trebuchet MS" pitchFamily="34" charset="0"/>
                      <a:sym typeface="Symbol"/>
                    </a:rPr>
                    <a:t></a:t>
                  </a:r>
                  <a:endParaRPr lang="tr-TR" sz="2400" dirty="0">
                    <a:latin typeface="Trebuchet MS" pitchFamily="34" charset="0"/>
                  </a:endParaRPr>
                </a:p>
              </p:txBody>
            </p:sp>
            <p:sp>
              <p:nvSpPr>
                <p:cNvPr id="22" name="21 Metin kutusu"/>
                <p:cNvSpPr txBox="1"/>
                <p:nvPr/>
              </p:nvSpPr>
              <p:spPr>
                <a:xfrm>
                  <a:off x="3131840" y="4797152"/>
                  <a:ext cx="1584176" cy="461665"/>
                </a:xfrm>
                <a:prstGeom prst="rect">
                  <a:avLst/>
                </a:prstGeom>
                <a:noFill/>
              </p:spPr>
              <p:txBody>
                <a:bodyPr wrap="square" rtlCol="0">
                  <a:spAutoFit/>
                </a:bodyPr>
                <a:lstStyle/>
                <a:p>
                  <a:r>
                    <a:rPr lang="tr-TR" sz="2400" dirty="0" smtClean="0">
                      <a:latin typeface="Trebuchet MS" pitchFamily="34" charset="0"/>
                      <a:sym typeface="Symbol"/>
                    </a:rPr>
                    <a:t>% ezme</a:t>
                  </a:r>
                  <a:endParaRPr lang="tr-TR" sz="2400" dirty="0">
                    <a:latin typeface="Trebuchet MS" pitchFamily="34" charset="0"/>
                  </a:endParaRPr>
                </a:p>
              </p:txBody>
            </p:sp>
            <p:sp>
              <p:nvSpPr>
                <p:cNvPr id="24" name="23 Metin kutusu"/>
                <p:cNvSpPr txBox="1"/>
                <p:nvPr/>
              </p:nvSpPr>
              <p:spPr>
                <a:xfrm>
                  <a:off x="1907704" y="3717032"/>
                  <a:ext cx="2088232" cy="461665"/>
                </a:xfrm>
                <a:prstGeom prst="rect">
                  <a:avLst/>
                </a:prstGeom>
                <a:noFill/>
              </p:spPr>
              <p:txBody>
                <a:bodyPr wrap="square" rtlCol="0">
                  <a:spAutoFit/>
                </a:bodyPr>
                <a:lstStyle/>
                <a:p>
                  <a:r>
                    <a:rPr lang="tr-TR" sz="2400" dirty="0" smtClean="0">
                      <a:latin typeface="Trebuchet MS" pitchFamily="34" charset="0"/>
                      <a:sym typeface="Symbol"/>
                    </a:rPr>
                    <a:t>Soğuk hadde</a:t>
                  </a:r>
                  <a:endParaRPr lang="tr-TR" sz="2400" dirty="0">
                    <a:latin typeface="Trebuchet MS" pitchFamily="34" charset="0"/>
                  </a:endParaRPr>
                </a:p>
              </p:txBody>
            </p:sp>
            <p:sp>
              <p:nvSpPr>
                <p:cNvPr id="25" name="24 Metin kutusu"/>
                <p:cNvSpPr txBox="1"/>
                <p:nvPr/>
              </p:nvSpPr>
              <p:spPr>
                <a:xfrm>
                  <a:off x="5220072" y="3717032"/>
                  <a:ext cx="2088232" cy="461665"/>
                </a:xfrm>
                <a:prstGeom prst="rect">
                  <a:avLst/>
                </a:prstGeom>
                <a:noFill/>
              </p:spPr>
              <p:txBody>
                <a:bodyPr wrap="square" rtlCol="0">
                  <a:spAutoFit/>
                </a:bodyPr>
                <a:lstStyle/>
                <a:p>
                  <a:r>
                    <a:rPr lang="tr-TR" sz="2400" dirty="0" smtClean="0">
                      <a:latin typeface="Trebuchet MS" pitchFamily="34" charset="0"/>
                      <a:sym typeface="Symbol"/>
                    </a:rPr>
                    <a:t>Soğuk hadde</a:t>
                  </a:r>
                  <a:endParaRPr lang="tr-TR" sz="2400" dirty="0">
                    <a:latin typeface="Trebuchet MS" pitchFamily="34" charset="0"/>
                  </a:endParaRPr>
                </a:p>
              </p:txBody>
            </p:sp>
            <p:sp>
              <p:nvSpPr>
                <p:cNvPr id="26" name="25 Metin kutusu"/>
                <p:cNvSpPr txBox="1"/>
                <p:nvPr/>
              </p:nvSpPr>
              <p:spPr>
                <a:xfrm>
                  <a:off x="7380312" y="2438974"/>
                  <a:ext cx="1944216" cy="830997"/>
                </a:xfrm>
                <a:prstGeom prst="rect">
                  <a:avLst/>
                </a:prstGeom>
                <a:noFill/>
              </p:spPr>
              <p:txBody>
                <a:bodyPr wrap="square" rtlCol="0">
                  <a:spAutoFit/>
                </a:bodyPr>
                <a:lstStyle/>
                <a:p>
                  <a:r>
                    <a:rPr lang="tr-TR" sz="2400" dirty="0" smtClean="0">
                      <a:latin typeface="Trebuchet MS" pitchFamily="34" charset="0"/>
                      <a:sym typeface="Symbol"/>
                    </a:rPr>
                    <a:t>Yumuşatma </a:t>
                  </a:r>
                </a:p>
                <a:p>
                  <a:r>
                    <a:rPr lang="tr-TR" sz="2400" dirty="0" smtClean="0">
                      <a:latin typeface="Trebuchet MS" pitchFamily="34" charset="0"/>
                      <a:sym typeface="Symbol"/>
                    </a:rPr>
                    <a:t>tavı</a:t>
                  </a:r>
                  <a:endParaRPr lang="tr-TR" sz="2400" dirty="0">
                    <a:latin typeface="Trebuchet MS" pitchFamily="34" charset="0"/>
                  </a:endParaRPr>
                </a:p>
              </p:txBody>
            </p:sp>
            <p:sp>
              <p:nvSpPr>
                <p:cNvPr id="27" name="26 Metin kutusu"/>
                <p:cNvSpPr txBox="1"/>
                <p:nvPr/>
              </p:nvSpPr>
              <p:spPr>
                <a:xfrm>
                  <a:off x="1187624" y="5085184"/>
                  <a:ext cx="2592288" cy="461665"/>
                </a:xfrm>
                <a:prstGeom prst="rect">
                  <a:avLst/>
                </a:prstGeom>
                <a:noFill/>
              </p:spPr>
              <p:txBody>
                <a:bodyPr wrap="square" rtlCol="0">
                  <a:spAutoFit/>
                </a:bodyPr>
                <a:lstStyle/>
                <a:p>
                  <a:r>
                    <a:rPr lang="tr-TR" sz="2400" dirty="0" smtClean="0">
                      <a:latin typeface="Trebuchet MS" pitchFamily="34" charset="0"/>
                      <a:sym typeface="Symbol"/>
                    </a:rPr>
                    <a:t>H14: Yarım sert</a:t>
                  </a:r>
                  <a:endParaRPr lang="tr-TR" sz="2400" dirty="0">
                    <a:latin typeface="Trebuchet MS" pitchFamily="34" charset="0"/>
                  </a:endParaRPr>
                </a:p>
              </p:txBody>
            </p:sp>
            <p:sp>
              <p:nvSpPr>
                <p:cNvPr id="28" name="27 Metin kutusu"/>
                <p:cNvSpPr txBox="1"/>
                <p:nvPr/>
              </p:nvSpPr>
              <p:spPr>
                <a:xfrm>
                  <a:off x="4788024" y="5127575"/>
                  <a:ext cx="2592288" cy="461665"/>
                </a:xfrm>
                <a:prstGeom prst="rect">
                  <a:avLst/>
                </a:prstGeom>
                <a:noFill/>
              </p:spPr>
              <p:txBody>
                <a:bodyPr wrap="square" rtlCol="0">
                  <a:spAutoFit/>
                </a:bodyPr>
                <a:lstStyle/>
                <a:p>
                  <a:r>
                    <a:rPr lang="tr-TR" sz="2400" dirty="0" smtClean="0">
                      <a:latin typeface="Trebuchet MS" pitchFamily="34" charset="0"/>
                      <a:sym typeface="Symbol"/>
                    </a:rPr>
                    <a:t>H24: Yarım sert</a:t>
                  </a:r>
                  <a:endParaRPr lang="tr-TR" sz="2400" dirty="0">
                    <a:latin typeface="Trebuchet MS" pitchFamily="34" charset="0"/>
                  </a:endParaRPr>
                </a:p>
              </p:txBody>
            </p:sp>
            <p:cxnSp>
              <p:nvCxnSpPr>
                <p:cNvPr id="31" name="30 Düz Bağlayıcı"/>
                <p:cNvCxnSpPr/>
                <p:nvPr/>
              </p:nvCxnSpPr>
              <p:spPr>
                <a:xfrm flipV="1">
                  <a:off x="4752376" y="3356992"/>
                  <a:ext cx="320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4" name="33 Yay"/>
              <p:cNvSpPr/>
              <p:nvPr/>
            </p:nvSpPr>
            <p:spPr>
              <a:xfrm flipH="1">
                <a:off x="899592" y="3356992"/>
                <a:ext cx="2880320" cy="2520280"/>
              </a:xfrm>
              <a:prstGeom prst="arc">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r-TR"/>
              </a:p>
            </p:txBody>
          </p:sp>
          <p:sp>
            <p:nvSpPr>
              <p:cNvPr id="35" name="34 Yay"/>
              <p:cNvSpPr/>
              <p:nvPr/>
            </p:nvSpPr>
            <p:spPr>
              <a:xfrm flipH="1">
                <a:off x="4788024" y="2204864"/>
                <a:ext cx="5112568" cy="4752528"/>
              </a:xfrm>
              <a:prstGeom prst="arc">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r-TR"/>
              </a:p>
            </p:txBody>
          </p:sp>
        </p:grpSp>
        <p:sp>
          <p:nvSpPr>
            <p:cNvPr id="32" name="21 Metin kutusu"/>
            <p:cNvSpPr txBox="1"/>
            <p:nvPr/>
          </p:nvSpPr>
          <p:spPr>
            <a:xfrm>
              <a:off x="7020272" y="4797152"/>
              <a:ext cx="1584176" cy="461665"/>
            </a:xfrm>
            <a:prstGeom prst="rect">
              <a:avLst/>
            </a:prstGeom>
            <a:noFill/>
          </p:spPr>
          <p:txBody>
            <a:bodyPr wrap="square" rtlCol="0">
              <a:spAutoFit/>
            </a:bodyPr>
            <a:lstStyle/>
            <a:p>
              <a:r>
                <a:rPr lang="tr-TR" sz="2400" dirty="0" smtClean="0">
                  <a:latin typeface="Trebuchet MS" pitchFamily="34" charset="0"/>
                  <a:sym typeface="Symbol"/>
                </a:rPr>
                <a:t>% ezme</a:t>
              </a:r>
              <a:endParaRPr lang="tr-TR" sz="2400" dirty="0">
                <a:latin typeface="Trebuchet MS" pitchFamily="34" charset="0"/>
              </a:endParaRPr>
            </a:p>
          </p:txBody>
        </p:sp>
        <p:sp>
          <p:nvSpPr>
            <p:cNvPr id="33" name="21 Metin kutusu"/>
            <p:cNvSpPr txBox="1"/>
            <p:nvPr/>
          </p:nvSpPr>
          <p:spPr>
            <a:xfrm>
              <a:off x="1691680" y="4468722"/>
              <a:ext cx="1152658" cy="400110"/>
            </a:xfrm>
            <a:prstGeom prst="rect">
              <a:avLst/>
            </a:prstGeom>
            <a:noFill/>
          </p:spPr>
          <p:txBody>
            <a:bodyPr wrap="square" rtlCol="0">
              <a:spAutoFit/>
            </a:bodyPr>
            <a:lstStyle/>
            <a:p>
              <a:r>
                <a:rPr lang="tr-TR" sz="2000" dirty="0" smtClean="0">
                  <a:latin typeface="Trebuchet MS" pitchFamily="34" charset="0"/>
                  <a:sym typeface="Symbol"/>
                </a:rPr>
                <a:t>% 30-40</a:t>
              </a:r>
              <a:endParaRPr lang="tr-TR" sz="2000" dirty="0">
                <a:latin typeface="Trebuchet MS" pitchFamily="34" charset="0"/>
              </a:endParaRPr>
            </a:p>
          </p:txBody>
        </p:sp>
        <p:sp>
          <p:nvSpPr>
            <p:cNvPr id="36" name="21 Metin kutusu"/>
            <p:cNvSpPr txBox="1"/>
            <p:nvPr/>
          </p:nvSpPr>
          <p:spPr>
            <a:xfrm>
              <a:off x="6443943" y="4469050"/>
              <a:ext cx="1152658" cy="400110"/>
            </a:xfrm>
            <a:prstGeom prst="rect">
              <a:avLst/>
            </a:prstGeom>
            <a:noFill/>
          </p:spPr>
          <p:txBody>
            <a:bodyPr wrap="square" rtlCol="0">
              <a:spAutoFit/>
            </a:bodyPr>
            <a:lstStyle/>
            <a:p>
              <a:r>
                <a:rPr lang="tr-TR" sz="2000" dirty="0" smtClean="0">
                  <a:latin typeface="Trebuchet MS" pitchFamily="34" charset="0"/>
                  <a:sym typeface="Symbol"/>
                </a:rPr>
                <a:t>% 70-80</a:t>
              </a:r>
              <a:endParaRPr lang="tr-TR" sz="2000" dirty="0">
                <a:latin typeface="Trebuchet MS" pitchFamily="34" charset="0"/>
              </a:endParaRPr>
            </a:p>
          </p:txBody>
        </p:sp>
      </p:grpSp>
    </p:spTree>
    <p:extLst>
      <p:ext uri="{BB962C8B-B14F-4D97-AF65-F5344CB8AC3E}">
        <p14:creationId xmlns:p14="http://schemas.microsoft.com/office/powerpoint/2010/main" val="393217688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Başlık 3"/>
          <p:cNvSpPr>
            <a:spLocks noGrp="1"/>
          </p:cNvSpPr>
          <p:nvPr>
            <p:ph type="title"/>
          </p:nvPr>
        </p:nvSpPr>
        <p:spPr>
          <a:xfrm>
            <a:off x="395536" y="764704"/>
            <a:ext cx="8229600" cy="594320"/>
          </a:xfrm>
        </p:spPr>
        <p:txBody>
          <a:bodyPr>
            <a:normAutofit fontScale="90000"/>
          </a:bodyPr>
          <a:lstStyle/>
          <a:p>
            <a:r>
              <a:rPr lang="tr-TR" dirty="0" smtClean="0">
                <a:latin typeface="Trebuchet MS" pitchFamily="34" charset="0"/>
              </a:rPr>
              <a:t>Sıcak hadde üretim teknolojisi</a:t>
            </a:r>
            <a:endParaRPr lang="tr-TR" dirty="0">
              <a:latin typeface="Trebuchet MS" pitchFamily="34" charset="0"/>
            </a:endParaRPr>
          </a:p>
        </p:txBody>
      </p:sp>
      <p:grpSp>
        <p:nvGrpSpPr>
          <p:cNvPr id="123" name="122 Grup"/>
          <p:cNvGrpSpPr/>
          <p:nvPr/>
        </p:nvGrpSpPr>
        <p:grpSpPr>
          <a:xfrm>
            <a:off x="251520" y="1700808"/>
            <a:ext cx="8712968" cy="4742260"/>
            <a:chOff x="251520" y="1700808"/>
            <a:chExt cx="8712968" cy="4742260"/>
          </a:xfrm>
        </p:grpSpPr>
        <p:pic>
          <p:nvPicPr>
            <p:cNvPr id="1027" name="Picture 3"/>
            <p:cNvPicPr>
              <a:picLocks noChangeAspect="1" noChangeArrowheads="1"/>
            </p:cNvPicPr>
            <p:nvPr/>
          </p:nvPicPr>
          <p:blipFill rotWithShape="1">
            <a:blip r:embed="rId2" cstate="print">
              <a:lum bright="-1000"/>
              <a:extLst>
                <a:ext uri="{28A0092B-C50C-407E-A947-70E740481C1C}">
                  <a14:useLocalDpi xmlns:a14="http://schemas.microsoft.com/office/drawing/2010/main" val="0"/>
                </a:ext>
              </a:extLst>
            </a:blip>
            <a:srcRect l="17841" t="35741" r="9081" b="21360"/>
            <a:stretch/>
          </p:blipFill>
          <p:spPr bwMode="auto">
            <a:xfrm>
              <a:off x="251520" y="1700808"/>
              <a:ext cx="8442119" cy="27875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15" name="114 Grup"/>
            <p:cNvGrpSpPr>
              <a:grpSpLocks noChangeAspect="1"/>
            </p:cNvGrpSpPr>
            <p:nvPr/>
          </p:nvGrpSpPr>
          <p:grpSpPr>
            <a:xfrm>
              <a:off x="6444203" y="4679068"/>
              <a:ext cx="2312859" cy="1764000"/>
              <a:chOff x="6444208" y="4679069"/>
              <a:chExt cx="1800200" cy="1372997"/>
            </a:xfrm>
          </p:grpSpPr>
          <p:sp>
            <p:nvSpPr>
              <p:cNvPr id="95" name="Rectangle 515"/>
              <p:cNvSpPr>
                <a:spLocks noChangeAspect="1" noChangeArrowheads="1"/>
              </p:cNvSpPr>
              <p:nvPr/>
            </p:nvSpPr>
            <p:spPr bwMode="auto">
              <a:xfrm>
                <a:off x="6939139" y="4679069"/>
                <a:ext cx="378477" cy="912234"/>
              </a:xfrm>
              <a:prstGeom prst="rect">
                <a:avLst/>
              </a:prstGeom>
              <a:solidFill>
                <a:schemeClr val="bg2"/>
              </a:solidFill>
              <a:ln w="12700">
                <a:solidFill>
                  <a:schemeClr val="tx1"/>
                </a:solidFill>
                <a:miter lim="800000"/>
                <a:headEnd/>
                <a:tailEnd/>
              </a:ln>
              <a:effectLst/>
            </p:spPr>
            <p:txBody>
              <a:bodyPr wrap="none" anchor="ctr"/>
              <a:lstStyle/>
              <a:p>
                <a:endParaRPr lang="tr-TR"/>
              </a:p>
            </p:txBody>
          </p:sp>
          <p:sp>
            <p:nvSpPr>
              <p:cNvPr id="96" name="Oval 516"/>
              <p:cNvSpPr>
                <a:spLocks noChangeAspect="1" noChangeArrowheads="1"/>
              </p:cNvSpPr>
              <p:nvPr/>
            </p:nvSpPr>
            <p:spPr bwMode="auto">
              <a:xfrm>
                <a:off x="7070150" y="5011452"/>
                <a:ext cx="112815" cy="112817"/>
              </a:xfrm>
              <a:prstGeom prst="ellipse">
                <a:avLst/>
              </a:prstGeom>
              <a:solidFill>
                <a:schemeClr val="tx1"/>
              </a:solidFill>
              <a:ln w="9525">
                <a:solidFill>
                  <a:schemeClr val="tx1"/>
                </a:solidFill>
                <a:round/>
                <a:headEnd/>
                <a:tailEnd/>
              </a:ln>
              <a:effectLst/>
            </p:spPr>
            <p:txBody>
              <a:bodyPr wrap="none" anchor="ctr"/>
              <a:lstStyle/>
              <a:p>
                <a:endParaRPr lang="tr-TR"/>
              </a:p>
            </p:txBody>
          </p:sp>
          <p:sp>
            <p:nvSpPr>
              <p:cNvPr id="97" name="Oval 517"/>
              <p:cNvSpPr>
                <a:spLocks noChangeAspect="1" noChangeArrowheads="1"/>
              </p:cNvSpPr>
              <p:nvPr/>
            </p:nvSpPr>
            <p:spPr bwMode="auto">
              <a:xfrm>
                <a:off x="7070150" y="5144890"/>
                <a:ext cx="112815" cy="114029"/>
              </a:xfrm>
              <a:prstGeom prst="ellipse">
                <a:avLst/>
              </a:prstGeom>
              <a:solidFill>
                <a:schemeClr val="tx1"/>
              </a:solidFill>
              <a:ln w="9525">
                <a:solidFill>
                  <a:schemeClr val="tx1"/>
                </a:solidFill>
                <a:round/>
                <a:headEnd/>
                <a:tailEnd/>
              </a:ln>
              <a:effectLst/>
            </p:spPr>
            <p:txBody>
              <a:bodyPr wrap="none" anchor="ctr"/>
              <a:lstStyle/>
              <a:p>
                <a:endParaRPr lang="tr-TR"/>
              </a:p>
            </p:txBody>
          </p:sp>
          <p:sp>
            <p:nvSpPr>
              <p:cNvPr id="98" name="Oval 518"/>
              <p:cNvSpPr>
                <a:spLocks noChangeAspect="1" noChangeArrowheads="1"/>
              </p:cNvSpPr>
              <p:nvPr/>
            </p:nvSpPr>
            <p:spPr bwMode="auto">
              <a:xfrm>
                <a:off x="7015562" y="4730018"/>
                <a:ext cx="226844" cy="228058"/>
              </a:xfrm>
              <a:prstGeom prst="ellipse">
                <a:avLst/>
              </a:prstGeom>
              <a:solidFill>
                <a:schemeClr val="tx1"/>
              </a:solidFill>
              <a:ln w="9525">
                <a:solidFill>
                  <a:schemeClr val="tx1"/>
                </a:solidFill>
                <a:round/>
                <a:headEnd/>
                <a:tailEnd/>
              </a:ln>
              <a:effectLst/>
            </p:spPr>
            <p:txBody>
              <a:bodyPr wrap="none" anchor="ctr"/>
              <a:lstStyle/>
              <a:p>
                <a:endParaRPr lang="tr-TR"/>
              </a:p>
            </p:txBody>
          </p:sp>
          <p:sp>
            <p:nvSpPr>
              <p:cNvPr id="99" name="Oval 519"/>
              <p:cNvSpPr>
                <a:spLocks noChangeAspect="1" noChangeArrowheads="1"/>
              </p:cNvSpPr>
              <p:nvPr/>
            </p:nvSpPr>
            <p:spPr bwMode="auto">
              <a:xfrm>
                <a:off x="7015562" y="5309868"/>
                <a:ext cx="226844" cy="229272"/>
              </a:xfrm>
              <a:prstGeom prst="ellipse">
                <a:avLst/>
              </a:prstGeom>
              <a:solidFill>
                <a:schemeClr val="tx1"/>
              </a:solidFill>
              <a:ln w="9525">
                <a:solidFill>
                  <a:schemeClr val="tx1"/>
                </a:solidFill>
                <a:round/>
                <a:headEnd/>
                <a:tailEnd/>
              </a:ln>
              <a:effectLst/>
            </p:spPr>
            <p:txBody>
              <a:bodyPr wrap="none" anchor="ctr"/>
              <a:lstStyle/>
              <a:p>
                <a:endParaRPr lang="tr-TR"/>
              </a:p>
            </p:txBody>
          </p:sp>
          <p:sp>
            <p:nvSpPr>
              <p:cNvPr id="100" name="Line 520"/>
              <p:cNvSpPr>
                <a:spLocks noChangeAspect="1" noChangeShapeType="1"/>
              </p:cNvSpPr>
              <p:nvPr/>
            </p:nvSpPr>
            <p:spPr bwMode="auto">
              <a:xfrm flipV="1">
                <a:off x="6553384" y="5131547"/>
                <a:ext cx="571354" cy="1213"/>
              </a:xfrm>
              <a:prstGeom prst="line">
                <a:avLst/>
              </a:prstGeom>
              <a:noFill/>
              <a:ln w="28575">
                <a:solidFill>
                  <a:schemeClr val="tx1"/>
                </a:solidFill>
                <a:round/>
                <a:headEnd/>
                <a:tailEnd/>
              </a:ln>
              <a:effectLst/>
            </p:spPr>
            <p:txBody>
              <a:bodyPr/>
              <a:lstStyle/>
              <a:p>
                <a:endParaRPr lang="tr-TR"/>
              </a:p>
            </p:txBody>
          </p:sp>
          <p:grpSp>
            <p:nvGrpSpPr>
              <p:cNvPr id="101" name="Group 521"/>
              <p:cNvGrpSpPr>
                <a:grpSpLocks noChangeAspect="1"/>
              </p:cNvGrpSpPr>
              <p:nvPr/>
            </p:nvGrpSpPr>
            <p:grpSpPr bwMode="auto">
              <a:xfrm>
                <a:off x="7589343" y="5142464"/>
                <a:ext cx="260809" cy="259598"/>
                <a:chOff x="2446" y="2030"/>
                <a:chExt cx="227" cy="227"/>
              </a:xfrm>
            </p:grpSpPr>
            <p:sp>
              <p:nvSpPr>
                <p:cNvPr id="102" name="Oval 522"/>
                <p:cNvSpPr>
                  <a:spLocks noChangeAspect="1" noChangeArrowheads="1"/>
                </p:cNvSpPr>
                <p:nvPr/>
              </p:nvSpPr>
              <p:spPr bwMode="auto">
                <a:xfrm>
                  <a:off x="2446" y="2030"/>
                  <a:ext cx="227" cy="227"/>
                </a:xfrm>
                <a:prstGeom prst="ellipse">
                  <a:avLst/>
                </a:prstGeom>
                <a:noFill/>
                <a:ln w="19050">
                  <a:solidFill>
                    <a:schemeClr val="tx1"/>
                  </a:solidFill>
                  <a:round/>
                  <a:headEnd/>
                  <a:tailEnd/>
                </a:ln>
                <a:effectLst/>
              </p:spPr>
              <p:txBody>
                <a:bodyPr wrap="none" anchor="ctr"/>
                <a:lstStyle/>
                <a:p>
                  <a:endParaRPr lang="tr-TR"/>
                </a:p>
              </p:txBody>
            </p:sp>
            <p:sp>
              <p:nvSpPr>
                <p:cNvPr id="103" name="Oval 523"/>
                <p:cNvSpPr>
                  <a:spLocks noChangeAspect="1" noChangeArrowheads="1"/>
                </p:cNvSpPr>
                <p:nvPr/>
              </p:nvSpPr>
              <p:spPr bwMode="auto">
                <a:xfrm>
                  <a:off x="2469" y="2052"/>
                  <a:ext cx="181" cy="181"/>
                </a:xfrm>
                <a:prstGeom prst="ellipse">
                  <a:avLst/>
                </a:prstGeom>
                <a:noFill/>
                <a:ln w="19050">
                  <a:solidFill>
                    <a:schemeClr val="tx1"/>
                  </a:solidFill>
                  <a:round/>
                  <a:headEnd/>
                  <a:tailEnd/>
                </a:ln>
                <a:effectLst/>
              </p:spPr>
              <p:txBody>
                <a:bodyPr wrap="none" anchor="ctr"/>
                <a:lstStyle/>
                <a:p>
                  <a:endParaRPr lang="tr-TR"/>
                </a:p>
              </p:txBody>
            </p:sp>
            <p:sp>
              <p:nvSpPr>
                <p:cNvPr id="104" name="Oval 524"/>
                <p:cNvSpPr>
                  <a:spLocks noChangeAspect="1" noChangeArrowheads="1"/>
                </p:cNvSpPr>
                <p:nvPr/>
              </p:nvSpPr>
              <p:spPr bwMode="auto">
                <a:xfrm>
                  <a:off x="2492" y="2076"/>
                  <a:ext cx="136" cy="136"/>
                </a:xfrm>
                <a:prstGeom prst="ellipse">
                  <a:avLst/>
                </a:prstGeom>
                <a:noFill/>
                <a:ln w="19050">
                  <a:solidFill>
                    <a:schemeClr val="tx1"/>
                  </a:solidFill>
                  <a:round/>
                  <a:headEnd/>
                  <a:tailEnd/>
                </a:ln>
                <a:effectLst/>
              </p:spPr>
              <p:txBody>
                <a:bodyPr wrap="none" anchor="ctr"/>
                <a:lstStyle/>
                <a:p>
                  <a:endParaRPr lang="tr-TR"/>
                </a:p>
              </p:txBody>
            </p:sp>
            <p:sp>
              <p:nvSpPr>
                <p:cNvPr id="105" name="Oval 525"/>
                <p:cNvSpPr>
                  <a:spLocks noChangeAspect="1" noChangeArrowheads="1"/>
                </p:cNvSpPr>
                <p:nvPr/>
              </p:nvSpPr>
              <p:spPr bwMode="auto">
                <a:xfrm>
                  <a:off x="2514" y="2098"/>
                  <a:ext cx="91" cy="91"/>
                </a:xfrm>
                <a:prstGeom prst="ellipse">
                  <a:avLst/>
                </a:prstGeom>
                <a:noFill/>
                <a:ln w="19050">
                  <a:solidFill>
                    <a:schemeClr val="tx1"/>
                  </a:solidFill>
                  <a:round/>
                  <a:headEnd/>
                  <a:tailEnd/>
                </a:ln>
                <a:effectLst/>
              </p:spPr>
              <p:txBody>
                <a:bodyPr wrap="none" anchor="ctr"/>
                <a:lstStyle/>
                <a:p>
                  <a:endParaRPr lang="tr-TR"/>
                </a:p>
              </p:txBody>
            </p:sp>
          </p:grpSp>
          <p:grpSp>
            <p:nvGrpSpPr>
              <p:cNvPr id="106" name="Group 526"/>
              <p:cNvGrpSpPr>
                <a:grpSpLocks noChangeAspect="1"/>
              </p:cNvGrpSpPr>
              <p:nvPr/>
            </p:nvGrpSpPr>
            <p:grpSpPr bwMode="auto">
              <a:xfrm>
                <a:off x="6444208" y="5133973"/>
                <a:ext cx="259596" cy="259598"/>
                <a:chOff x="2446" y="2030"/>
                <a:chExt cx="227" cy="227"/>
              </a:xfrm>
            </p:grpSpPr>
            <p:sp>
              <p:nvSpPr>
                <p:cNvPr id="107" name="Oval 527"/>
                <p:cNvSpPr>
                  <a:spLocks noChangeAspect="1" noChangeArrowheads="1"/>
                </p:cNvSpPr>
                <p:nvPr/>
              </p:nvSpPr>
              <p:spPr bwMode="auto">
                <a:xfrm>
                  <a:off x="2446" y="2030"/>
                  <a:ext cx="227" cy="227"/>
                </a:xfrm>
                <a:prstGeom prst="ellipse">
                  <a:avLst/>
                </a:prstGeom>
                <a:noFill/>
                <a:ln w="28575">
                  <a:solidFill>
                    <a:schemeClr val="tx1"/>
                  </a:solidFill>
                  <a:round/>
                  <a:headEnd/>
                  <a:tailEnd/>
                </a:ln>
                <a:effectLst/>
              </p:spPr>
              <p:txBody>
                <a:bodyPr wrap="none" anchor="ctr"/>
                <a:lstStyle/>
                <a:p>
                  <a:endParaRPr lang="tr-TR"/>
                </a:p>
              </p:txBody>
            </p:sp>
            <p:sp>
              <p:nvSpPr>
                <p:cNvPr id="108" name="Oval 528"/>
                <p:cNvSpPr>
                  <a:spLocks noChangeAspect="1" noChangeArrowheads="1"/>
                </p:cNvSpPr>
                <p:nvPr/>
              </p:nvSpPr>
              <p:spPr bwMode="auto">
                <a:xfrm>
                  <a:off x="2469" y="2052"/>
                  <a:ext cx="181" cy="181"/>
                </a:xfrm>
                <a:prstGeom prst="ellipse">
                  <a:avLst/>
                </a:prstGeom>
                <a:noFill/>
                <a:ln w="28575">
                  <a:solidFill>
                    <a:schemeClr val="tx1"/>
                  </a:solidFill>
                  <a:round/>
                  <a:headEnd/>
                  <a:tailEnd/>
                </a:ln>
                <a:effectLst/>
              </p:spPr>
              <p:txBody>
                <a:bodyPr wrap="none" anchor="ctr"/>
                <a:lstStyle/>
                <a:p>
                  <a:endParaRPr lang="tr-TR"/>
                </a:p>
              </p:txBody>
            </p:sp>
            <p:sp>
              <p:nvSpPr>
                <p:cNvPr id="109" name="Oval 529"/>
                <p:cNvSpPr>
                  <a:spLocks noChangeAspect="1" noChangeArrowheads="1"/>
                </p:cNvSpPr>
                <p:nvPr/>
              </p:nvSpPr>
              <p:spPr bwMode="auto">
                <a:xfrm>
                  <a:off x="2492" y="2076"/>
                  <a:ext cx="136" cy="136"/>
                </a:xfrm>
                <a:prstGeom prst="ellipse">
                  <a:avLst/>
                </a:prstGeom>
                <a:noFill/>
                <a:ln w="28575">
                  <a:solidFill>
                    <a:schemeClr val="tx1"/>
                  </a:solidFill>
                  <a:round/>
                  <a:headEnd/>
                  <a:tailEnd/>
                </a:ln>
                <a:effectLst/>
              </p:spPr>
              <p:txBody>
                <a:bodyPr wrap="none" anchor="ctr"/>
                <a:lstStyle/>
                <a:p>
                  <a:endParaRPr lang="tr-TR"/>
                </a:p>
              </p:txBody>
            </p:sp>
            <p:sp>
              <p:nvSpPr>
                <p:cNvPr id="110" name="Oval 530"/>
                <p:cNvSpPr>
                  <a:spLocks noChangeAspect="1" noChangeArrowheads="1"/>
                </p:cNvSpPr>
                <p:nvPr/>
              </p:nvSpPr>
              <p:spPr bwMode="auto">
                <a:xfrm>
                  <a:off x="2514" y="2098"/>
                  <a:ext cx="91" cy="91"/>
                </a:xfrm>
                <a:prstGeom prst="ellipse">
                  <a:avLst/>
                </a:prstGeom>
                <a:noFill/>
                <a:ln w="28575">
                  <a:solidFill>
                    <a:schemeClr val="tx1"/>
                  </a:solidFill>
                  <a:round/>
                  <a:headEnd/>
                  <a:tailEnd/>
                </a:ln>
                <a:effectLst/>
              </p:spPr>
              <p:txBody>
                <a:bodyPr wrap="none" anchor="ctr"/>
                <a:lstStyle/>
                <a:p>
                  <a:endParaRPr lang="tr-TR"/>
                </a:p>
              </p:txBody>
            </p:sp>
          </p:grpSp>
          <p:sp>
            <p:nvSpPr>
              <p:cNvPr id="111" name="Text Box 583"/>
              <p:cNvSpPr txBox="1">
                <a:spLocks noChangeAspect="1" noChangeArrowheads="1"/>
              </p:cNvSpPr>
              <p:nvPr/>
            </p:nvSpPr>
            <p:spPr bwMode="auto">
              <a:xfrm>
                <a:off x="6497583" y="5651956"/>
                <a:ext cx="1709738" cy="400110"/>
              </a:xfrm>
              <a:prstGeom prst="rect">
                <a:avLst/>
              </a:prstGeom>
              <a:noFill/>
              <a:ln w="12700">
                <a:noFill/>
                <a:miter lim="800000"/>
                <a:headEnd type="none" w="sm" len="sm"/>
                <a:tailEnd type="none" w="sm" len="sm"/>
              </a:ln>
              <a:effectLst/>
            </p:spPr>
            <p:txBody>
              <a:bodyPr wrap="square">
                <a:spAutoFit/>
              </a:bodyPr>
              <a:lstStyle/>
              <a:p>
                <a:pPr>
                  <a:spcBef>
                    <a:spcPct val="50000"/>
                  </a:spcBef>
                </a:pPr>
                <a:r>
                  <a:rPr kumimoji="1" lang="tr-TR" sz="2000" dirty="0">
                    <a:latin typeface="Trebuchet MS" pitchFamily="34" charset="0"/>
                  </a:rPr>
                  <a:t>Soğuk hadde</a:t>
                </a:r>
              </a:p>
            </p:txBody>
          </p:sp>
          <p:sp>
            <p:nvSpPr>
              <p:cNvPr id="112" name="Text Box 596"/>
              <p:cNvSpPr txBox="1">
                <a:spLocks noChangeAspect="1" noChangeArrowheads="1"/>
              </p:cNvSpPr>
              <p:nvPr/>
            </p:nvSpPr>
            <p:spPr bwMode="auto">
              <a:xfrm>
                <a:off x="7304272" y="4725144"/>
                <a:ext cx="940136" cy="369332"/>
              </a:xfrm>
              <a:prstGeom prst="rect">
                <a:avLst/>
              </a:prstGeom>
              <a:noFill/>
              <a:ln w="12700">
                <a:noFill/>
                <a:miter lim="800000"/>
                <a:headEnd type="none" w="sm" len="sm"/>
                <a:tailEnd type="none" w="sm" len="sm"/>
              </a:ln>
              <a:effectLst/>
            </p:spPr>
            <p:txBody>
              <a:bodyPr wrap="square">
                <a:spAutoFit/>
              </a:bodyPr>
              <a:lstStyle/>
              <a:p>
                <a:pPr>
                  <a:spcBef>
                    <a:spcPct val="50000"/>
                  </a:spcBef>
                </a:pPr>
                <a:r>
                  <a:rPr kumimoji="1" lang="tr-TR" b="1" i="1" dirty="0">
                    <a:latin typeface="Trebuchet MS" pitchFamily="34" charset="0"/>
                  </a:rPr>
                  <a:t>1 mm</a:t>
                </a:r>
              </a:p>
            </p:txBody>
          </p:sp>
          <p:sp>
            <p:nvSpPr>
              <p:cNvPr id="113" name="Line 597"/>
              <p:cNvSpPr>
                <a:spLocks noChangeAspect="1" noChangeShapeType="1"/>
              </p:cNvSpPr>
              <p:nvPr/>
            </p:nvSpPr>
            <p:spPr bwMode="auto">
              <a:xfrm flipV="1">
                <a:off x="7145360" y="5129120"/>
                <a:ext cx="572567" cy="2426"/>
              </a:xfrm>
              <a:prstGeom prst="line">
                <a:avLst/>
              </a:prstGeom>
              <a:noFill/>
              <a:ln w="12700">
                <a:solidFill>
                  <a:schemeClr val="tx1"/>
                </a:solidFill>
                <a:round/>
                <a:headEnd/>
                <a:tailEnd/>
              </a:ln>
              <a:effectLst/>
            </p:spPr>
            <p:txBody>
              <a:bodyPr/>
              <a:lstStyle/>
              <a:p>
                <a:endParaRPr lang="tr-TR"/>
              </a:p>
            </p:txBody>
          </p:sp>
        </p:grpSp>
        <p:sp>
          <p:nvSpPr>
            <p:cNvPr id="114" name="Text Box 595"/>
            <p:cNvSpPr txBox="1">
              <a:spLocks noChangeAspect="1" noChangeArrowheads="1"/>
            </p:cNvSpPr>
            <p:nvPr/>
          </p:nvSpPr>
          <p:spPr bwMode="auto">
            <a:xfrm>
              <a:off x="8012292" y="2586390"/>
              <a:ext cx="952196" cy="369332"/>
            </a:xfrm>
            <a:prstGeom prst="rect">
              <a:avLst/>
            </a:prstGeom>
            <a:noFill/>
            <a:ln w="12700">
              <a:noFill/>
              <a:miter lim="800000"/>
              <a:headEnd type="none" w="sm" len="sm"/>
              <a:tailEnd type="none" w="sm" len="sm"/>
            </a:ln>
            <a:effectLst/>
          </p:spPr>
          <p:txBody>
            <a:bodyPr wrap="square">
              <a:spAutoFit/>
            </a:bodyPr>
            <a:lstStyle/>
            <a:p>
              <a:pPr>
                <a:spcBef>
                  <a:spcPct val="50000"/>
                </a:spcBef>
              </a:pPr>
              <a:r>
                <a:rPr kumimoji="1" lang="tr-TR" b="1" i="1" dirty="0" smtClean="0">
                  <a:latin typeface="Trebuchet MS" pitchFamily="34" charset="0"/>
                </a:rPr>
                <a:t>2-5mm</a:t>
              </a:r>
              <a:endParaRPr kumimoji="1" lang="tr-TR" b="1" i="1" dirty="0">
                <a:latin typeface="Trebuchet MS" pitchFamily="34" charset="0"/>
              </a:endParaRPr>
            </a:p>
          </p:txBody>
        </p:sp>
        <p:sp useBgFill="1">
          <p:nvSpPr>
            <p:cNvPr id="116" name="Text Box 583"/>
            <p:cNvSpPr txBox="1">
              <a:spLocks noChangeAspect="1" noChangeArrowheads="1"/>
            </p:cNvSpPr>
            <p:nvPr/>
          </p:nvSpPr>
          <p:spPr bwMode="auto">
            <a:xfrm>
              <a:off x="3707904" y="3715158"/>
              <a:ext cx="2196635" cy="707886"/>
            </a:xfrm>
            <a:prstGeom prst="rect">
              <a:avLst/>
            </a:prstGeom>
            <a:ln w="12700">
              <a:noFill/>
              <a:miter lim="800000"/>
              <a:headEnd type="none" w="sm" len="sm"/>
              <a:tailEnd type="none" w="sm" len="sm"/>
            </a:ln>
            <a:effectLst/>
          </p:spPr>
          <p:txBody>
            <a:bodyPr wrap="square">
              <a:spAutoFit/>
            </a:bodyPr>
            <a:lstStyle/>
            <a:p>
              <a:pPr algn="ctr">
                <a:spcBef>
                  <a:spcPct val="50000"/>
                </a:spcBef>
              </a:pPr>
              <a:r>
                <a:rPr kumimoji="1" lang="tr-TR" sz="2000" dirty="0" smtClean="0">
                  <a:latin typeface="Trebuchet MS" pitchFamily="34" charset="0"/>
                </a:rPr>
                <a:t>“</a:t>
              </a:r>
              <a:r>
                <a:rPr kumimoji="1" lang="tr-TR" sz="2000" dirty="0" err="1" smtClean="0">
                  <a:latin typeface="Trebuchet MS" pitchFamily="34" charset="0"/>
                </a:rPr>
                <a:t>reversing</a:t>
              </a:r>
              <a:r>
                <a:rPr kumimoji="1" lang="tr-TR" sz="2000" dirty="0" smtClean="0">
                  <a:latin typeface="Trebuchet MS" pitchFamily="34" charset="0"/>
                </a:rPr>
                <a:t>” sıcak hadde</a:t>
              </a:r>
              <a:endParaRPr kumimoji="1" lang="tr-TR" sz="2000" dirty="0">
                <a:latin typeface="Trebuchet MS" pitchFamily="34" charset="0"/>
              </a:endParaRPr>
            </a:p>
          </p:txBody>
        </p:sp>
        <p:sp useBgFill="1">
          <p:nvSpPr>
            <p:cNvPr id="117" name="Text Box 583"/>
            <p:cNvSpPr txBox="1">
              <a:spLocks noChangeAspect="1" noChangeArrowheads="1"/>
            </p:cNvSpPr>
            <p:nvPr/>
          </p:nvSpPr>
          <p:spPr bwMode="auto">
            <a:xfrm>
              <a:off x="6012160" y="3743294"/>
              <a:ext cx="1872208" cy="707886"/>
            </a:xfrm>
            <a:prstGeom prst="rect">
              <a:avLst/>
            </a:prstGeom>
            <a:ln w="12700">
              <a:noFill/>
              <a:miter lim="800000"/>
              <a:headEnd type="none" w="sm" len="sm"/>
              <a:tailEnd type="none" w="sm" len="sm"/>
            </a:ln>
            <a:effectLst/>
          </p:spPr>
          <p:txBody>
            <a:bodyPr wrap="square">
              <a:spAutoFit/>
            </a:bodyPr>
            <a:lstStyle/>
            <a:p>
              <a:pPr algn="ctr">
                <a:spcBef>
                  <a:spcPct val="50000"/>
                </a:spcBef>
              </a:pPr>
              <a:r>
                <a:rPr kumimoji="1" lang="tr-TR" sz="2000" dirty="0" smtClean="0">
                  <a:latin typeface="Trebuchet MS" pitchFamily="34" charset="0"/>
                </a:rPr>
                <a:t>Sıralı sıcak hadde</a:t>
              </a:r>
              <a:endParaRPr kumimoji="1" lang="tr-TR" sz="2000" dirty="0">
                <a:latin typeface="Trebuchet MS" pitchFamily="34" charset="0"/>
              </a:endParaRPr>
            </a:p>
          </p:txBody>
        </p:sp>
        <p:sp useBgFill="1">
          <p:nvSpPr>
            <p:cNvPr id="118" name="Text Box 583"/>
            <p:cNvSpPr txBox="1">
              <a:spLocks noChangeAspect="1" noChangeArrowheads="1"/>
            </p:cNvSpPr>
            <p:nvPr/>
          </p:nvSpPr>
          <p:spPr bwMode="auto">
            <a:xfrm>
              <a:off x="7928240" y="3773304"/>
              <a:ext cx="936104" cy="400110"/>
            </a:xfrm>
            <a:prstGeom prst="rect">
              <a:avLst/>
            </a:prstGeom>
            <a:ln w="12700">
              <a:noFill/>
              <a:miter lim="800000"/>
              <a:headEnd type="none" w="sm" len="sm"/>
              <a:tailEnd type="none" w="sm" len="sm"/>
            </a:ln>
            <a:effectLst/>
          </p:spPr>
          <p:txBody>
            <a:bodyPr wrap="square">
              <a:spAutoFit/>
            </a:bodyPr>
            <a:lstStyle/>
            <a:p>
              <a:pPr algn="ctr">
                <a:spcBef>
                  <a:spcPct val="50000"/>
                </a:spcBef>
              </a:pPr>
              <a:r>
                <a:rPr kumimoji="1" lang="tr-TR" sz="2000" dirty="0" smtClean="0">
                  <a:latin typeface="Trebuchet MS" pitchFamily="34" charset="0"/>
                </a:rPr>
                <a:t>sarıcı</a:t>
              </a:r>
              <a:endParaRPr kumimoji="1" lang="tr-TR" sz="2000" dirty="0">
                <a:latin typeface="Trebuchet MS" pitchFamily="34" charset="0"/>
              </a:endParaRPr>
            </a:p>
          </p:txBody>
        </p:sp>
        <p:sp useBgFill="1">
          <p:nvSpPr>
            <p:cNvPr id="119" name="Text Box 583"/>
            <p:cNvSpPr txBox="1">
              <a:spLocks noChangeAspect="1" noChangeArrowheads="1"/>
            </p:cNvSpPr>
            <p:nvPr/>
          </p:nvSpPr>
          <p:spPr bwMode="auto">
            <a:xfrm>
              <a:off x="4716016" y="1804754"/>
              <a:ext cx="1872208" cy="400110"/>
            </a:xfrm>
            <a:prstGeom prst="rect">
              <a:avLst/>
            </a:prstGeom>
            <a:ln w="12700">
              <a:noFill/>
              <a:miter lim="800000"/>
              <a:headEnd type="none" w="sm" len="sm"/>
              <a:tailEnd type="none" w="sm" len="sm"/>
            </a:ln>
            <a:effectLst/>
          </p:spPr>
          <p:txBody>
            <a:bodyPr wrap="square">
              <a:spAutoFit/>
            </a:bodyPr>
            <a:lstStyle/>
            <a:p>
              <a:pPr algn="ctr">
                <a:spcBef>
                  <a:spcPct val="50000"/>
                </a:spcBef>
              </a:pPr>
              <a:r>
                <a:rPr kumimoji="1" lang="tr-TR" sz="2000" dirty="0" smtClean="0">
                  <a:latin typeface="Trebuchet MS" pitchFamily="34" charset="0"/>
                </a:rPr>
                <a:t>sıcak hadde</a:t>
              </a:r>
              <a:endParaRPr kumimoji="1" lang="tr-TR" sz="2000" dirty="0">
                <a:latin typeface="Trebuchet MS" pitchFamily="34" charset="0"/>
              </a:endParaRPr>
            </a:p>
          </p:txBody>
        </p:sp>
        <p:sp useBgFill="1">
          <p:nvSpPr>
            <p:cNvPr id="120" name="Text Box 583"/>
            <p:cNvSpPr txBox="1">
              <a:spLocks noChangeAspect="1" noChangeArrowheads="1"/>
            </p:cNvSpPr>
            <p:nvPr/>
          </p:nvSpPr>
          <p:spPr bwMode="auto">
            <a:xfrm>
              <a:off x="1763688" y="1844824"/>
              <a:ext cx="1440160" cy="400110"/>
            </a:xfrm>
            <a:prstGeom prst="rect">
              <a:avLst/>
            </a:prstGeom>
            <a:ln w="12700">
              <a:noFill/>
              <a:miter lim="800000"/>
              <a:headEnd type="none" w="sm" len="sm"/>
              <a:tailEnd type="none" w="sm" len="sm"/>
            </a:ln>
            <a:effectLst/>
          </p:spPr>
          <p:txBody>
            <a:bodyPr wrap="square">
              <a:spAutoFit/>
            </a:bodyPr>
            <a:lstStyle/>
            <a:p>
              <a:pPr algn="ctr">
                <a:spcBef>
                  <a:spcPct val="50000"/>
                </a:spcBef>
              </a:pPr>
              <a:r>
                <a:rPr kumimoji="1" lang="tr-TR" sz="2000" dirty="0" smtClean="0">
                  <a:latin typeface="Trebuchet MS" pitchFamily="34" charset="0"/>
                </a:rPr>
                <a:t>Ön ısıtma</a:t>
              </a:r>
              <a:endParaRPr kumimoji="1" lang="tr-TR" sz="2000" dirty="0">
                <a:latin typeface="Trebuchet MS" pitchFamily="34" charset="0"/>
              </a:endParaRPr>
            </a:p>
          </p:txBody>
        </p:sp>
        <p:sp useBgFill="1">
          <p:nvSpPr>
            <p:cNvPr id="121" name="Text Box 583"/>
            <p:cNvSpPr txBox="1">
              <a:spLocks noChangeAspect="1" noChangeArrowheads="1"/>
            </p:cNvSpPr>
            <p:nvPr/>
          </p:nvSpPr>
          <p:spPr bwMode="auto">
            <a:xfrm>
              <a:off x="323528" y="1844824"/>
              <a:ext cx="1440160" cy="400110"/>
            </a:xfrm>
            <a:prstGeom prst="rect">
              <a:avLst/>
            </a:prstGeom>
            <a:ln w="12700">
              <a:noFill/>
              <a:miter lim="800000"/>
              <a:headEnd type="none" w="sm" len="sm"/>
              <a:tailEnd type="none" w="sm" len="sm"/>
            </a:ln>
            <a:effectLst/>
          </p:spPr>
          <p:txBody>
            <a:bodyPr wrap="square">
              <a:spAutoFit/>
            </a:bodyPr>
            <a:lstStyle/>
            <a:p>
              <a:pPr algn="ctr">
                <a:spcBef>
                  <a:spcPct val="50000"/>
                </a:spcBef>
              </a:pPr>
              <a:r>
                <a:rPr kumimoji="1" lang="tr-TR" sz="2000" dirty="0" smtClean="0">
                  <a:latin typeface="Trebuchet MS" pitchFamily="34" charset="0"/>
                </a:rPr>
                <a:t>DC döküm</a:t>
              </a:r>
              <a:endParaRPr kumimoji="1" lang="tr-TR" sz="2000" dirty="0">
                <a:latin typeface="Trebuchet MS" pitchFamily="34" charset="0"/>
              </a:endParaRPr>
            </a:p>
          </p:txBody>
        </p:sp>
        <p:sp useBgFill="1">
          <p:nvSpPr>
            <p:cNvPr id="122" name="Text Box 583"/>
            <p:cNvSpPr txBox="1">
              <a:spLocks noChangeAspect="1" noChangeArrowheads="1"/>
            </p:cNvSpPr>
            <p:nvPr/>
          </p:nvSpPr>
          <p:spPr bwMode="auto">
            <a:xfrm>
              <a:off x="1619672" y="3571142"/>
              <a:ext cx="1656184" cy="707886"/>
            </a:xfrm>
            <a:prstGeom prst="rect">
              <a:avLst/>
            </a:prstGeom>
            <a:ln w="12700">
              <a:noFill/>
              <a:miter lim="800000"/>
              <a:headEnd type="none" w="sm" len="sm"/>
              <a:tailEnd type="none" w="sm" len="sm"/>
            </a:ln>
            <a:effectLst/>
          </p:spPr>
          <p:txBody>
            <a:bodyPr wrap="square">
              <a:spAutoFit/>
            </a:bodyPr>
            <a:lstStyle/>
            <a:p>
              <a:pPr algn="ctr">
                <a:spcBef>
                  <a:spcPct val="50000"/>
                </a:spcBef>
              </a:pPr>
              <a:r>
                <a:rPr kumimoji="1" lang="tr-TR" sz="2000" dirty="0" smtClean="0">
                  <a:latin typeface="Trebuchet MS" pitchFamily="34" charset="0"/>
                </a:rPr>
                <a:t>Ön ısıtma fırını</a:t>
              </a:r>
              <a:endParaRPr kumimoji="1" lang="tr-TR" sz="2000" dirty="0">
                <a:latin typeface="Trebuchet MS" pitchFamily="34" charset="0"/>
              </a:endParaRPr>
            </a:p>
          </p:txBody>
        </p:sp>
      </p:grpSp>
      <p:sp>
        <p:nvSpPr>
          <p:cNvPr id="124" name="123 Metin kutusu"/>
          <p:cNvSpPr txBox="1"/>
          <p:nvPr/>
        </p:nvSpPr>
        <p:spPr>
          <a:xfrm>
            <a:off x="395536" y="5157192"/>
            <a:ext cx="5328592" cy="954107"/>
          </a:xfrm>
          <a:prstGeom prst="rect">
            <a:avLst/>
          </a:prstGeom>
          <a:noFill/>
        </p:spPr>
        <p:txBody>
          <a:bodyPr wrap="square" rtlCol="0">
            <a:spAutoFit/>
          </a:bodyPr>
          <a:lstStyle/>
          <a:p>
            <a:r>
              <a:rPr lang="tr-TR" sz="2800" dirty="0" smtClean="0">
                <a:latin typeface="Trebuchet MS" pitchFamily="34" charset="0"/>
              </a:rPr>
              <a:t>1XXX / 2XXX / 3XXX / 4XXX</a:t>
            </a:r>
          </a:p>
          <a:p>
            <a:r>
              <a:rPr lang="tr-TR" sz="2800" dirty="0" smtClean="0">
                <a:latin typeface="Trebuchet MS" pitchFamily="34" charset="0"/>
              </a:rPr>
              <a:t>5XXX / 6XXX / 7XXX alaşımları</a:t>
            </a:r>
            <a:endParaRPr lang="tr-TR" sz="2800" dirty="0">
              <a:latin typeface="Trebuchet MS" pitchFamily="34" charset="0"/>
            </a:endParaRPr>
          </a:p>
        </p:txBody>
      </p:sp>
    </p:spTree>
    <p:extLst>
      <p:ext uri="{BB962C8B-B14F-4D97-AF65-F5344CB8AC3E}">
        <p14:creationId xmlns:p14="http://schemas.microsoft.com/office/powerpoint/2010/main" val="111355121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Başlık 3"/>
          <p:cNvSpPr>
            <a:spLocks noGrp="1"/>
          </p:cNvSpPr>
          <p:nvPr>
            <p:ph type="title"/>
          </p:nvPr>
        </p:nvSpPr>
        <p:spPr>
          <a:xfrm>
            <a:off x="395536" y="764704"/>
            <a:ext cx="8229600" cy="594320"/>
          </a:xfrm>
        </p:spPr>
        <p:txBody>
          <a:bodyPr>
            <a:normAutofit fontScale="90000"/>
          </a:bodyPr>
          <a:lstStyle/>
          <a:p>
            <a:r>
              <a:rPr lang="tr-TR" dirty="0" err="1" smtClean="0">
                <a:latin typeface="Trebuchet MS" pitchFamily="34" charset="0"/>
              </a:rPr>
              <a:t>Slab</a:t>
            </a:r>
            <a:r>
              <a:rPr lang="tr-TR" dirty="0" smtClean="0">
                <a:latin typeface="Trebuchet MS" pitchFamily="34" charset="0"/>
              </a:rPr>
              <a:t> dökümü</a:t>
            </a:r>
            <a:endParaRPr lang="tr-TR" dirty="0">
              <a:latin typeface="Trebuchet MS" pitchFamily="34" charset="0"/>
            </a:endParaRPr>
          </a:p>
        </p:txBody>
      </p:sp>
      <p:sp>
        <p:nvSpPr>
          <p:cNvPr id="4" name="Dikdörtgen 3"/>
          <p:cNvSpPr/>
          <p:nvPr/>
        </p:nvSpPr>
        <p:spPr>
          <a:xfrm>
            <a:off x="395536" y="1402791"/>
            <a:ext cx="8352928" cy="1384995"/>
          </a:xfrm>
          <a:prstGeom prst="rect">
            <a:avLst/>
          </a:prstGeom>
        </p:spPr>
        <p:txBody>
          <a:bodyPr wrap="square">
            <a:spAutoFit/>
          </a:bodyPr>
          <a:lstStyle/>
          <a:p>
            <a:r>
              <a:rPr lang="tr-TR" sz="2800" dirty="0" smtClean="0">
                <a:latin typeface="Trebuchet MS" pitchFamily="34" charset="0"/>
              </a:rPr>
              <a:t>Dökülen </a:t>
            </a:r>
            <a:r>
              <a:rPr lang="tr-TR" sz="2800" dirty="0" err="1" smtClean="0">
                <a:latin typeface="Trebuchet MS" pitchFamily="34" charset="0"/>
              </a:rPr>
              <a:t>ingotlar</a:t>
            </a:r>
            <a:r>
              <a:rPr lang="tr-TR" sz="2800" dirty="0" smtClean="0">
                <a:latin typeface="Trebuchet MS" pitchFamily="34" charset="0"/>
              </a:rPr>
              <a:t> en az 490-600 mm kalınlık ve çeşitli enlerdedir. Bu ölçülerle 6 ile 16 ton ağırlıkta olurlar.</a:t>
            </a:r>
          </a:p>
        </p:txBody>
      </p:sp>
      <p:pic>
        <p:nvPicPr>
          <p:cNvPr id="5" name="Picture 2" descr="http://www.dlmlby.com/upload/2010699234726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9552" y="3356992"/>
            <a:ext cx="3949049" cy="3156961"/>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16016" y="3356992"/>
            <a:ext cx="3816424" cy="25442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981369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Başlık 3"/>
          <p:cNvSpPr>
            <a:spLocks noGrp="1"/>
          </p:cNvSpPr>
          <p:nvPr>
            <p:ph type="title"/>
          </p:nvPr>
        </p:nvSpPr>
        <p:spPr>
          <a:xfrm>
            <a:off x="395536" y="764704"/>
            <a:ext cx="8229600" cy="594320"/>
          </a:xfrm>
        </p:spPr>
        <p:txBody>
          <a:bodyPr>
            <a:normAutofit fontScale="90000"/>
          </a:bodyPr>
          <a:lstStyle/>
          <a:p>
            <a:r>
              <a:rPr lang="tr-TR" dirty="0" err="1" smtClean="0">
                <a:latin typeface="Trebuchet MS" pitchFamily="34" charset="0"/>
              </a:rPr>
              <a:t>traşlama</a:t>
            </a:r>
            <a:endParaRPr lang="tr-TR" dirty="0">
              <a:latin typeface="Trebuchet MS" pitchFamily="34" charset="0"/>
            </a:endParaRPr>
          </a:p>
        </p:txBody>
      </p:sp>
      <p:sp>
        <p:nvSpPr>
          <p:cNvPr id="4" name="Dikdörtgen 3"/>
          <p:cNvSpPr/>
          <p:nvPr/>
        </p:nvSpPr>
        <p:spPr>
          <a:xfrm>
            <a:off x="395536" y="1402791"/>
            <a:ext cx="8496944" cy="2092881"/>
          </a:xfrm>
          <a:prstGeom prst="rect">
            <a:avLst/>
          </a:prstGeom>
        </p:spPr>
        <p:txBody>
          <a:bodyPr wrap="square">
            <a:spAutoFit/>
          </a:bodyPr>
          <a:lstStyle/>
          <a:p>
            <a:r>
              <a:rPr lang="tr-TR" sz="2600" dirty="0" smtClean="0">
                <a:latin typeface="Trebuchet MS" pitchFamily="34" charset="0"/>
              </a:rPr>
              <a:t>Hadde işlemi için yüzeyleri düzgün, mükemmel prizmatik «</a:t>
            </a:r>
            <a:r>
              <a:rPr lang="tr-TR" sz="2600" dirty="0" err="1" smtClean="0">
                <a:latin typeface="Trebuchet MS" pitchFamily="34" charset="0"/>
              </a:rPr>
              <a:t>square</a:t>
            </a:r>
            <a:r>
              <a:rPr lang="tr-TR" sz="2600" dirty="0" smtClean="0">
                <a:latin typeface="Trebuchet MS" pitchFamily="34" charset="0"/>
              </a:rPr>
              <a:t>» malzeme gerekir. </a:t>
            </a:r>
          </a:p>
          <a:p>
            <a:r>
              <a:rPr lang="tr-TR" sz="2600" dirty="0" err="1" smtClean="0">
                <a:latin typeface="Trebuchet MS" pitchFamily="34" charset="0"/>
              </a:rPr>
              <a:t>Slablerin</a:t>
            </a:r>
            <a:r>
              <a:rPr lang="tr-TR" sz="2600" dirty="0" smtClean="0">
                <a:latin typeface="Trebuchet MS" pitchFamily="34" charset="0"/>
              </a:rPr>
              <a:t> en geniş yüzeyleri döner bıçaklı </a:t>
            </a:r>
            <a:r>
              <a:rPr lang="tr-TR" sz="2600" dirty="0" err="1" smtClean="0">
                <a:latin typeface="Trebuchet MS" pitchFamily="34" charset="0"/>
              </a:rPr>
              <a:t>traşlama</a:t>
            </a:r>
            <a:r>
              <a:rPr lang="tr-TR" sz="2600" dirty="0" smtClean="0">
                <a:latin typeface="Trebuchet MS" pitchFamily="34" charset="0"/>
              </a:rPr>
              <a:t> tezgahlarında temizlenir. Kimi zaman 4 yüzey birden </a:t>
            </a:r>
            <a:r>
              <a:rPr lang="tr-TR" sz="2600" dirty="0" err="1" smtClean="0">
                <a:latin typeface="Trebuchet MS" pitchFamily="34" charset="0"/>
              </a:rPr>
              <a:t>traşlanır</a:t>
            </a:r>
            <a:r>
              <a:rPr lang="tr-TR" sz="2600" dirty="0" smtClean="0">
                <a:latin typeface="Trebuchet MS" pitchFamily="34" charset="0"/>
              </a:rPr>
              <a:t>.</a:t>
            </a:r>
          </a:p>
        </p:txBody>
      </p:sp>
      <p:pic>
        <p:nvPicPr>
          <p:cNvPr id="4100"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46757" y="3501008"/>
            <a:ext cx="4002021" cy="30015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1"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1547" y="3501008"/>
            <a:ext cx="4002021" cy="30015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3411358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Başlık 3"/>
          <p:cNvSpPr>
            <a:spLocks noGrp="1"/>
          </p:cNvSpPr>
          <p:nvPr>
            <p:ph type="title"/>
          </p:nvPr>
        </p:nvSpPr>
        <p:spPr>
          <a:xfrm>
            <a:off x="395536" y="764704"/>
            <a:ext cx="8229600" cy="594320"/>
          </a:xfrm>
        </p:spPr>
        <p:txBody>
          <a:bodyPr>
            <a:normAutofit fontScale="90000"/>
          </a:bodyPr>
          <a:lstStyle/>
          <a:p>
            <a:r>
              <a:rPr lang="tr-TR" dirty="0" smtClean="0">
                <a:latin typeface="Trebuchet MS" pitchFamily="34" charset="0"/>
              </a:rPr>
              <a:t>Ön ısıtma</a:t>
            </a:r>
            <a:endParaRPr lang="tr-TR" dirty="0">
              <a:latin typeface="Trebuchet MS" pitchFamily="34" charset="0"/>
            </a:endParaRPr>
          </a:p>
        </p:txBody>
      </p:sp>
      <p:sp>
        <p:nvSpPr>
          <p:cNvPr id="2" name="Dikdörtgen 1"/>
          <p:cNvSpPr/>
          <p:nvPr/>
        </p:nvSpPr>
        <p:spPr>
          <a:xfrm>
            <a:off x="395536" y="1448181"/>
            <a:ext cx="8496944" cy="4401205"/>
          </a:xfrm>
          <a:prstGeom prst="rect">
            <a:avLst/>
          </a:prstGeom>
        </p:spPr>
        <p:txBody>
          <a:bodyPr wrap="square">
            <a:spAutoFit/>
          </a:bodyPr>
          <a:lstStyle/>
          <a:p>
            <a:r>
              <a:rPr lang="tr-TR" sz="2800" dirty="0" err="1" smtClean="0">
                <a:latin typeface="Trebuchet MS" pitchFamily="34" charset="0"/>
              </a:rPr>
              <a:t>Traşlanmış</a:t>
            </a:r>
            <a:r>
              <a:rPr lang="tr-TR" sz="2800" dirty="0" smtClean="0">
                <a:latin typeface="Trebuchet MS" pitchFamily="34" charset="0"/>
              </a:rPr>
              <a:t> </a:t>
            </a:r>
            <a:r>
              <a:rPr lang="tr-TR" sz="2800" dirty="0" err="1" smtClean="0">
                <a:latin typeface="Trebuchet MS" pitchFamily="34" charset="0"/>
              </a:rPr>
              <a:t>ingotlar</a:t>
            </a:r>
            <a:r>
              <a:rPr lang="tr-TR" sz="2800" dirty="0" smtClean="0">
                <a:latin typeface="Trebuchet MS" pitchFamily="34" charset="0"/>
              </a:rPr>
              <a:t> homojen bir yapı elde etmek için ısıtılırlar. ön ısıtma ısısı sıcak hadde işlemine de hazırlık olur. </a:t>
            </a:r>
          </a:p>
          <a:p>
            <a:r>
              <a:rPr lang="tr-TR" sz="2800" dirty="0" smtClean="0">
                <a:latin typeface="Trebuchet MS" pitchFamily="34" charset="0"/>
              </a:rPr>
              <a:t>Ön ısıtma çok sayıda ısıtma </a:t>
            </a:r>
            <a:r>
              <a:rPr lang="tr-TR" sz="2800" dirty="0" err="1" smtClean="0">
                <a:latin typeface="Trebuchet MS" pitchFamily="34" charset="0"/>
              </a:rPr>
              <a:t>zonu</a:t>
            </a:r>
            <a:r>
              <a:rPr lang="tr-TR" sz="2800" dirty="0" smtClean="0">
                <a:latin typeface="Trebuchet MS" pitchFamily="34" charset="0"/>
              </a:rPr>
              <a:t> ve pik sıcaklığı</a:t>
            </a:r>
            <a:r>
              <a:rPr lang="en-US" sz="2800" dirty="0" smtClean="0">
                <a:latin typeface="Trebuchet MS" pitchFamily="34" charset="0"/>
              </a:rPr>
              <a:t> </a:t>
            </a:r>
            <a:endParaRPr lang="tr-TR" sz="2800" dirty="0" smtClean="0">
              <a:latin typeface="Trebuchet MS" pitchFamily="34" charset="0"/>
            </a:endParaRPr>
          </a:p>
          <a:p>
            <a:r>
              <a:rPr lang="en-US" sz="2800" dirty="0" smtClean="0">
                <a:latin typeface="Trebuchet MS" pitchFamily="34" charset="0"/>
              </a:rPr>
              <a:t>500-620°C </a:t>
            </a:r>
            <a:r>
              <a:rPr lang="tr-TR" sz="2800" dirty="0" smtClean="0">
                <a:latin typeface="Trebuchet MS" pitchFamily="34" charset="0"/>
              </a:rPr>
              <a:t>olan </a:t>
            </a:r>
          </a:p>
          <a:p>
            <a:r>
              <a:rPr lang="tr-TR" sz="2800" dirty="0" smtClean="0">
                <a:latin typeface="Trebuchet MS" pitchFamily="34" charset="0"/>
              </a:rPr>
              <a:t>tünel fırınlarda </a:t>
            </a:r>
          </a:p>
          <a:p>
            <a:r>
              <a:rPr lang="tr-TR" sz="2800" dirty="0" err="1" smtClean="0">
                <a:latin typeface="Trebuchet MS" pitchFamily="34" charset="0"/>
              </a:rPr>
              <a:t>ingotlar</a:t>
            </a:r>
            <a:r>
              <a:rPr lang="tr-TR" sz="2800" dirty="0" smtClean="0">
                <a:latin typeface="Trebuchet MS" pitchFamily="34" charset="0"/>
              </a:rPr>
              <a:t> hareketli </a:t>
            </a:r>
          </a:p>
          <a:p>
            <a:r>
              <a:rPr lang="tr-TR" sz="2800" dirty="0" smtClean="0">
                <a:latin typeface="Trebuchet MS" pitchFamily="34" charset="0"/>
              </a:rPr>
              <a:t>tezgahlar üzerine</a:t>
            </a:r>
          </a:p>
          <a:p>
            <a:r>
              <a:rPr lang="tr-TR" sz="2800" dirty="0" smtClean="0">
                <a:latin typeface="Trebuchet MS" pitchFamily="34" charset="0"/>
              </a:rPr>
              <a:t>yerleştirilerek </a:t>
            </a:r>
          </a:p>
          <a:p>
            <a:r>
              <a:rPr lang="tr-TR" sz="2800" dirty="0" smtClean="0">
                <a:latin typeface="Trebuchet MS" pitchFamily="34" charset="0"/>
              </a:rPr>
              <a:t>gerçekleştirilir.</a:t>
            </a: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07904" y="3284984"/>
            <a:ext cx="4968552" cy="33123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825214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Başlık 3"/>
          <p:cNvSpPr>
            <a:spLocks noGrp="1"/>
          </p:cNvSpPr>
          <p:nvPr>
            <p:ph type="title"/>
          </p:nvPr>
        </p:nvSpPr>
        <p:spPr>
          <a:xfrm>
            <a:off x="446856" y="548680"/>
            <a:ext cx="8229600" cy="594320"/>
          </a:xfrm>
        </p:spPr>
        <p:txBody>
          <a:bodyPr>
            <a:normAutofit fontScale="90000"/>
          </a:bodyPr>
          <a:lstStyle/>
          <a:p>
            <a:r>
              <a:rPr lang="tr-TR" dirty="0" smtClean="0">
                <a:latin typeface="Trebuchet MS" pitchFamily="34" charset="0"/>
              </a:rPr>
              <a:t>Sıcak hadde </a:t>
            </a:r>
            <a:endParaRPr lang="tr-TR" dirty="0">
              <a:latin typeface="Trebuchet MS" pitchFamily="34" charset="0"/>
            </a:endParaRPr>
          </a:p>
        </p:txBody>
      </p:sp>
      <p:sp>
        <p:nvSpPr>
          <p:cNvPr id="3" name="Dikdörtgen 2"/>
          <p:cNvSpPr/>
          <p:nvPr/>
        </p:nvSpPr>
        <p:spPr>
          <a:xfrm>
            <a:off x="323528" y="1196752"/>
            <a:ext cx="8424936" cy="4985980"/>
          </a:xfrm>
          <a:prstGeom prst="rect">
            <a:avLst/>
          </a:prstGeom>
        </p:spPr>
        <p:txBody>
          <a:bodyPr wrap="square">
            <a:spAutoFit/>
          </a:bodyPr>
          <a:lstStyle/>
          <a:p>
            <a:r>
              <a:rPr lang="tr-TR" sz="2800" dirty="0" smtClean="0">
                <a:latin typeface="Trebuchet MS" panose="020B0603020202020204" pitchFamily="34" charset="0"/>
              </a:rPr>
              <a:t>Sıcak hadde operasyonu üretim miktarına bağlı olarak birkaç değişik şekilde yapılır:</a:t>
            </a:r>
          </a:p>
          <a:p>
            <a:pPr>
              <a:spcBef>
                <a:spcPts val="1200"/>
              </a:spcBef>
            </a:pPr>
            <a:r>
              <a:rPr lang="tr-TR" sz="2800" b="1" dirty="0" smtClean="0">
                <a:latin typeface="Trebuchet MS" panose="020B0603020202020204" pitchFamily="34" charset="0"/>
              </a:rPr>
              <a:t>az miktarda</a:t>
            </a:r>
            <a:r>
              <a:rPr lang="tr-TR" sz="2800" dirty="0" smtClean="0">
                <a:latin typeface="Trebuchet MS" panose="020B0603020202020204" pitchFamily="34" charset="0"/>
              </a:rPr>
              <a:t>: Tek bir çevirmeli tezgahta </a:t>
            </a:r>
          </a:p>
          <a:p>
            <a:endParaRPr lang="tr-TR" sz="2800" dirty="0" smtClean="0">
              <a:latin typeface="Trebuchet MS" panose="020B0603020202020204" pitchFamily="34" charset="0"/>
            </a:endParaRPr>
          </a:p>
          <a:p>
            <a:endParaRPr lang="tr-TR" sz="2800" dirty="0">
              <a:latin typeface="Trebuchet MS" panose="020B0603020202020204" pitchFamily="34" charset="0"/>
            </a:endParaRPr>
          </a:p>
          <a:p>
            <a:endParaRPr lang="tr-TR" sz="2800" dirty="0" smtClean="0">
              <a:latin typeface="Trebuchet MS" panose="020B0603020202020204" pitchFamily="34" charset="0"/>
            </a:endParaRPr>
          </a:p>
          <a:p>
            <a:r>
              <a:rPr lang="tr-TR" sz="2800" b="1" dirty="0">
                <a:latin typeface="Trebuchet MS" panose="020B0603020202020204" pitchFamily="34" charset="0"/>
              </a:rPr>
              <a:t>y</a:t>
            </a:r>
            <a:r>
              <a:rPr lang="tr-TR" sz="2800" b="1" dirty="0" smtClean="0">
                <a:latin typeface="Trebuchet MS" panose="020B0603020202020204" pitchFamily="34" charset="0"/>
              </a:rPr>
              <a:t>üksek miktarda</a:t>
            </a:r>
            <a:r>
              <a:rPr lang="tr-TR" sz="2800" dirty="0" smtClean="0">
                <a:latin typeface="Trebuchet MS" panose="020B0603020202020204" pitchFamily="34" charset="0"/>
              </a:rPr>
              <a:t>:</a:t>
            </a:r>
          </a:p>
          <a:p>
            <a:r>
              <a:rPr lang="tr-TR" sz="2800" dirty="0" smtClean="0">
                <a:latin typeface="Trebuchet MS" panose="020B0603020202020204" pitchFamily="34" charset="0"/>
              </a:rPr>
              <a:t>Çevirmeli kaba paso tezgahı ve “2-4 </a:t>
            </a:r>
            <a:r>
              <a:rPr lang="tr-TR" sz="2800" dirty="0" err="1" smtClean="0">
                <a:latin typeface="Trebuchet MS" panose="020B0603020202020204" pitchFamily="34" charset="0"/>
              </a:rPr>
              <a:t>high</a:t>
            </a:r>
            <a:r>
              <a:rPr lang="tr-TR" sz="2800" dirty="0" smtClean="0">
                <a:latin typeface="Trebuchet MS" panose="020B0603020202020204" pitchFamily="34" charset="0"/>
              </a:rPr>
              <a:t>” sıralı sıcak hadde </a:t>
            </a:r>
          </a:p>
          <a:p>
            <a:r>
              <a:rPr lang="tr-TR" sz="2800" dirty="0" smtClean="0">
                <a:latin typeface="Trebuchet MS" panose="020B0603020202020204" pitchFamily="34" charset="0"/>
              </a:rPr>
              <a:t>Kombinasyonları</a:t>
            </a:r>
          </a:p>
          <a:p>
            <a:endParaRPr lang="tr-TR" sz="2800" dirty="0" smtClean="0">
              <a:latin typeface="Trebuchet MS" panose="020B0603020202020204" pitchFamily="34" charset="0"/>
            </a:endParaRPr>
          </a:p>
        </p:txBody>
      </p:sp>
      <p:sp useBgFill="1">
        <p:nvSpPr>
          <p:cNvPr id="8" name="Text Box 583"/>
          <p:cNvSpPr txBox="1">
            <a:spLocks noChangeAspect="1" noChangeArrowheads="1"/>
          </p:cNvSpPr>
          <p:nvPr/>
        </p:nvSpPr>
        <p:spPr bwMode="auto">
          <a:xfrm>
            <a:off x="1475656" y="3135744"/>
            <a:ext cx="3528392" cy="461665"/>
          </a:xfrm>
          <a:prstGeom prst="rect">
            <a:avLst/>
          </a:prstGeom>
          <a:ln w="12700">
            <a:noFill/>
            <a:miter lim="800000"/>
            <a:headEnd type="none" w="sm" len="sm"/>
            <a:tailEnd type="none" w="sm" len="sm"/>
          </a:ln>
          <a:effectLst/>
        </p:spPr>
        <p:txBody>
          <a:bodyPr wrap="square">
            <a:spAutoFit/>
          </a:bodyPr>
          <a:lstStyle/>
          <a:p>
            <a:pPr algn="ctr">
              <a:spcBef>
                <a:spcPct val="50000"/>
              </a:spcBef>
            </a:pPr>
            <a:r>
              <a:rPr kumimoji="1" lang="tr-TR" sz="2400" dirty="0" smtClean="0">
                <a:latin typeface="Trebuchet MS" pitchFamily="34" charset="0"/>
              </a:rPr>
              <a:t>“</a:t>
            </a:r>
            <a:r>
              <a:rPr kumimoji="1" lang="tr-TR" sz="2400" dirty="0" err="1" smtClean="0">
                <a:latin typeface="Trebuchet MS" pitchFamily="34" charset="0"/>
              </a:rPr>
              <a:t>reversing</a:t>
            </a:r>
            <a:r>
              <a:rPr kumimoji="1" lang="tr-TR" sz="2400" dirty="0" smtClean="0">
                <a:latin typeface="Trebuchet MS" pitchFamily="34" charset="0"/>
              </a:rPr>
              <a:t>” sıcak hadde</a:t>
            </a:r>
            <a:endParaRPr kumimoji="1" lang="tr-TR" sz="2400" dirty="0">
              <a:latin typeface="Trebuchet MS" pitchFamily="34" charset="0"/>
            </a:endParaRPr>
          </a:p>
        </p:txBody>
      </p:sp>
      <p:sp useBgFill="1">
        <p:nvSpPr>
          <p:cNvPr id="9" name="Text Box 583"/>
          <p:cNvSpPr txBox="1">
            <a:spLocks noChangeAspect="1" noChangeArrowheads="1"/>
          </p:cNvSpPr>
          <p:nvPr/>
        </p:nvSpPr>
        <p:spPr bwMode="auto">
          <a:xfrm>
            <a:off x="1362578" y="5951899"/>
            <a:ext cx="3062257" cy="461665"/>
          </a:xfrm>
          <a:prstGeom prst="rect">
            <a:avLst/>
          </a:prstGeom>
          <a:ln w="12700">
            <a:noFill/>
            <a:miter lim="800000"/>
            <a:headEnd type="none" w="sm" len="sm"/>
            <a:tailEnd type="none" w="sm" len="sm"/>
          </a:ln>
          <a:effectLst/>
        </p:spPr>
        <p:txBody>
          <a:bodyPr wrap="square">
            <a:spAutoFit/>
          </a:bodyPr>
          <a:lstStyle/>
          <a:p>
            <a:pPr algn="ctr">
              <a:spcBef>
                <a:spcPct val="50000"/>
              </a:spcBef>
            </a:pPr>
            <a:r>
              <a:rPr kumimoji="1" lang="tr-TR" sz="2400" dirty="0" smtClean="0">
                <a:latin typeface="Trebuchet MS" pitchFamily="34" charset="0"/>
              </a:rPr>
              <a:t>Sıralı sıcak hadde</a:t>
            </a:r>
            <a:endParaRPr kumimoji="1" lang="tr-TR" sz="2400" dirty="0">
              <a:latin typeface="Trebuchet MS" pitchFamily="34" charset="0"/>
            </a:endParaRPr>
          </a:p>
        </p:txBody>
      </p:sp>
      <p:pic>
        <p:nvPicPr>
          <p:cNvPr id="34" name="Picture 3"/>
          <p:cNvPicPr>
            <a:picLocks noChangeAspect="1" noChangeArrowheads="1"/>
          </p:cNvPicPr>
          <p:nvPr/>
        </p:nvPicPr>
        <p:blipFill rotWithShape="1">
          <a:blip r:embed="rId2" cstate="print">
            <a:lum bright="-1000"/>
            <a:extLst>
              <a:ext uri="{28A0092B-C50C-407E-A947-70E740481C1C}">
                <a14:useLocalDpi xmlns:a14="http://schemas.microsoft.com/office/drawing/2010/main" val="0"/>
              </a:ext>
            </a:extLst>
          </a:blip>
          <a:srcRect l="59424" t="45740" r="9080" b="34412"/>
          <a:stretch/>
        </p:blipFill>
        <p:spPr bwMode="auto">
          <a:xfrm>
            <a:off x="4535995" y="5019627"/>
            <a:ext cx="4247889" cy="15057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 name="Picture 3"/>
          <p:cNvPicPr>
            <a:picLocks noChangeAspect="1" noChangeArrowheads="1"/>
          </p:cNvPicPr>
          <p:nvPr/>
        </p:nvPicPr>
        <p:blipFill rotWithShape="1">
          <a:blip r:embed="rId2" cstate="print">
            <a:lum bright="-1000"/>
            <a:extLst>
              <a:ext uri="{28A0092B-C50C-407E-A947-70E740481C1C}">
                <a14:useLocalDpi xmlns:a14="http://schemas.microsoft.com/office/drawing/2010/main" val="0"/>
              </a:ext>
            </a:extLst>
          </a:blip>
          <a:srcRect l="45025" t="45125" r="31946" b="33895"/>
          <a:stretch/>
        </p:blipFill>
        <p:spPr bwMode="auto">
          <a:xfrm>
            <a:off x="5081936" y="2636912"/>
            <a:ext cx="3092508" cy="15847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3765782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Başlık 3"/>
          <p:cNvSpPr>
            <a:spLocks noGrp="1"/>
          </p:cNvSpPr>
          <p:nvPr>
            <p:ph type="title"/>
          </p:nvPr>
        </p:nvSpPr>
        <p:spPr>
          <a:xfrm>
            <a:off x="395536" y="620688"/>
            <a:ext cx="8229600" cy="594320"/>
          </a:xfrm>
        </p:spPr>
        <p:txBody>
          <a:bodyPr>
            <a:normAutofit fontScale="90000"/>
          </a:bodyPr>
          <a:lstStyle/>
          <a:p>
            <a:r>
              <a:rPr lang="tr-TR" dirty="0" smtClean="0">
                <a:latin typeface="Trebuchet MS" pitchFamily="34" charset="0"/>
              </a:rPr>
              <a:t>Sıcak hadde</a:t>
            </a:r>
            <a:endParaRPr lang="tr-TR" dirty="0">
              <a:latin typeface="Trebuchet MS" pitchFamily="34" charset="0"/>
            </a:endParaRPr>
          </a:p>
        </p:txBody>
      </p:sp>
      <p:sp>
        <p:nvSpPr>
          <p:cNvPr id="2" name="Dikdörtgen 1"/>
          <p:cNvSpPr/>
          <p:nvPr/>
        </p:nvSpPr>
        <p:spPr>
          <a:xfrm>
            <a:off x="323528" y="1268760"/>
            <a:ext cx="8640960" cy="5416868"/>
          </a:xfrm>
          <a:prstGeom prst="rect">
            <a:avLst/>
          </a:prstGeom>
        </p:spPr>
        <p:txBody>
          <a:bodyPr wrap="square">
            <a:spAutoFit/>
          </a:bodyPr>
          <a:lstStyle/>
          <a:p>
            <a:pPr>
              <a:spcAft>
                <a:spcPts val="600"/>
              </a:spcAft>
            </a:pPr>
            <a:r>
              <a:rPr lang="tr-TR" sz="2800" dirty="0" smtClean="0">
                <a:latin typeface="Trebuchet MS" pitchFamily="34" charset="0"/>
              </a:rPr>
              <a:t>Sıcak hadde süreci 2 aşamadan oluşur.</a:t>
            </a:r>
          </a:p>
          <a:p>
            <a:r>
              <a:rPr lang="tr-TR" sz="2800" b="1" u="sng" dirty="0" err="1" smtClean="0">
                <a:latin typeface="Trebuchet MS" pitchFamily="34" charset="0"/>
              </a:rPr>
              <a:t>kabo</a:t>
            </a:r>
            <a:r>
              <a:rPr lang="tr-TR" sz="2800" b="1" u="sng" dirty="0" smtClean="0">
                <a:latin typeface="Trebuchet MS" pitchFamily="34" charset="0"/>
              </a:rPr>
              <a:t> paso haddesinde </a:t>
            </a:r>
            <a:r>
              <a:rPr lang="tr-TR" sz="2800" dirty="0" smtClean="0">
                <a:latin typeface="Trebuchet MS" pitchFamily="34" charset="0"/>
              </a:rPr>
              <a:t>kalınlık, </a:t>
            </a:r>
            <a:r>
              <a:rPr lang="tr-TR" sz="2800" dirty="0" err="1" smtClean="0">
                <a:latin typeface="Trebuchet MS" pitchFamily="34" charset="0"/>
              </a:rPr>
              <a:t>ingotun</a:t>
            </a:r>
            <a:r>
              <a:rPr lang="tr-TR" sz="2800" dirty="0" smtClean="0">
                <a:latin typeface="Trebuchet MS" pitchFamily="34" charset="0"/>
              </a:rPr>
              <a:t> ileri geri hareketi ile (</a:t>
            </a:r>
            <a:r>
              <a:rPr lang="tr-TR" sz="2800" dirty="0" err="1" smtClean="0">
                <a:latin typeface="Trebuchet MS" pitchFamily="34" charset="0"/>
              </a:rPr>
              <a:t>ingot</a:t>
            </a:r>
            <a:r>
              <a:rPr lang="tr-TR" sz="2800" dirty="0" smtClean="0">
                <a:latin typeface="Trebuchet MS" pitchFamily="34" charset="0"/>
              </a:rPr>
              <a:t> her pasoda yön değiştirir!) %95 seviyesinde inceltilir; </a:t>
            </a:r>
            <a:r>
              <a:rPr lang="tr-TR" sz="2800" dirty="0" err="1" smtClean="0">
                <a:latin typeface="Trebuchet MS" pitchFamily="34" charset="0"/>
              </a:rPr>
              <a:t>ingot</a:t>
            </a:r>
            <a:r>
              <a:rPr lang="tr-TR" sz="2800" dirty="0" smtClean="0">
                <a:latin typeface="Trebuchet MS" pitchFamily="34" charset="0"/>
              </a:rPr>
              <a:t> boyu </a:t>
            </a:r>
            <a:r>
              <a:rPr lang="tr-TR" sz="2800" dirty="0">
                <a:latin typeface="Trebuchet MS" pitchFamily="34" charset="0"/>
              </a:rPr>
              <a:t>&gt;</a:t>
            </a:r>
            <a:r>
              <a:rPr lang="tr-TR" sz="2800" dirty="0" smtClean="0">
                <a:latin typeface="Trebuchet MS" pitchFamily="34" charset="0"/>
              </a:rPr>
              <a:t> 20 kat uzar. Bu süreçte levhanın her 2 ucu boyuna düzgünlük için kesilir.  </a:t>
            </a:r>
          </a:p>
          <a:p>
            <a:pPr>
              <a:spcBef>
                <a:spcPts val="600"/>
              </a:spcBef>
            </a:pPr>
            <a:r>
              <a:rPr lang="tr-TR" sz="2800" b="1" u="sng" dirty="0" smtClean="0">
                <a:latin typeface="Trebuchet MS" pitchFamily="34" charset="0"/>
              </a:rPr>
              <a:t>Tandem sıcak hadde</a:t>
            </a:r>
            <a:r>
              <a:rPr lang="tr-TR" sz="2800" dirty="0" smtClean="0">
                <a:latin typeface="Trebuchet MS" pitchFamily="34" charset="0"/>
              </a:rPr>
              <a:t>: boyu </a:t>
            </a:r>
            <a:r>
              <a:rPr lang="tr-TR" sz="2800" dirty="0" smtClean="0">
                <a:latin typeface="Trebuchet MS" pitchFamily="34" charset="0"/>
                <a:sym typeface="Symbol"/>
              </a:rPr>
              <a:t></a:t>
            </a:r>
            <a:r>
              <a:rPr lang="tr-TR" sz="2800" dirty="0" smtClean="0">
                <a:latin typeface="Trebuchet MS" pitchFamily="34" charset="0"/>
              </a:rPr>
              <a:t>150 metreyi bulan kalın levha, sıcaklığın, hadde yağının, hızın, gergi ve ezme kuvvetlerinin titizlikle kontrol edildiği bir dizi sıcak hadde işleminden sonra hassas bir ara kalınlığa inceltilir. Süreç sonunda levha bobin şeklinde sarılır ve </a:t>
            </a:r>
            <a:r>
              <a:rPr lang="en-US" sz="2800" dirty="0" smtClean="0">
                <a:latin typeface="Trebuchet MS" pitchFamily="34" charset="0"/>
              </a:rPr>
              <a:t>300- 360°C</a:t>
            </a:r>
            <a:r>
              <a:rPr lang="tr-TR" sz="2800" dirty="0" smtClean="0">
                <a:latin typeface="Trebuchet MS" pitchFamily="34" charset="0"/>
              </a:rPr>
              <a:t>’den oda sıcaklığına soğutulur.</a:t>
            </a:r>
            <a:endParaRPr lang="en-US" sz="2800" dirty="0">
              <a:latin typeface="Trebuchet MS" pitchFamily="34" charset="0"/>
            </a:endParaRPr>
          </a:p>
        </p:txBody>
      </p:sp>
    </p:spTree>
    <p:extLst>
      <p:ext uri="{BB962C8B-B14F-4D97-AF65-F5344CB8AC3E}">
        <p14:creationId xmlns:p14="http://schemas.microsoft.com/office/powerpoint/2010/main" val="27825214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Başlık 3"/>
          <p:cNvSpPr>
            <a:spLocks noGrp="1"/>
          </p:cNvSpPr>
          <p:nvPr>
            <p:ph type="title"/>
          </p:nvPr>
        </p:nvSpPr>
        <p:spPr>
          <a:xfrm>
            <a:off x="395536" y="764704"/>
            <a:ext cx="8229600" cy="594320"/>
          </a:xfrm>
        </p:spPr>
        <p:txBody>
          <a:bodyPr>
            <a:normAutofit fontScale="90000"/>
          </a:bodyPr>
          <a:lstStyle/>
          <a:p>
            <a:r>
              <a:rPr lang="tr-TR" dirty="0" smtClean="0">
                <a:latin typeface="Trebuchet MS" pitchFamily="34" charset="0"/>
              </a:rPr>
              <a:t>Sıcak hadde</a:t>
            </a:r>
            <a:endParaRPr lang="tr-TR" dirty="0">
              <a:latin typeface="Trebuchet MS" pitchFamily="34" charset="0"/>
            </a:endParaRPr>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r="18278"/>
          <a:stretch>
            <a:fillRect/>
          </a:stretch>
        </p:blipFill>
        <p:spPr bwMode="auto">
          <a:xfrm>
            <a:off x="4139952" y="2492896"/>
            <a:ext cx="4536504" cy="2592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b="13067"/>
          <a:stretch>
            <a:fillRect/>
          </a:stretch>
        </p:blipFill>
        <p:spPr bwMode="auto">
          <a:xfrm>
            <a:off x="467544" y="1556792"/>
            <a:ext cx="3600400" cy="49309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825214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Başlık 3"/>
          <p:cNvSpPr>
            <a:spLocks noGrp="1"/>
          </p:cNvSpPr>
          <p:nvPr>
            <p:ph type="title"/>
          </p:nvPr>
        </p:nvSpPr>
        <p:spPr>
          <a:xfrm>
            <a:off x="395536" y="764704"/>
            <a:ext cx="8229600" cy="594320"/>
          </a:xfrm>
        </p:spPr>
        <p:txBody>
          <a:bodyPr>
            <a:normAutofit fontScale="90000"/>
          </a:bodyPr>
          <a:lstStyle/>
          <a:p>
            <a:r>
              <a:rPr lang="tr-TR" dirty="0" smtClean="0">
                <a:latin typeface="Trebuchet MS" pitchFamily="34" charset="0"/>
              </a:rPr>
              <a:t>Soğuk hadde-yumuşatma tavı</a:t>
            </a:r>
            <a:endParaRPr lang="tr-TR" dirty="0">
              <a:latin typeface="Trebuchet MS" pitchFamily="34" charset="0"/>
            </a:endParaRPr>
          </a:p>
        </p:txBody>
      </p:sp>
      <p:sp>
        <p:nvSpPr>
          <p:cNvPr id="2" name="Dikdörtgen 1"/>
          <p:cNvSpPr/>
          <p:nvPr/>
        </p:nvSpPr>
        <p:spPr>
          <a:xfrm>
            <a:off x="323528" y="1477228"/>
            <a:ext cx="8462589" cy="4832092"/>
          </a:xfrm>
          <a:prstGeom prst="rect">
            <a:avLst/>
          </a:prstGeom>
        </p:spPr>
        <p:txBody>
          <a:bodyPr wrap="square">
            <a:spAutoFit/>
          </a:bodyPr>
          <a:lstStyle/>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Sıcak haddelenmiş levhaların soğuk haddede son kalınlığa inceltilmesine devam edilir.</a:t>
            </a:r>
          </a:p>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Soğuk hadde sonunda levha 100</a:t>
            </a:r>
            <a:r>
              <a:rPr lang="tr-TR" sz="2800" dirty="0" smtClean="0">
                <a:latin typeface="Trebuchet MS" pitchFamily="34" charset="0"/>
                <a:sym typeface="Symbol"/>
              </a:rPr>
              <a:t></a:t>
            </a:r>
            <a:r>
              <a:rPr lang="tr-TR" sz="2800" dirty="0" err="1" smtClean="0">
                <a:latin typeface="Trebuchet MS" pitchFamily="34" charset="0"/>
              </a:rPr>
              <a:t>C’den</a:t>
            </a:r>
            <a:r>
              <a:rPr lang="tr-TR" sz="2800" dirty="0" smtClean="0">
                <a:latin typeface="Trebuchet MS" pitchFamily="34" charset="0"/>
              </a:rPr>
              <a:t> oda sıcaklığına soğutulurlar.</a:t>
            </a:r>
          </a:p>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Levhanın deformasyon sertleşmesi ile daha fazla inceltilemediği kalınlıklarda 300-360</a:t>
            </a:r>
            <a:r>
              <a:rPr lang="tr-TR" sz="2800" dirty="0" smtClean="0">
                <a:latin typeface="Trebuchet MS" pitchFamily="34" charset="0"/>
                <a:sym typeface="Symbol"/>
              </a:rPr>
              <a:t></a:t>
            </a:r>
            <a:r>
              <a:rPr lang="tr-TR" sz="2800" dirty="0" smtClean="0">
                <a:latin typeface="Trebuchet MS" pitchFamily="34" charset="0"/>
              </a:rPr>
              <a:t>C arasındaki sıcaklıklarda yumuşatma tavı uygulanır.</a:t>
            </a:r>
          </a:p>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Üründe ekstra </a:t>
            </a:r>
            <a:r>
              <a:rPr lang="tr-TR" sz="2800" dirty="0" err="1" smtClean="0">
                <a:latin typeface="Trebuchet MS" pitchFamily="34" charset="0"/>
              </a:rPr>
              <a:t>süneklik</a:t>
            </a:r>
            <a:r>
              <a:rPr lang="tr-TR" sz="2800" dirty="0" smtClean="0">
                <a:latin typeface="Trebuchet MS" pitchFamily="34" charset="0"/>
              </a:rPr>
              <a:t> istendiğinde son kalınlıkta kısmi bir tav uygulanarak </a:t>
            </a:r>
            <a:r>
              <a:rPr lang="tr-TR" sz="2800" dirty="0">
                <a:latin typeface="Trebuchet MS" pitchFamily="34" charset="0"/>
              </a:rPr>
              <a:t>u</a:t>
            </a:r>
            <a:r>
              <a:rPr lang="tr-TR" sz="2800" dirty="0" smtClean="0">
                <a:latin typeface="Trebuchet MS" pitchFamily="34" charset="0"/>
              </a:rPr>
              <a:t>zama değerleri arttırılır.</a:t>
            </a:r>
          </a:p>
        </p:txBody>
      </p:sp>
    </p:spTree>
    <p:extLst>
      <p:ext uri="{BB962C8B-B14F-4D97-AF65-F5344CB8AC3E}">
        <p14:creationId xmlns:p14="http://schemas.microsoft.com/office/powerpoint/2010/main" val="4452519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etin kutusu"/>
          <p:cNvSpPr txBox="1"/>
          <p:nvPr/>
        </p:nvSpPr>
        <p:spPr>
          <a:xfrm>
            <a:off x="251520" y="1309985"/>
            <a:ext cx="8568952" cy="3847207"/>
          </a:xfrm>
          <a:prstGeom prst="rect">
            <a:avLst/>
          </a:prstGeom>
          <a:noFill/>
        </p:spPr>
        <p:txBody>
          <a:bodyPr wrap="square" rtlCol="0">
            <a:spAutoFit/>
          </a:bodyPr>
          <a:lstStyle/>
          <a:p>
            <a:pPr>
              <a:spcAft>
                <a:spcPts val="600"/>
              </a:spcAft>
              <a:buClr>
                <a:schemeClr val="bg2">
                  <a:lumMod val="50000"/>
                </a:schemeClr>
              </a:buClr>
            </a:pPr>
            <a:r>
              <a:rPr lang="tr-TR" sz="2800" b="1" dirty="0" smtClean="0">
                <a:latin typeface="Trebuchet MS" pitchFamily="34" charset="0"/>
              </a:rPr>
              <a:t>demir</a:t>
            </a:r>
          </a:p>
          <a:p>
            <a:pPr marL="457200" indent="-457200">
              <a:spcAft>
                <a:spcPts val="600"/>
              </a:spcAft>
              <a:buClr>
                <a:schemeClr val="bg2">
                  <a:lumMod val="50000"/>
                </a:schemeClr>
              </a:buClr>
              <a:buFont typeface="Trebuchet MS" panose="020B0603020202020204" pitchFamily="34" charset="0"/>
              <a:buChar char="●"/>
            </a:pPr>
            <a:r>
              <a:rPr lang="tr-TR" sz="2800" dirty="0" smtClean="0">
                <a:latin typeface="Trebuchet MS" pitchFamily="34" charset="0"/>
              </a:rPr>
              <a:t>En yaygın elementtir. Alüminyumda daima vardır.</a:t>
            </a:r>
          </a:p>
          <a:p>
            <a:pPr marL="457200" indent="-457200">
              <a:spcAft>
                <a:spcPts val="600"/>
              </a:spcAft>
              <a:buClr>
                <a:schemeClr val="bg2">
                  <a:lumMod val="50000"/>
                </a:schemeClr>
              </a:buClr>
              <a:buFont typeface="Trebuchet MS" panose="020B0603020202020204" pitchFamily="34" charset="0"/>
              <a:buChar char="●"/>
            </a:pPr>
            <a:r>
              <a:rPr lang="tr-TR" sz="2800" dirty="0" smtClean="0">
                <a:latin typeface="Trebuchet MS" pitchFamily="34" charset="0"/>
              </a:rPr>
              <a:t>Sıvı alüminyumda çözünürlüğü yüksektir ve kolayca banyoya geçer ve zenginleşir.</a:t>
            </a:r>
          </a:p>
          <a:p>
            <a:pPr marL="457200" indent="-457200">
              <a:spcAft>
                <a:spcPts val="600"/>
              </a:spcAft>
              <a:buClr>
                <a:schemeClr val="bg2">
                  <a:lumMod val="50000"/>
                </a:schemeClr>
              </a:buClr>
              <a:buFont typeface="Trebuchet MS" panose="020B0603020202020204" pitchFamily="34" charset="0"/>
              <a:buChar char="●"/>
            </a:pPr>
            <a:r>
              <a:rPr lang="tr-TR" sz="2800" dirty="0" smtClean="0">
                <a:latin typeface="Trebuchet MS" pitchFamily="34" charset="0"/>
              </a:rPr>
              <a:t>Fakat katılaşma sonrasında çözünürlüğü çok düşüktür ve hemen kaba bileşikler oluşturur.</a:t>
            </a:r>
          </a:p>
          <a:p>
            <a:pPr marL="457200" indent="-457200">
              <a:spcAft>
                <a:spcPts val="600"/>
              </a:spcAft>
              <a:buClr>
                <a:schemeClr val="bg2">
                  <a:lumMod val="50000"/>
                </a:schemeClr>
              </a:buClr>
              <a:buFont typeface="Trebuchet MS" panose="020B0603020202020204" pitchFamily="34" charset="0"/>
              <a:buChar char="●"/>
            </a:pPr>
            <a:r>
              <a:rPr lang="tr-TR" sz="2800" dirty="0" smtClean="0">
                <a:latin typeface="Trebuchet MS" pitchFamily="34" charset="0"/>
              </a:rPr>
              <a:t>Bileşikleri hadde ve sonrası tav işlemlerinde tane boyutunu küçültür.</a:t>
            </a:r>
          </a:p>
        </p:txBody>
      </p:sp>
      <p:sp>
        <p:nvSpPr>
          <p:cNvPr id="6" name="Başlık 3"/>
          <p:cNvSpPr>
            <a:spLocks noGrp="1"/>
          </p:cNvSpPr>
          <p:nvPr>
            <p:ph type="title"/>
          </p:nvPr>
        </p:nvSpPr>
        <p:spPr>
          <a:xfrm>
            <a:off x="251520" y="602432"/>
            <a:ext cx="8568952" cy="594320"/>
          </a:xfrm>
        </p:spPr>
        <p:txBody>
          <a:bodyPr>
            <a:noAutofit/>
          </a:bodyPr>
          <a:lstStyle/>
          <a:p>
            <a:r>
              <a:rPr lang="tr-TR" sz="4400" dirty="0" smtClean="0">
                <a:latin typeface="Trebuchet MS" pitchFamily="34" charset="0"/>
              </a:rPr>
              <a:t>elementlerin etkisi</a:t>
            </a:r>
            <a:endParaRPr lang="tr-TR" sz="4400" dirty="0">
              <a:latin typeface="Trebuchet MS" pitchFamily="34" charset="0"/>
            </a:endParaRPr>
          </a:p>
        </p:txBody>
      </p:sp>
    </p:spTree>
    <p:extLst>
      <p:ext uri="{BB962C8B-B14F-4D97-AF65-F5344CB8AC3E}">
        <p14:creationId xmlns:p14="http://schemas.microsoft.com/office/powerpoint/2010/main" val="414258366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242 Grup"/>
          <p:cNvGrpSpPr>
            <a:grpSpLocks noChangeAspect="1"/>
          </p:cNvGrpSpPr>
          <p:nvPr/>
        </p:nvGrpSpPr>
        <p:grpSpPr>
          <a:xfrm>
            <a:off x="395536" y="1419998"/>
            <a:ext cx="8280920" cy="2585066"/>
            <a:chOff x="17065625" y="20083463"/>
            <a:chExt cx="10836966" cy="3382962"/>
          </a:xfrm>
        </p:grpSpPr>
        <p:sp>
          <p:nvSpPr>
            <p:cNvPr id="244" name="Rectangle 513"/>
            <p:cNvSpPr>
              <a:spLocks noChangeAspect="1" noChangeArrowheads="1"/>
            </p:cNvSpPr>
            <p:nvPr/>
          </p:nvSpPr>
          <p:spPr bwMode="auto">
            <a:xfrm>
              <a:off x="17065625" y="20083463"/>
              <a:ext cx="10788650" cy="3382962"/>
            </a:xfrm>
            <a:prstGeom prst="rect">
              <a:avLst/>
            </a:prstGeom>
            <a:noFill/>
            <a:ln w="12700">
              <a:solidFill>
                <a:srgbClr val="FFFFFF"/>
              </a:solidFill>
              <a:miter lim="800000"/>
              <a:headEnd type="none" w="sm" len="sm"/>
              <a:tailEnd type="none" w="sm" len="sm"/>
            </a:ln>
            <a:effectLst/>
          </p:spPr>
          <p:txBody>
            <a:bodyPr wrap="none" anchor="ctr"/>
            <a:lstStyle/>
            <a:p>
              <a:endParaRPr lang="tr-TR"/>
            </a:p>
          </p:txBody>
        </p:sp>
        <p:sp>
          <p:nvSpPr>
            <p:cNvPr id="245" name="Text Box 514"/>
            <p:cNvSpPr txBox="1">
              <a:spLocks noChangeAspect="1" noChangeArrowheads="1"/>
            </p:cNvSpPr>
            <p:nvPr/>
          </p:nvSpPr>
          <p:spPr bwMode="auto">
            <a:xfrm>
              <a:off x="17229138" y="20132675"/>
              <a:ext cx="10673453" cy="684715"/>
            </a:xfrm>
            <a:prstGeom prst="rect">
              <a:avLst/>
            </a:prstGeom>
            <a:noFill/>
            <a:ln w="12700">
              <a:noFill/>
              <a:miter lim="800000"/>
              <a:headEnd type="none" w="sm" len="sm"/>
              <a:tailEnd type="none" w="sm" len="sm"/>
            </a:ln>
            <a:effectLst/>
          </p:spPr>
          <p:txBody>
            <a:bodyPr wrap="square">
              <a:spAutoFit/>
            </a:bodyPr>
            <a:lstStyle/>
            <a:p>
              <a:pPr>
                <a:spcBef>
                  <a:spcPct val="50000"/>
                </a:spcBef>
              </a:pPr>
              <a:r>
                <a:rPr kumimoji="1" lang="tr-TR" sz="2800" b="1" i="1" dirty="0"/>
                <a:t>Direkt çil </a:t>
              </a:r>
              <a:r>
                <a:rPr kumimoji="1" lang="tr-TR" sz="2800" b="1" i="1" dirty="0" err="1"/>
                <a:t>ingot</a:t>
              </a:r>
              <a:r>
                <a:rPr kumimoji="1" lang="tr-TR" sz="2800" b="1" i="1" dirty="0"/>
                <a:t> döküm teknolojisi</a:t>
              </a:r>
              <a:endParaRPr kumimoji="1" lang="en-US" sz="2800" b="1" i="1" dirty="0"/>
            </a:p>
          </p:txBody>
        </p:sp>
        <p:sp>
          <p:nvSpPr>
            <p:cNvPr id="246" name="Rectangle 515"/>
            <p:cNvSpPr>
              <a:spLocks noChangeAspect="1" noChangeArrowheads="1"/>
            </p:cNvSpPr>
            <p:nvPr/>
          </p:nvSpPr>
          <p:spPr bwMode="auto">
            <a:xfrm>
              <a:off x="26242963" y="21574125"/>
              <a:ext cx="495300" cy="1193800"/>
            </a:xfrm>
            <a:prstGeom prst="rect">
              <a:avLst/>
            </a:prstGeom>
            <a:solidFill>
              <a:schemeClr val="bg2"/>
            </a:solidFill>
            <a:ln w="12700">
              <a:solidFill>
                <a:schemeClr val="tx1"/>
              </a:solidFill>
              <a:miter lim="800000"/>
              <a:headEnd/>
              <a:tailEnd/>
            </a:ln>
            <a:effectLst/>
          </p:spPr>
          <p:txBody>
            <a:bodyPr wrap="none" anchor="ctr"/>
            <a:lstStyle/>
            <a:p>
              <a:endParaRPr lang="tr-TR"/>
            </a:p>
          </p:txBody>
        </p:sp>
        <p:sp>
          <p:nvSpPr>
            <p:cNvPr id="247" name="Oval 516"/>
            <p:cNvSpPr>
              <a:spLocks noChangeAspect="1" noChangeArrowheads="1"/>
            </p:cNvSpPr>
            <p:nvPr/>
          </p:nvSpPr>
          <p:spPr bwMode="auto">
            <a:xfrm>
              <a:off x="26414413" y="22009100"/>
              <a:ext cx="147637" cy="147638"/>
            </a:xfrm>
            <a:prstGeom prst="ellipse">
              <a:avLst/>
            </a:prstGeom>
            <a:solidFill>
              <a:schemeClr val="tx1"/>
            </a:solidFill>
            <a:ln w="9525">
              <a:solidFill>
                <a:schemeClr val="tx1"/>
              </a:solidFill>
              <a:round/>
              <a:headEnd/>
              <a:tailEnd/>
            </a:ln>
            <a:effectLst/>
          </p:spPr>
          <p:txBody>
            <a:bodyPr wrap="none" anchor="ctr"/>
            <a:lstStyle/>
            <a:p>
              <a:endParaRPr lang="tr-TR"/>
            </a:p>
          </p:txBody>
        </p:sp>
        <p:sp>
          <p:nvSpPr>
            <p:cNvPr id="248" name="Oval 517"/>
            <p:cNvSpPr>
              <a:spLocks noChangeAspect="1" noChangeArrowheads="1"/>
            </p:cNvSpPr>
            <p:nvPr/>
          </p:nvSpPr>
          <p:spPr bwMode="auto">
            <a:xfrm>
              <a:off x="26414413" y="22183725"/>
              <a:ext cx="147637" cy="149225"/>
            </a:xfrm>
            <a:prstGeom prst="ellipse">
              <a:avLst/>
            </a:prstGeom>
            <a:solidFill>
              <a:schemeClr val="tx1"/>
            </a:solidFill>
            <a:ln w="9525">
              <a:solidFill>
                <a:schemeClr val="tx1"/>
              </a:solidFill>
              <a:round/>
              <a:headEnd/>
              <a:tailEnd/>
            </a:ln>
            <a:effectLst/>
          </p:spPr>
          <p:txBody>
            <a:bodyPr wrap="none" anchor="ctr"/>
            <a:lstStyle/>
            <a:p>
              <a:endParaRPr lang="tr-TR"/>
            </a:p>
          </p:txBody>
        </p:sp>
        <p:sp>
          <p:nvSpPr>
            <p:cNvPr id="249" name="Oval 518"/>
            <p:cNvSpPr>
              <a:spLocks noChangeAspect="1" noChangeArrowheads="1"/>
            </p:cNvSpPr>
            <p:nvPr/>
          </p:nvSpPr>
          <p:spPr bwMode="auto">
            <a:xfrm>
              <a:off x="26342975" y="21640800"/>
              <a:ext cx="296863" cy="298450"/>
            </a:xfrm>
            <a:prstGeom prst="ellipse">
              <a:avLst/>
            </a:prstGeom>
            <a:solidFill>
              <a:schemeClr val="tx1"/>
            </a:solidFill>
            <a:ln w="9525">
              <a:solidFill>
                <a:schemeClr val="tx1"/>
              </a:solidFill>
              <a:round/>
              <a:headEnd/>
              <a:tailEnd/>
            </a:ln>
            <a:effectLst/>
          </p:spPr>
          <p:txBody>
            <a:bodyPr wrap="none" anchor="ctr"/>
            <a:lstStyle/>
            <a:p>
              <a:endParaRPr lang="tr-TR"/>
            </a:p>
          </p:txBody>
        </p:sp>
        <p:sp>
          <p:nvSpPr>
            <p:cNvPr id="250" name="Oval 519"/>
            <p:cNvSpPr>
              <a:spLocks noChangeAspect="1" noChangeArrowheads="1"/>
            </p:cNvSpPr>
            <p:nvPr/>
          </p:nvSpPr>
          <p:spPr bwMode="auto">
            <a:xfrm>
              <a:off x="26342975" y="22399625"/>
              <a:ext cx="296863" cy="300038"/>
            </a:xfrm>
            <a:prstGeom prst="ellipse">
              <a:avLst/>
            </a:prstGeom>
            <a:solidFill>
              <a:schemeClr val="tx1"/>
            </a:solidFill>
            <a:ln w="9525">
              <a:solidFill>
                <a:schemeClr val="tx1"/>
              </a:solidFill>
              <a:round/>
              <a:headEnd/>
              <a:tailEnd/>
            </a:ln>
            <a:effectLst/>
          </p:spPr>
          <p:txBody>
            <a:bodyPr wrap="none" anchor="ctr"/>
            <a:lstStyle/>
            <a:p>
              <a:endParaRPr lang="tr-TR"/>
            </a:p>
          </p:txBody>
        </p:sp>
        <p:sp>
          <p:nvSpPr>
            <p:cNvPr id="251" name="Line 520"/>
            <p:cNvSpPr>
              <a:spLocks noChangeAspect="1" noChangeShapeType="1"/>
            </p:cNvSpPr>
            <p:nvPr/>
          </p:nvSpPr>
          <p:spPr bwMode="auto">
            <a:xfrm flipV="1">
              <a:off x="25738138" y="22166263"/>
              <a:ext cx="747712" cy="1587"/>
            </a:xfrm>
            <a:prstGeom prst="line">
              <a:avLst/>
            </a:prstGeom>
            <a:noFill/>
            <a:ln w="28575">
              <a:solidFill>
                <a:srgbClr val="C0C0C0"/>
              </a:solidFill>
              <a:round/>
              <a:headEnd/>
              <a:tailEnd/>
            </a:ln>
            <a:effectLst/>
          </p:spPr>
          <p:txBody>
            <a:bodyPr/>
            <a:lstStyle/>
            <a:p>
              <a:endParaRPr lang="tr-TR"/>
            </a:p>
          </p:txBody>
        </p:sp>
        <p:grpSp>
          <p:nvGrpSpPr>
            <p:cNvPr id="3" name="Group 521"/>
            <p:cNvGrpSpPr>
              <a:grpSpLocks noChangeAspect="1"/>
            </p:cNvGrpSpPr>
            <p:nvPr/>
          </p:nvGrpSpPr>
          <p:grpSpPr bwMode="auto">
            <a:xfrm>
              <a:off x="27093863" y="22180550"/>
              <a:ext cx="341312" cy="339725"/>
              <a:chOff x="2446" y="2030"/>
              <a:chExt cx="227" cy="227"/>
            </a:xfrm>
          </p:grpSpPr>
          <p:sp>
            <p:nvSpPr>
              <p:cNvPr id="330" name="Oval 522"/>
              <p:cNvSpPr>
                <a:spLocks noChangeAspect="1" noChangeArrowheads="1"/>
              </p:cNvSpPr>
              <p:nvPr/>
            </p:nvSpPr>
            <p:spPr bwMode="auto">
              <a:xfrm>
                <a:off x="2446" y="2030"/>
                <a:ext cx="227" cy="227"/>
              </a:xfrm>
              <a:prstGeom prst="ellipse">
                <a:avLst/>
              </a:prstGeom>
              <a:noFill/>
              <a:ln w="19050">
                <a:solidFill>
                  <a:srgbClr val="C0C0C0"/>
                </a:solidFill>
                <a:round/>
                <a:headEnd/>
                <a:tailEnd/>
              </a:ln>
              <a:effectLst/>
            </p:spPr>
            <p:txBody>
              <a:bodyPr wrap="none" anchor="ctr"/>
              <a:lstStyle/>
              <a:p>
                <a:endParaRPr lang="tr-TR"/>
              </a:p>
            </p:txBody>
          </p:sp>
          <p:sp>
            <p:nvSpPr>
              <p:cNvPr id="331" name="Oval 523"/>
              <p:cNvSpPr>
                <a:spLocks noChangeAspect="1" noChangeArrowheads="1"/>
              </p:cNvSpPr>
              <p:nvPr/>
            </p:nvSpPr>
            <p:spPr bwMode="auto">
              <a:xfrm>
                <a:off x="2469" y="2052"/>
                <a:ext cx="181" cy="181"/>
              </a:xfrm>
              <a:prstGeom prst="ellipse">
                <a:avLst/>
              </a:prstGeom>
              <a:noFill/>
              <a:ln w="19050">
                <a:solidFill>
                  <a:srgbClr val="C0C0C0"/>
                </a:solidFill>
                <a:round/>
                <a:headEnd/>
                <a:tailEnd/>
              </a:ln>
              <a:effectLst/>
            </p:spPr>
            <p:txBody>
              <a:bodyPr wrap="none" anchor="ctr"/>
              <a:lstStyle/>
              <a:p>
                <a:endParaRPr lang="tr-TR"/>
              </a:p>
            </p:txBody>
          </p:sp>
          <p:sp>
            <p:nvSpPr>
              <p:cNvPr id="332" name="Oval 524"/>
              <p:cNvSpPr>
                <a:spLocks noChangeAspect="1" noChangeArrowheads="1"/>
              </p:cNvSpPr>
              <p:nvPr/>
            </p:nvSpPr>
            <p:spPr bwMode="auto">
              <a:xfrm>
                <a:off x="2492" y="2076"/>
                <a:ext cx="136" cy="136"/>
              </a:xfrm>
              <a:prstGeom prst="ellipse">
                <a:avLst/>
              </a:prstGeom>
              <a:noFill/>
              <a:ln w="19050">
                <a:solidFill>
                  <a:srgbClr val="C0C0C0"/>
                </a:solidFill>
                <a:round/>
                <a:headEnd/>
                <a:tailEnd/>
              </a:ln>
              <a:effectLst/>
            </p:spPr>
            <p:txBody>
              <a:bodyPr wrap="none" anchor="ctr"/>
              <a:lstStyle/>
              <a:p>
                <a:endParaRPr lang="tr-TR"/>
              </a:p>
            </p:txBody>
          </p:sp>
          <p:sp>
            <p:nvSpPr>
              <p:cNvPr id="333" name="Oval 525"/>
              <p:cNvSpPr>
                <a:spLocks noChangeAspect="1" noChangeArrowheads="1"/>
              </p:cNvSpPr>
              <p:nvPr/>
            </p:nvSpPr>
            <p:spPr bwMode="auto">
              <a:xfrm>
                <a:off x="2514" y="2098"/>
                <a:ext cx="91" cy="91"/>
              </a:xfrm>
              <a:prstGeom prst="ellipse">
                <a:avLst/>
              </a:prstGeom>
              <a:noFill/>
              <a:ln w="19050">
                <a:solidFill>
                  <a:srgbClr val="C0C0C0"/>
                </a:solidFill>
                <a:round/>
                <a:headEnd/>
                <a:tailEnd/>
              </a:ln>
              <a:effectLst/>
            </p:spPr>
            <p:txBody>
              <a:bodyPr wrap="none" anchor="ctr"/>
              <a:lstStyle/>
              <a:p>
                <a:endParaRPr lang="tr-TR"/>
              </a:p>
            </p:txBody>
          </p:sp>
        </p:grpSp>
        <p:grpSp>
          <p:nvGrpSpPr>
            <p:cNvPr id="4" name="Group 526"/>
            <p:cNvGrpSpPr>
              <a:grpSpLocks noChangeAspect="1"/>
            </p:cNvGrpSpPr>
            <p:nvPr/>
          </p:nvGrpSpPr>
          <p:grpSpPr bwMode="auto">
            <a:xfrm>
              <a:off x="25595263" y="22169438"/>
              <a:ext cx="339725" cy="339725"/>
              <a:chOff x="2446" y="2030"/>
              <a:chExt cx="227" cy="227"/>
            </a:xfrm>
          </p:grpSpPr>
          <p:sp>
            <p:nvSpPr>
              <p:cNvPr id="326" name="Oval 527"/>
              <p:cNvSpPr>
                <a:spLocks noChangeAspect="1" noChangeArrowheads="1"/>
              </p:cNvSpPr>
              <p:nvPr/>
            </p:nvSpPr>
            <p:spPr bwMode="auto">
              <a:xfrm>
                <a:off x="2446" y="2030"/>
                <a:ext cx="227" cy="227"/>
              </a:xfrm>
              <a:prstGeom prst="ellipse">
                <a:avLst/>
              </a:prstGeom>
              <a:noFill/>
              <a:ln w="28575">
                <a:solidFill>
                  <a:srgbClr val="C0C0C0"/>
                </a:solidFill>
                <a:round/>
                <a:headEnd/>
                <a:tailEnd/>
              </a:ln>
              <a:effectLst/>
            </p:spPr>
            <p:txBody>
              <a:bodyPr wrap="none" anchor="ctr"/>
              <a:lstStyle/>
              <a:p>
                <a:endParaRPr lang="tr-TR"/>
              </a:p>
            </p:txBody>
          </p:sp>
          <p:sp>
            <p:nvSpPr>
              <p:cNvPr id="327" name="Oval 528"/>
              <p:cNvSpPr>
                <a:spLocks noChangeAspect="1" noChangeArrowheads="1"/>
              </p:cNvSpPr>
              <p:nvPr/>
            </p:nvSpPr>
            <p:spPr bwMode="auto">
              <a:xfrm>
                <a:off x="2469" y="2052"/>
                <a:ext cx="181" cy="181"/>
              </a:xfrm>
              <a:prstGeom prst="ellipse">
                <a:avLst/>
              </a:prstGeom>
              <a:noFill/>
              <a:ln w="28575">
                <a:solidFill>
                  <a:srgbClr val="C0C0C0"/>
                </a:solidFill>
                <a:round/>
                <a:headEnd/>
                <a:tailEnd/>
              </a:ln>
              <a:effectLst/>
            </p:spPr>
            <p:txBody>
              <a:bodyPr wrap="none" anchor="ctr"/>
              <a:lstStyle/>
              <a:p>
                <a:endParaRPr lang="tr-TR"/>
              </a:p>
            </p:txBody>
          </p:sp>
          <p:sp>
            <p:nvSpPr>
              <p:cNvPr id="328" name="Oval 529"/>
              <p:cNvSpPr>
                <a:spLocks noChangeAspect="1" noChangeArrowheads="1"/>
              </p:cNvSpPr>
              <p:nvPr/>
            </p:nvSpPr>
            <p:spPr bwMode="auto">
              <a:xfrm>
                <a:off x="2492" y="2076"/>
                <a:ext cx="136" cy="136"/>
              </a:xfrm>
              <a:prstGeom prst="ellipse">
                <a:avLst/>
              </a:prstGeom>
              <a:noFill/>
              <a:ln w="28575">
                <a:solidFill>
                  <a:srgbClr val="C0C0C0"/>
                </a:solidFill>
                <a:round/>
                <a:headEnd/>
                <a:tailEnd/>
              </a:ln>
              <a:effectLst/>
            </p:spPr>
            <p:txBody>
              <a:bodyPr wrap="none" anchor="ctr"/>
              <a:lstStyle/>
              <a:p>
                <a:endParaRPr lang="tr-TR"/>
              </a:p>
            </p:txBody>
          </p:sp>
          <p:sp>
            <p:nvSpPr>
              <p:cNvPr id="329" name="Oval 530"/>
              <p:cNvSpPr>
                <a:spLocks noChangeAspect="1" noChangeArrowheads="1"/>
              </p:cNvSpPr>
              <p:nvPr/>
            </p:nvSpPr>
            <p:spPr bwMode="auto">
              <a:xfrm>
                <a:off x="2514" y="2098"/>
                <a:ext cx="91" cy="91"/>
              </a:xfrm>
              <a:prstGeom prst="ellipse">
                <a:avLst/>
              </a:prstGeom>
              <a:noFill/>
              <a:ln w="28575">
                <a:solidFill>
                  <a:srgbClr val="C0C0C0"/>
                </a:solidFill>
                <a:round/>
                <a:headEnd/>
                <a:tailEnd/>
              </a:ln>
              <a:effectLst/>
            </p:spPr>
            <p:txBody>
              <a:bodyPr wrap="none" anchor="ctr"/>
              <a:lstStyle/>
              <a:p>
                <a:endParaRPr lang="tr-TR"/>
              </a:p>
            </p:txBody>
          </p:sp>
        </p:grpSp>
        <p:sp>
          <p:nvSpPr>
            <p:cNvPr id="254" name="Line 531"/>
            <p:cNvSpPr>
              <a:spLocks noChangeAspect="1" noChangeShapeType="1"/>
            </p:cNvSpPr>
            <p:nvPr/>
          </p:nvSpPr>
          <p:spPr bwMode="auto">
            <a:xfrm>
              <a:off x="17637125" y="21185188"/>
              <a:ext cx="0" cy="601662"/>
            </a:xfrm>
            <a:prstGeom prst="line">
              <a:avLst/>
            </a:prstGeom>
            <a:noFill/>
            <a:ln w="38100">
              <a:solidFill>
                <a:schemeClr val="bg1"/>
              </a:solidFill>
              <a:round/>
              <a:headEnd/>
              <a:tailEnd/>
            </a:ln>
            <a:effectLst/>
          </p:spPr>
          <p:txBody>
            <a:bodyPr/>
            <a:lstStyle/>
            <a:p>
              <a:endParaRPr lang="tr-TR"/>
            </a:p>
          </p:txBody>
        </p:sp>
        <p:sp>
          <p:nvSpPr>
            <p:cNvPr id="255" name="Line 532"/>
            <p:cNvSpPr>
              <a:spLocks noChangeAspect="1" noChangeShapeType="1"/>
            </p:cNvSpPr>
            <p:nvPr/>
          </p:nvSpPr>
          <p:spPr bwMode="auto">
            <a:xfrm>
              <a:off x="17637125" y="21775738"/>
              <a:ext cx="779463" cy="0"/>
            </a:xfrm>
            <a:prstGeom prst="line">
              <a:avLst/>
            </a:prstGeom>
            <a:noFill/>
            <a:ln w="38100">
              <a:solidFill>
                <a:schemeClr val="bg1"/>
              </a:solidFill>
              <a:round/>
              <a:headEnd/>
              <a:tailEnd/>
            </a:ln>
            <a:effectLst/>
          </p:spPr>
          <p:txBody>
            <a:bodyPr/>
            <a:lstStyle/>
            <a:p>
              <a:endParaRPr lang="tr-TR"/>
            </a:p>
          </p:txBody>
        </p:sp>
        <p:sp>
          <p:nvSpPr>
            <p:cNvPr id="256" name="Line 533"/>
            <p:cNvSpPr>
              <a:spLocks noChangeAspect="1" noChangeShapeType="1"/>
            </p:cNvSpPr>
            <p:nvPr/>
          </p:nvSpPr>
          <p:spPr bwMode="auto">
            <a:xfrm>
              <a:off x="17822863" y="21172488"/>
              <a:ext cx="212725" cy="249237"/>
            </a:xfrm>
            <a:prstGeom prst="line">
              <a:avLst/>
            </a:prstGeom>
            <a:noFill/>
            <a:ln w="38100">
              <a:solidFill>
                <a:schemeClr val="bg1"/>
              </a:solidFill>
              <a:round/>
              <a:headEnd/>
              <a:tailEnd/>
            </a:ln>
            <a:effectLst/>
          </p:spPr>
          <p:txBody>
            <a:bodyPr/>
            <a:lstStyle/>
            <a:p>
              <a:endParaRPr lang="tr-TR"/>
            </a:p>
          </p:txBody>
        </p:sp>
        <p:sp>
          <p:nvSpPr>
            <p:cNvPr id="257" name="Line 534"/>
            <p:cNvSpPr>
              <a:spLocks noChangeAspect="1" noChangeShapeType="1"/>
            </p:cNvSpPr>
            <p:nvPr/>
          </p:nvSpPr>
          <p:spPr bwMode="auto">
            <a:xfrm>
              <a:off x="18029238" y="21429663"/>
              <a:ext cx="350837" cy="3175"/>
            </a:xfrm>
            <a:prstGeom prst="line">
              <a:avLst/>
            </a:prstGeom>
            <a:noFill/>
            <a:ln w="38100">
              <a:solidFill>
                <a:schemeClr val="bg1"/>
              </a:solidFill>
              <a:round/>
              <a:headEnd/>
              <a:tailEnd/>
            </a:ln>
            <a:effectLst/>
          </p:spPr>
          <p:txBody>
            <a:bodyPr/>
            <a:lstStyle/>
            <a:p>
              <a:endParaRPr lang="tr-TR"/>
            </a:p>
          </p:txBody>
        </p:sp>
        <p:sp>
          <p:nvSpPr>
            <p:cNvPr id="258" name="Line 535"/>
            <p:cNvSpPr>
              <a:spLocks noChangeAspect="1" noChangeShapeType="1"/>
            </p:cNvSpPr>
            <p:nvPr/>
          </p:nvSpPr>
          <p:spPr bwMode="auto">
            <a:xfrm>
              <a:off x="18375313" y="21429663"/>
              <a:ext cx="0" cy="212725"/>
            </a:xfrm>
            <a:prstGeom prst="line">
              <a:avLst/>
            </a:prstGeom>
            <a:noFill/>
            <a:ln w="38100">
              <a:solidFill>
                <a:schemeClr val="bg1"/>
              </a:solidFill>
              <a:round/>
              <a:headEnd/>
              <a:tailEnd/>
            </a:ln>
            <a:effectLst/>
          </p:spPr>
          <p:txBody>
            <a:bodyPr/>
            <a:lstStyle/>
            <a:p>
              <a:endParaRPr lang="tr-TR"/>
            </a:p>
          </p:txBody>
        </p:sp>
        <p:sp>
          <p:nvSpPr>
            <p:cNvPr id="259" name="Freeform 536"/>
            <p:cNvSpPr>
              <a:spLocks noChangeAspect="1"/>
            </p:cNvSpPr>
            <p:nvPr/>
          </p:nvSpPr>
          <p:spPr bwMode="auto">
            <a:xfrm>
              <a:off x="17673638" y="21228050"/>
              <a:ext cx="815975" cy="531813"/>
            </a:xfrm>
            <a:custGeom>
              <a:avLst/>
              <a:gdLst/>
              <a:ahLst/>
              <a:cxnLst>
                <a:cxn ang="0">
                  <a:pos x="0" y="0"/>
                </a:cxn>
                <a:cxn ang="0">
                  <a:pos x="192" y="0"/>
                </a:cxn>
                <a:cxn ang="0">
                  <a:pos x="480" y="336"/>
                </a:cxn>
                <a:cxn ang="0">
                  <a:pos x="912" y="336"/>
                </a:cxn>
                <a:cxn ang="0">
                  <a:pos x="912" y="624"/>
                </a:cxn>
                <a:cxn ang="0">
                  <a:pos x="1104" y="624"/>
                </a:cxn>
                <a:cxn ang="0">
                  <a:pos x="1104" y="720"/>
                </a:cxn>
                <a:cxn ang="0">
                  <a:pos x="0" y="720"/>
                </a:cxn>
                <a:cxn ang="0">
                  <a:pos x="0" y="0"/>
                </a:cxn>
              </a:cxnLst>
              <a:rect l="0" t="0" r="r" b="b"/>
              <a:pathLst>
                <a:path w="1104" h="720">
                  <a:moveTo>
                    <a:pt x="0" y="0"/>
                  </a:moveTo>
                  <a:lnTo>
                    <a:pt x="192" y="0"/>
                  </a:lnTo>
                  <a:lnTo>
                    <a:pt x="480" y="336"/>
                  </a:lnTo>
                  <a:lnTo>
                    <a:pt x="912" y="336"/>
                  </a:lnTo>
                  <a:lnTo>
                    <a:pt x="912" y="624"/>
                  </a:lnTo>
                  <a:lnTo>
                    <a:pt x="1104" y="624"/>
                  </a:lnTo>
                  <a:lnTo>
                    <a:pt x="1104" y="720"/>
                  </a:lnTo>
                  <a:lnTo>
                    <a:pt x="0" y="720"/>
                  </a:lnTo>
                  <a:lnTo>
                    <a:pt x="0" y="0"/>
                  </a:lnTo>
                  <a:close/>
                </a:path>
              </a:pathLst>
            </a:custGeom>
            <a:solidFill>
              <a:srgbClr val="FF6600"/>
            </a:solidFill>
            <a:ln w="9525">
              <a:noFill/>
              <a:round/>
              <a:headEnd/>
              <a:tailEnd/>
            </a:ln>
            <a:effectLst/>
          </p:spPr>
          <p:txBody>
            <a:bodyPr/>
            <a:lstStyle/>
            <a:p>
              <a:endParaRPr lang="tr-TR"/>
            </a:p>
          </p:txBody>
        </p:sp>
        <p:sp>
          <p:nvSpPr>
            <p:cNvPr id="260" name="Freeform 537"/>
            <p:cNvSpPr>
              <a:spLocks noChangeAspect="1"/>
            </p:cNvSpPr>
            <p:nvPr/>
          </p:nvSpPr>
          <p:spPr bwMode="auto">
            <a:xfrm>
              <a:off x="18488025" y="21690013"/>
              <a:ext cx="103188" cy="249237"/>
            </a:xfrm>
            <a:custGeom>
              <a:avLst/>
              <a:gdLst/>
              <a:ahLst/>
              <a:cxnLst>
                <a:cxn ang="0">
                  <a:pos x="0" y="0"/>
                </a:cxn>
                <a:cxn ang="0">
                  <a:pos x="96" y="48"/>
                </a:cxn>
                <a:cxn ang="0">
                  <a:pos x="144" y="144"/>
                </a:cxn>
                <a:cxn ang="0">
                  <a:pos x="144" y="336"/>
                </a:cxn>
                <a:cxn ang="0">
                  <a:pos x="48" y="336"/>
                </a:cxn>
                <a:cxn ang="0">
                  <a:pos x="48" y="192"/>
                </a:cxn>
                <a:cxn ang="0">
                  <a:pos x="0" y="96"/>
                </a:cxn>
                <a:cxn ang="0">
                  <a:pos x="0" y="0"/>
                </a:cxn>
              </a:cxnLst>
              <a:rect l="0" t="0" r="r" b="b"/>
              <a:pathLst>
                <a:path w="144" h="336">
                  <a:moveTo>
                    <a:pt x="0" y="0"/>
                  </a:moveTo>
                  <a:lnTo>
                    <a:pt x="96" y="48"/>
                  </a:lnTo>
                  <a:lnTo>
                    <a:pt x="144" y="144"/>
                  </a:lnTo>
                  <a:lnTo>
                    <a:pt x="144" y="336"/>
                  </a:lnTo>
                  <a:lnTo>
                    <a:pt x="48" y="336"/>
                  </a:lnTo>
                  <a:lnTo>
                    <a:pt x="48" y="192"/>
                  </a:lnTo>
                  <a:lnTo>
                    <a:pt x="0" y="96"/>
                  </a:lnTo>
                  <a:lnTo>
                    <a:pt x="0" y="0"/>
                  </a:lnTo>
                  <a:close/>
                </a:path>
              </a:pathLst>
            </a:custGeom>
            <a:solidFill>
              <a:srgbClr val="FF6600"/>
            </a:solidFill>
            <a:ln w="9525">
              <a:noFill/>
              <a:round/>
              <a:headEnd/>
              <a:tailEnd/>
            </a:ln>
            <a:effectLst/>
          </p:spPr>
          <p:txBody>
            <a:bodyPr/>
            <a:lstStyle/>
            <a:p>
              <a:endParaRPr lang="tr-TR"/>
            </a:p>
          </p:txBody>
        </p:sp>
        <p:sp>
          <p:nvSpPr>
            <p:cNvPr id="261" name="Rectangle 538"/>
            <p:cNvSpPr>
              <a:spLocks noChangeAspect="1" noChangeArrowheads="1"/>
            </p:cNvSpPr>
            <p:nvPr/>
          </p:nvSpPr>
          <p:spPr bwMode="auto">
            <a:xfrm>
              <a:off x="18418175" y="21972588"/>
              <a:ext cx="255588" cy="139700"/>
            </a:xfrm>
            <a:prstGeom prst="rect">
              <a:avLst/>
            </a:prstGeom>
            <a:solidFill>
              <a:srgbClr val="FF6600"/>
            </a:solidFill>
            <a:ln w="9525">
              <a:noFill/>
              <a:miter lim="800000"/>
              <a:headEnd/>
              <a:tailEnd/>
            </a:ln>
            <a:effectLst/>
          </p:spPr>
          <p:txBody>
            <a:bodyPr wrap="none" anchor="ctr"/>
            <a:lstStyle/>
            <a:p>
              <a:endParaRPr lang="tr-TR"/>
            </a:p>
          </p:txBody>
        </p:sp>
        <p:sp>
          <p:nvSpPr>
            <p:cNvPr id="262" name="Rectangle 539"/>
            <p:cNvSpPr>
              <a:spLocks noChangeAspect="1" noChangeArrowheads="1"/>
            </p:cNvSpPr>
            <p:nvPr/>
          </p:nvSpPr>
          <p:spPr bwMode="auto">
            <a:xfrm>
              <a:off x="18418175" y="22093238"/>
              <a:ext cx="255588" cy="671512"/>
            </a:xfrm>
            <a:prstGeom prst="rect">
              <a:avLst/>
            </a:prstGeom>
            <a:solidFill>
              <a:srgbClr val="969696"/>
            </a:solidFill>
            <a:ln w="9525">
              <a:noFill/>
              <a:miter lim="800000"/>
              <a:headEnd/>
              <a:tailEnd/>
            </a:ln>
            <a:effectLst/>
          </p:spPr>
          <p:txBody>
            <a:bodyPr wrap="none" anchor="ctr"/>
            <a:lstStyle/>
            <a:p>
              <a:endParaRPr lang="tr-TR"/>
            </a:p>
          </p:txBody>
        </p:sp>
        <p:sp>
          <p:nvSpPr>
            <p:cNvPr id="263" name="Rectangle 540"/>
            <p:cNvSpPr>
              <a:spLocks noChangeAspect="1" noChangeArrowheads="1"/>
            </p:cNvSpPr>
            <p:nvPr/>
          </p:nvSpPr>
          <p:spPr bwMode="auto">
            <a:xfrm>
              <a:off x="19140488" y="21978938"/>
              <a:ext cx="254000" cy="765175"/>
            </a:xfrm>
            <a:prstGeom prst="rect">
              <a:avLst/>
            </a:prstGeom>
            <a:solidFill>
              <a:srgbClr val="969696"/>
            </a:solidFill>
            <a:ln w="9525">
              <a:noFill/>
              <a:miter lim="800000"/>
              <a:headEnd/>
              <a:tailEnd/>
            </a:ln>
            <a:effectLst/>
          </p:spPr>
          <p:txBody>
            <a:bodyPr wrap="none" anchor="ctr"/>
            <a:lstStyle/>
            <a:p>
              <a:endParaRPr lang="tr-TR"/>
            </a:p>
          </p:txBody>
        </p:sp>
        <p:grpSp>
          <p:nvGrpSpPr>
            <p:cNvPr id="5" name="Group 541"/>
            <p:cNvGrpSpPr>
              <a:grpSpLocks noChangeAspect="1"/>
            </p:cNvGrpSpPr>
            <p:nvPr/>
          </p:nvGrpSpPr>
          <p:grpSpPr bwMode="auto">
            <a:xfrm>
              <a:off x="19026188" y="21856700"/>
              <a:ext cx="1282700" cy="1016000"/>
              <a:chOff x="1728" y="576"/>
              <a:chExt cx="912" cy="720"/>
            </a:xfrm>
          </p:grpSpPr>
          <p:sp>
            <p:nvSpPr>
              <p:cNvPr id="322" name="Line 542"/>
              <p:cNvSpPr>
                <a:spLocks noChangeAspect="1" noChangeShapeType="1"/>
              </p:cNvSpPr>
              <p:nvPr/>
            </p:nvSpPr>
            <p:spPr bwMode="auto">
              <a:xfrm>
                <a:off x="1728" y="576"/>
                <a:ext cx="0" cy="720"/>
              </a:xfrm>
              <a:prstGeom prst="line">
                <a:avLst/>
              </a:prstGeom>
              <a:noFill/>
              <a:ln w="38100">
                <a:solidFill>
                  <a:schemeClr val="bg1"/>
                </a:solidFill>
                <a:round/>
                <a:headEnd/>
                <a:tailEnd/>
              </a:ln>
              <a:effectLst/>
            </p:spPr>
            <p:txBody>
              <a:bodyPr/>
              <a:lstStyle/>
              <a:p>
                <a:endParaRPr lang="tr-TR"/>
              </a:p>
            </p:txBody>
          </p:sp>
          <p:sp>
            <p:nvSpPr>
              <p:cNvPr id="323" name="Line 543"/>
              <p:cNvSpPr>
                <a:spLocks noChangeAspect="1" noChangeShapeType="1"/>
              </p:cNvSpPr>
              <p:nvPr/>
            </p:nvSpPr>
            <p:spPr bwMode="auto">
              <a:xfrm>
                <a:off x="1728" y="1284"/>
                <a:ext cx="816" cy="0"/>
              </a:xfrm>
              <a:prstGeom prst="line">
                <a:avLst/>
              </a:prstGeom>
              <a:noFill/>
              <a:ln w="38100">
                <a:solidFill>
                  <a:schemeClr val="bg1"/>
                </a:solidFill>
                <a:round/>
                <a:headEnd/>
                <a:tailEnd/>
              </a:ln>
              <a:effectLst/>
            </p:spPr>
            <p:txBody>
              <a:bodyPr/>
              <a:lstStyle/>
              <a:p>
                <a:endParaRPr lang="tr-TR"/>
              </a:p>
            </p:txBody>
          </p:sp>
          <p:sp>
            <p:nvSpPr>
              <p:cNvPr id="324" name="Line 544"/>
              <p:cNvSpPr>
                <a:spLocks noChangeAspect="1" noChangeShapeType="1"/>
              </p:cNvSpPr>
              <p:nvPr/>
            </p:nvSpPr>
            <p:spPr bwMode="auto">
              <a:xfrm flipV="1">
                <a:off x="2538" y="576"/>
                <a:ext cx="0" cy="720"/>
              </a:xfrm>
              <a:prstGeom prst="line">
                <a:avLst/>
              </a:prstGeom>
              <a:noFill/>
              <a:ln w="38100">
                <a:solidFill>
                  <a:schemeClr val="bg1"/>
                </a:solidFill>
                <a:round/>
                <a:headEnd/>
                <a:tailEnd/>
              </a:ln>
              <a:effectLst/>
            </p:spPr>
            <p:txBody>
              <a:bodyPr/>
              <a:lstStyle/>
              <a:p>
                <a:endParaRPr lang="tr-TR"/>
              </a:p>
            </p:txBody>
          </p:sp>
          <p:sp>
            <p:nvSpPr>
              <p:cNvPr id="325" name="Line 545"/>
              <p:cNvSpPr>
                <a:spLocks noChangeAspect="1" noChangeShapeType="1"/>
              </p:cNvSpPr>
              <p:nvPr/>
            </p:nvSpPr>
            <p:spPr bwMode="auto">
              <a:xfrm flipH="1">
                <a:off x="1872" y="576"/>
                <a:ext cx="768" cy="0"/>
              </a:xfrm>
              <a:prstGeom prst="line">
                <a:avLst/>
              </a:prstGeom>
              <a:noFill/>
              <a:ln w="38100">
                <a:solidFill>
                  <a:schemeClr val="bg1"/>
                </a:solidFill>
                <a:round/>
                <a:headEnd/>
                <a:tailEnd/>
              </a:ln>
              <a:effectLst/>
            </p:spPr>
            <p:txBody>
              <a:bodyPr/>
              <a:lstStyle/>
              <a:p>
                <a:endParaRPr lang="tr-TR"/>
              </a:p>
            </p:txBody>
          </p:sp>
        </p:grpSp>
        <p:grpSp>
          <p:nvGrpSpPr>
            <p:cNvPr id="6" name="Group 546"/>
            <p:cNvGrpSpPr>
              <a:grpSpLocks noChangeAspect="1"/>
            </p:cNvGrpSpPr>
            <p:nvPr/>
          </p:nvGrpSpPr>
          <p:grpSpPr bwMode="auto">
            <a:xfrm>
              <a:off x="24317325" y="21601113"/>
              <a:ext cx="466725" cy="1120775"/>
              <a:chOff x="1248" y="1632"/>
              <a:chExt cx="331" cy="795"/>
            </a:xfrm>
          </p:grpSpPr>
          <p:sp>
            <p:nvSpPr>
              <p:cNvPr id="317" name="Rectangle 547"/>
              <p:cNvSpPr>
                <a:spLocks noChangeAspect="1" noChangeArrowheads="1"/>
              </p:cNvSpPr>
              <p:nvPr/>
            </p:nvSpPr>
            <p:spPr bwMode="auto">
              <a:xfrm>
                <a:off x="1248" y="1632"/>
                <a:ext cx="331" cy="795"/>
              </a:xfrm>
              <a:prstGeom prst="rect">
                <a:avLst/>
              </a:prstGeom>
              <a:solidFill>
                <a:schemeClr val="bg2"/>
              </a:solidFill>
              <a:ln w="12700">
                <a:solidFill>
                  <a:schemeClr val="tx1"/>
                </a:solidFill>
                <a:miter lim="800000"/>
                <a:headEnd/>
                <a:tailEnd/>
              </a:ln>
              <a:effectLst/>
            </p:spPr>
            <p:txBody>
              <a:bodyPr wrap="none" anchor="ctr"/>
              <a:lstStyle/>
              <a:p>
                <a:endParaRPr lang="tr-TR"/>
              </a:p>
            </p:txBody>
          </p:sp>
          <p:sp>
            <p:nvSpPr>
              <p:cNvPr id="318" name="Oval 548"/>
              <p:cNvSpPr>
                <a:spLocks noChangeAspect="1" noChangeArrowheads="1"/>
              </p:cNvSpPr>
              <p:nvPr/>
            </p:nvSpPr>
            <p:spPr bwMode="auto">
              <a:xfrm>
                <a:off x="1362" y="1921"/>
                <a:ext cx="99" cy="99"/>
              </a:xfrm>
              <a:prstGeom prst="ellipse">
                <a:avLst/>
              </a:prstGeom>
              <a:solidFill>
                <a:schemeClr val="tx1"/>
              </a:solidFill>
              <a:ln w="9525">
                <a:solidFill>
                  <a:schemeClr val="tx1"/>
                </a:solidFill>
                <a:round/>
                <a:headEnd/>
                <a:tailEnd/>
              </a:ln>
              <a:effectLst/>
            </p:spPr>
            <p:txBody>
              <a:bodyPr wrap="none" anchor="ctr"/>
              <a:lstStyle/>
              <a:p>
                <a:endParaRPr lang="tr-TR"/>
              </a:p>
            </p:txBody>
          </p:sp>
          <p:sp>
            <p:nvSpPr>
              <p:cNvPr id="319" name="Oval 549"/>
              <p:cNvSpPr>
                <a:spLocks noChangeAspect="1" noChangeArrowheads="1"/>
              </p:cNvSpPr>
              <p:nvPr/>
            </p:nvSpPr>
            <p:spPr bwMode="auto">
              <a:xfrm>
                <a:off x="1362" y="2038"/>
                <a:ext cx="99" cy="100"/>
              </a:xfrm>
              <a:prstGeom prst="ellipse">
                <a:avLst/>
              </a:prstGeom>
              <a:solidFill>
                <a:schemeClr val="tx1"/>
              </a:solidFill>
              <a:ln w="9525">
                <a:solidFill>
                  <a:schemeClr val="tx1"/>
                </a:solidFill>
                <a:round/>
                <a:headEnd/>
                <a:tailEnd/>
              </a:ln>
              <a:effectLst/>
            </p:spPr>
            <p:txBody>
              <a:bodyPr wrap="none" anchor="ctr"/>
              <a:lstStyle/>
              <a:p>
                <a:endParaRPr lang="tr-TR"/>
              </a:p>
            </p:txBody>
          </p:sp>
          <p:sp>
            <p:nvSpPr>
              <p:cNvPr id="320" name="Oval 550"/>
              <p:cNvSpPr>
                <a:spLocks noChangeAspect="1" noChangeArrowheads="1"/>
              </p:cNvSpPr>
              <p:nvPr/>
            </p:nvSpPr>
            <p:spPr bwMode="auto">
              <a:xfrm>
                <a:off x="1314" y="1676"/>
                <a:ext cx="199" cy="199"/>
              </a:xfrm>
              <a:prstGeom prst="ellipse">
                <a:avLst/>
              </a:prstGeom>
              <a:solidFill>
                <a:schemeClr val="tx1"/>
              </a:solidFill>
              <a:ln w="9525">
                <a:solidFill>
                  <a:schemeClr val="tx1"/>
                </a:solidFill>
                <a:round/>
                <a:headEnd/>
                <a:tailEnd/>
              </a:ln>
              <a:effectLst/>
            </p:spPr>
            <p:txBody>
              <a:bodyPr wrap="none" anchor="ctr"/>
              <a:lstStyle/>
              <a:p>
                <a:endParaRPr lang="tr-TR"/>
              </a:p>
            </p:txBody>
          </p:sp>
          <p:sp>
            <p:nvSpPr>
              <p:cNvPr id="321" name="Oval 551"/>
              <p:cNvSpPr>
                <a:spLocks noChangeAspect="1" noChangeArrowheads="1"/>
              </p:cNvSpPr>
              <p:nvPr/>
            </p:nvSpPr>
            <p:spPr bwMode="auto">
              <a:xfrm>
                <a:off x="1314" y="2182"/>
                <a:ext cx="199" cy="199"/>
              </a:xfrm>
              <a:prstGeom prst="ellipse">
                <a:avLst/>
              </a:prstGeom>
              <a:solidFill>
                <a:schemeClr val="tx1"/>
              </a:solidFill>
              <a:ln w="9525">
                <a:solidFill>
                  <a:schemeClr val="tx1"/>
                </a:solidFill>
                <a:round/>
                <a:headEnd/>
                <a:tailEnd/>
              </a:ln>
              <a:effectLst/>
            </p:spPr>
            <p:txBody>
              <a:bodyPr wrap="none" anchor="ctr"/>
              <a:lstStyle/>
              <a:p>
                <a:endParaRPr lang="tr-TR"/>
              </a:p>
            </p:txBody>
          </p:sp>
        </p:grpSp>
        <p:sp>
          <p:nvSpPr>
            <p:cNvPr id="266" name="Oval 552"/>
            <p:cNvSpPr>
              <a:spLocks noChangeAspect="1" noChangeArrowheads="1"/>
            </p:cNvSpPr>
            <p:nvPr/>
          </p:nvSpPr>
          <p:spPr bwMode="auto">
            <a:xfrm>
              <a:off x="22559963" y="22226588"/>
              <a:ext cx="66675" cy="66675"/>
            </a:xfrm>
            <a:prstGeom prst="ellipse">
              <a:avLst/>
            </a:prstGeom>
            <a:solidFill>
              <a:schemeClr val="tx1"/>
            </a:solidFill>
            <a:ln w="9525">
              <a:solidFill>
                <a:schemeClr val="tx1"/>
              </a:solidFill>
              <a:round/>
              <a:headEnd/>
              <a:tailEnd/>
            </a:ln>
            <a:effectLst/>
          </p:spPr>
          <p:txBody>
            <a:bodyPr wrap="none" anchor="ctr"/>
            <a:lstStyle/>
            <a:p>
              <a:endParaRPr lang="tr-TR"/>
            </a:p>
          </p:txBody>
        </p:sp>
        <p:sp>
          <p:nvSpPr>
            <p:cNvPr id="267" name="Oval 553"/>
            <p:cNvSpPr>
              <a:spLocks noChangeAspect="1" noChangeArrowheads="1"/>
            </p:cNvSpPr>
            <p:nvPr/>
          </p:nvSpPr>
          <p:spPr bwMode="auto">
            <a:xfrm>
              <a:off x="22694900" y="22226588"/>
              <a:ext cx="66675" cy="66675"/>
            </a:xfrm>
            <a:prstGeom prst="ellipse">
              <a:avLst/>
            </a:prstGeom>
            <a:solidFill>
              <a:schemeClr val="tx1"/>
            </a:solidFill>
            <a:ln w="9525">
              <a:solidFill>
                <a:schemeClr val="tx1"/>
              </a:solidFill>
              <a:round/>
              <a:headEnd/>
              <a:tailEnd/>
            </a:ln>
            <a:effectLst/>
          </p:spPr>
          <p:txBody>
            <a:bodyPr wrap="none" anchor="ctr"/>
            <a:lstStyle/>
            <a:p>
              <a:endParaRPr lang="tr-TR"/>
            </a:p>
          </p:txBody>
        </p:sp>
        <p:sp>
          <p:nvSpPr>
            <p:cNvPr id="268" name="Oval 554"/>
            <p:cNvSpPr>
              <a:spLocks noChangeAspect="1" noChangeArrowheads="1"/>
            </p:cNvSpPr>
            <p:nvPr/>
          </p:nvSpPr>
          <p:spPr bwMode="auto">
            <a:xfrm>
              <a:off x="22829838" y="22226588"/>
              <a:ext cx="66675" cy="66675"/>
            </a:xfrm>
            <a:prstGeom prst="ellipse">
              <a:avLst/>
            </a:prstGeom>
            <a:solidFill>
              <a:schemeClr val="tx1"/>
            </a:solidFill>
            <a:ln w="9525">
              <a:solidFill>
                <a:schemeClr val="tx1"/>
              </a:solidFill>
              <a:round/>
              <a:headEnd/>
              <a:tailEnd/>
            </a:ln>
            <a:effectLst/>
          </p:spPr>
          <p:txBody>
            <a:bodyPr wrap="none" anchor="ctr"/>
            <a:lstStyle/>
            <a:p>
              <a:endParaRPr lang="tr-TR"/>
            </a:p>
          </p:txBody>
        </p:sp>
        <p:sp>
          <p:nvSpPr>
            <p:cNvPr id="269" name="Oval 555"/>
            <p:cNvSpPr>
              <a:spLocks noChangeAspect="1" noChangeArrowheads="1"/>
            </p:cNvSpPr>
            <p:nvPr/>
          </p:nvSpPr>
          <p:spPr bwMode="auto">
            <a:xfrm>
              <a:off x="22964775" y="22226588"/>
              <a:ext cx="66675" cy="66675"/>
            </a:xfrm>
            <a:prstGeom prst="ellipse">
              <a:avLst/>
            </a:prstGeom>
            <a:solidFill>
              <a:schemeClr val="tx1"/>
            </a:solidFill>
            <a:ln w="9525">
              <a:solidFill>
                <a:schemeClr val="tx1"/>
              </a:solidFill>
              <a:round/>
              <a:headEnd/>
              <a:tailEnd/>
            </a:ln>
            <a:effectLst/>
          </p:spPr>
          <p:txBody>
            <a:bodyPr wrap="none" anchor="ctr"/>
            <a:lstStyle/>
            <a:p>
              <a:endParaRPr lang="tr-TR"/>
            </a:p>
          </p:txBody>
        </p:sp>
        <p:grpSp>
          <p:nvGrpSpPr>
            <p:cNvPr id="7" name="Group 556"/>
            <p:cNvGrpSpPr>
              <a:grpSpLocks noChangeAspect="1"/>
            </p:cNvGrpSpPr>
            <p:nvPr/>
          </p:nvGrpSpPr>
          <p:grpSpPr bwMode="auto">
            <a:xfrm>
              <a:off x="23236238" y="21601113"/>
              <a:ext cx="466725" cy="1120775"/>
              <a:chOff x="864" y="1632"/>
              <a:chExt cx="331" cy="795"/>
            </a:xfrm>
          </p:grpSpPr>
          <p:sp>
            <p:nvSpPr>
              <p:cNvPr id="312" name="Rectangle 557"/>
              <p:cNvSpPr>
                <a:spLocks noChangeAspect="1" noChangeArrowheads="1"/>
              </p:cNvSpPr>
              <p:nvPr/>
            </p:nvSpPr>
            <p:spPr bwMode="auto">
              <a:xfrm>
                <a:off x="864" y="1632"/>
                <a:ext cx="331" cy="795"/>
              </a:xfrm>
              <a:prstGeom prst="rect">
                <a:avLst/>
              </a:prstGeom>
              <a:solidFill>
                <a:schemeClr val="bg2"/>
              </a:solidFill>
              <a:ln w="12700">
                <a:solidFill>
                  <a:schemeClr val="tx1"/>
                </a:solidFill>
                <a:miter lim="800000"/>
                <a:headEnd/>
                <a:tailEnd/>
              </a:ln>
              <a:effectLst/>
            </p:spPr>
            <p:txBody>
              <a:bodyPr wrap="none" anchor="ctr"/>
              <a:lstStyle/>
              <a:p>
                <a:endParaRPr lang="tr-TR"/>
              </a:p>
            </p:txBody>
          </p:sp>
          <p:sp>
            <p:nvSpPr>
              <p:cNvPr id="313" name="Oval 558"/>
              <p:cNvSpPr>
                <a:spLocks noChangeAspect="1" noChangeArrowheads="1"/>
              </p:cNvSpPr>
              <p:nvPr/>
            </p:nvSpPr>
            <p:spPr bwMode="auto">
              <a:xfrm>
                <a:off x="978" y="1921"/>
                <a:ext cx="99" cy="99"/>
              </a:xfrm>
              <a:prstGeom prst="ellipse">
                <a:avLst/>
              </a:prstGeom>
              <a:solidFill>
                <a:schemeClr val="tx1"/>
              </a:solidFill>
              <a:ln w="9525">
                <a:solidFill>
                  <a:schemeClr val="tx1"/>
                </a:solidFill>
                <a:round/>
                <a:headEnd/>
                <a:tailEnd/>
              </a:ln>
              <a:effectLst/>
            </p:spPr>
            <p:txBody>
              <a:bodyPr wrap="none" anchor="ctr"/>
              <a:lstStyle/>
              <a:p>
                <a:endParaRPr lang="tr-TR"/>
              </a:p>
            </p:txBody>
          </p:sp>
          <p:sp>
            <p:nvSpPr>
              <p:cNvPr id="314" name="Oval 559"/>
              <p:cNvSpPr>
                <a:spLocks noChangeAspect="1" noChangeArrowheads="1"/>
              </p:cNvSpPr>
              <p:nvPr/>
            </p:nvSpPr>
            <p:spPr bwMode="auto">
              <a:xfrm>
                <a:off x="978" y="2038"/>
                <a:ext cx="99" cy="100"/>
              </a:xfrm>
              <a:prstGeom prst="ellipse">
                <a:avLst/>
              </a:prstGeom>
              <a:solidFill>
                <a:schemeClr val="tx1"/>
              </a:solidFill>
              <a:ln w="9525">
                <a:solidFill>
                  <a:schemeClr val="tx1"/>
                </a:solidFill>
                <a:round/>
                <a:headEnd/>
                <a:tailEnd/>
              </a:ln>
              <a:effectLst/>
            </p:spPr>
            <p:txBody>
              <a:bodyPr wrap="none" anchor="ctr"/>
              <a:lstStyle/>
              <a:p>
                <a:endParaRPr lang="tr-TR"/>
              </a:p>
            </p:txBody>
          </p:sp>
          <p:sp>
            <p:nvSpPr>
              <p:cNvPr id="315" name="Oval 560"/>
              <p:cNvSpPr>
                <a:spLocks noChangeAspect="1" noChangeArrowheads="1"/>
              </p:cNvSpPr>
              <p:nvPr/>
            </p:nvSpPr>
            <p:spPr bwMode="auto">
              <a:xfrm>
                <a:off x="930" y="1676"/>
                <a:ext cx="199" cy="199"/>
              </a:xfrm>
              <a:prstGeom prst="ellipse">
                <a:avLst/>
              </a:prstGeom>
              <a:solidFill>
                <a:schemeClr val="tx1"/>
              </a:solidFill>
              <a:ln w="9525">
                <a:solidFill>
                  <a:schemeClr val="tx1"/>
                </a:solidFill>
                <a:round/>
                <a:headEnd/>
                <a:tailEnd/>
              </a:ln>
              <a:effectLst/>
            </p:spPr>
            <p:txBody>
              <a:bodyPr wrap="none" anchor="ctr"/>
              <a:lstStyle/>
              <a:p>
                <a:endParaRPr lang="tr-TR"/>
              </a:p>
            </p:txBody>
          </p:sp>
          <p:sp>
            <p:nvSpPr>
              <p:cNvPr id="316" name="Oval 561"/>
              <p:cNvSpPr>
                <a:spLocks noChangeAspect="1" noChangeArrowheads="1"/>
              </p:cNvSpPr>
              <p:nvPr/>
            </p:nvSpPr>
            <p:spPr bwMode="auto">
              <a:xfrm>
                <a:off x="930" y="2182"/>
                <a:ext cx="199" cy="199"/>
              </a:xfrm>
              <a:prstGeom prst="ellipse">
                <a:avLst/>
              </a:prstGeom>
              <a:solidFill>
                <a:schemeClr val="tx1"/>
              </a:solidFill>
              <a:ln w="9525">
                <a:solidFill>
                  <a:schemeClr val="tx1"/>
                </a:solidFill>
                <a:round/>
                <a:headEnd/>
                <a:tailEnd/>
              </a:ln>
              <a:effectLst/>
            </p:spPr>
            <p:txBody>
              <a:bodyPr wrap="none" anchor="ctr"/>
              <a:lstStyle/>
              <a:p>
                <a:endParaRPr lang="tr-TR"/>
              </a:p>
            </p:txBody>
          </p:sp>
        </p:grpSp>
        <p:grpSp>
          <p:nvGrpSpPr>
            <p:cNvPr id="8" name="Group 562"/>
            <p:cNvGrpSpPr>
              <a:grpSpLocks noChangeAspect="1"/>
            </p:cNvGrpSpPr>
            <p:nvPr/>
          </p:nvGrpSpPr>
          <p:grpSpPr bwMode="auto">
            <a:xfrm>
              <a:off x="23775988" y="21601113"/>
              <a:ext cx="466725" cy="1120775"/>
              <a:chOff x="1248" y="1632"/>
              <a:chExt cx="331" cy="795"/>
            </a:xfrm>
          </p:grpSpPr>
          <p:sp>
            <p:nvSpPr>
              <p:cNvPr id="307" name="Rectangle 563"/>
              <p:cNvSpPr>
                <a:spLocks noChangeAspect="1" noChangeArrowheads="1"/>
              </p:cNvSpPr>
              <p:nvPr/>
            </p:nvSpPr>
            <p:spPr bwMode="auto">
              <a:xfrm>
                <a:off x="1248" y="1632"/>
                <a:ext cx="331" cy="795"/>
              </a:xfrm>
              <a:prstGeom prst="rect">
                <a:avLst/>
              </a:prstGeom>
              <a:solidFill>
                <a:schemeClr val="bg2"/>
              </a:solidFill>
              <a:ln w="12700">
                <a:solidFill>
                  <a:schemeClr val="tx1"/>
                </a:solidFill>
                <a:miter lim="800000"/>
                <a:headEnd/>
                <a:tailEnd/>
              </a:ln>
              <a:effectLst/>
            </p:spPr>
            <p:txBody>
              <a:bodyPr wrap="none" anchor="ctr"/>
              <a:lstStyle/>
              <a:p>
                <a:endParaRPr lang="tr-TR"/>
              </a:p>
            </p:txBody>
          </p:sp>
          <p:sp>
            <p:nvSpPr>
              <p:cNvPr id="308" name="Oval 564"/>
              <p:cNvSpPr>
                <a:spLocks noChangeAspect="1" noChangeArrowheads="1"/>
              </p:cNvSpPr>
              <p:nvPr/>
            </p:nvSpPr>
            <p:spPr bwMode="auto">
              <a:xfrm>
                <a:off x="1362" y="1921"/>
                <a:ext cx="99" cy="99"/>
              </a:xfrm>
              <a:prstGeom prst="ellipse">
                <a:avLst/>
              </a:prstGeom>
              <a:solidFill>
                <a:schemeClr val="tx1"/>
              </a:solidFill>
              <a:ln w="9525">
                <a:solidFill>
                  <a:schemeClr val="tx1"/>
                </a:solidFill>
                <a:round/>
                <a:headEnd/>
                <a:tailEnd/>
              </a:ln>
              <a:effectLst/>
            </p:spPr>
            <p:txBody>
              <a:bodyPr wrap="none" anchor="ctr"/>
              <a:lstStyle/>
              <a:p>
                <a:endParaRPr lang="tr-TR"/>
              </a:p>
            </p:txBody>
          </p:sp>
          <p:sp>
            <p:nvSpPr>
              <p:cNvPr id="309" name="Oval 565"/>
              <p:cNvSpPr>
                <a:spLocks noChangeAspect="1" noChangeArrowheads="1"/>
              </p:cNvSpPr>
              <p:nvPr/>
            </p:nvSpPr>
            <p:spPr bwMode="auto">
              <a:xfrm>
                <a:off x="1362" y="2038"/>
                <a:ext cx="99" cy="100"/>
              </a:xfrm>
              <a:prstGeom prst="ellipse">
                <a:avLst/>
              </a:prstGeom>
              <a:solidFill>
                <a:schemeClr val="tx1"/>
              </a:solidFill>
              <a:ln w="9525">
                <a:solidFill>
                  <a:schemeClr val="tx1"/>
                </a:solidFill>
                <a:round/>
                <a:headEnd/>
                <a:tailEnd/>
              </a:ln>
              <a:effectLst/>
            </p:spPr>
            <p:txBody>
              <a:bodyPr wrap="none" anchor="ctr"/>
              <a:lstStyle/>
              <a:p>
                <a:endParaRPr lang="tr-TR"/>
              </a:p>
            </p:txBody>
          </p:sp>
          <p:sp>
            <p:nvSpPr>
              <p:cNvPr id="310" name="Oval 566"/>
              <p:cNvSpPr>
                <a:spLocks noChangeAspect="1" noChangeArrowheads="1"/>
              </p:cNvSpPr>
              <p:nvPr/>
            </p:nvSpPr>
            <p:spPr bwMode="auto">
              <a:xfrm>
                <a:off x="1314" y="1676"/>
                <a:ext cx="199" cy="199"/>
              </a:xfrm>
              <a:prstGeom prst="ellipse">
                <a:avLst/>
              </a:prstGeom>
              <a:solidFill>
                <a:schemeClr val="tx1"/>
              </a:solidFill>
              <a:ln w="9525">
                <a:solidFill>
                  <a:schemeClr val="tx1"/>
                </a:solidFill>
                <a:round/>
                <a:headEnd/>
                <a:tailEnd/>
              </a:ln>
              <a:effectLst/>
            </p:spPr>
            <p:txBody>
              <a:bodyPr wrap="none" anchor="ctr"/>
              <a:lstStyle/>
              <a:p>
                <a:endParaRPr lang="tr-TR"/>
              </a:p>
            </p:txBody>
          </p:sp>
          <p:sp>
            <p:nvSpPr>
              <p:cNvPr id="311" name="Oval 567"/>
              <p:cNvSpPr>
                <a:spLocks noChangeAspect="1" noChangeArrowheads="1"/>
              </p:cNvSpPr>
              <p:nvPr/>
            </p:nvSpPr>
            <p:spPr bwMode="auto">
              <a:xfrm>
                <a:off x="1314" y="2182"/>
                <a:ext cx="199" cy="199"/>
              </a:xfrm>
              <a:prstGeom prst="ellipse">
                <a:avLst/>
              </a:prstGeom>
              <a:solidFill>
                <a:schemeClr val="tx1"/>
              </a:solidFill>
              <a:ln w="9525">
                <a:solidFill>
                  <a:schemeClr val="tx1"/>
                </a:solidFill>
                <a:round/>
                <a:headEnd/>
                <a:tailEnd/>
              </a:ln>
              <a:effectLst/>
            </p:spPr>
            <p:txBody>
              <a:bodyPr wrap="none" anchor="ctr"/>
              <a:lstStyle/>
              <a:p>
                <a:endParaRPr lang="tr-TR"/>
              </a:p>
            </p:txBody>
          </p:sp>
        </p:grpSp>
        <p:sp>
          <p:nvSpPr>
            <p:cNvPr id="272" name="Line 568"/>
            <p:cNvSpPr>
              <a:spLocks noChangeAspect="1" noChangeShapeType="1"/>
            </p:cNvSpPr>
            <p:nvPr/>
          </p:nvSpPr>
          <p:spPr bwMode="auto">
            <a:xfrm>
              <a:off x="23458488" y="22159913"/>
              <a:ext cx="1719262" cy="0"/>
            </a:xfrm>
            <a:prstGeom prst="line">
              <a:avLst/>
            </a:prstGeom>
            <a:noFill/>
            <a:ln w="31750">
              <a:solidFill>
                <a:srgbClr val="C0C0C0"/>
              </a:solidFill>
              <a:round/>
              <a:headEnd/>
              <a:tailEnd/>
            </a:ln>
            <a:effectLst/>
          </p:spPr>
          <p:txBody>
            <a:bodyPr/>
            <a:lstStyle/>
            <a:p>
              <a:endParaRPr lang="tr-TR"/>
            </a:p>
          </p:txBody>
        </p:sp>
        <p:grpSp>
          <p:nvGrpSpPr>
            <p:cNvPr id="9" name="Group 569"/>
            <p:cNvGrpSpPr>
              <a:grpSpLocks noChangeAspect="1"/>
            </p:cNvGrpSpPr>
            <p:nvPr/>
          </p:nvGrpSpPr>
          <p:grpSpPr bwMode="auto">
            <a:xfrm>
              <a:off x="20520025" y="22040850"/>
              <a:ext cx="765175" cy="350838"/>
              <a:chOff x="2784" y="720"/>
              <a:chExt cx="544" cy="248"/>
            </a:xfrm>
          </p:grpSpPr>
          <p:sp>
            <p:nvSpPr>
              <p:cNvPr id="301" name="Rectangle 570"/>
              <p:cNvSpPr>
                <a:spLocks noChangeAspect="1" noChangeArrowheads="1"/>
              </p:cNvSpPr>
              <p:nvPr/>
            </p:nvSpPr>
            <p:spPr bwMode="auto">
              <a:xfrm>
                <a:off x="2784" y="720"/>
                <a:ext cx="544" cy="181"/>
              </a:xfrm>
              <a:prstGeom prst="rect">
                <a:avLst/>
              </a:prstGeom>
              <a:solidFill>
                <a:srgbClr val="C0C0C0"/>
              </a:solidFill>
              <a:ln w="9525">
                <a:solidFill>
                  <a:srgbClr val="5F5F5F"/>
                </a:solidFill>
                <a:miter lim="800000"/>
                <a:headEnd/>
                <a:tailEnd/>
              </a:ln>
              <a:effectLst/>
            </p:spPr>
            <p:txBody>
              <a:bodyPr wrap="none" anchor="ctr"/>
              <a:lstStyle/>
              <a:p>
                <a:endParaRPr lang="tr-TR"/>
              </a:p>
            </p:txBody>
          </p:sp>
          <p:grpSp>
            <p:nvGrpSpPr>
              <p:cNvPr id="10" name="Group 571"/>
              <p:cNvGrpSpPr>
                <a:grpSpLocks noChangeAspect="1"/>
              </p:cNvGrpSpPr>
              <p:nvPr/>
            </p:nvGrpSpPr>
            <p:grpSpPr bwMode="auto">
              <a:xfrm>
                <a:off x="2948" y="920"/>
                <a:ext cx="336" cy="48"/>
                <a:chOff x="2948" y="920"/>
                <a:chExt cx="336" cy="48"/>
              </a:xfrm>
            </p:grpSpPr>
            <p:sp>
              <p:nvSpPr>
                <p:cNvPr id="303" name="Oval 572"/>
                <p:cNvSpPr>
                  <a:spLocks noChangeAspect="1" noChangeArrowheads="1"/>
                </p:cNvSpPr>
                <p:nvPr/>
              </p:nvSpPr>
              <p:spPr bwMode="auto">
                <a:xfrm>
                  <a:off x="2948" y="920"/>
                  <a:ext cx="48" cy="48"/>
                </a:xfrm>
                <a:prstGeom prst="ellipse">
                  <a:avLst/>
                </a:prstGeom>
                <a:solidFill>
                  <a:srgbClr val="C0C0C0"/>
                </a:solidFill>
                <a:ln w="9525">
                  <a:solidFill>
                    <a:schemeClr val="tx1"/>
                  </a:solidFill>
                  <a:round/>
                  <a:headEnd/>
                  <a:tailEnd/>
                </a:ln>
                <a:effectLst/>
              </p:spPr>
              <p:txBody>
                <a:bodyPr wrap="none" anchor="ctr"/>
                <a:lstStyle/>
                <a:p>
                  <a:endParaRPr lang="tr-TR"/>
                </a:p>
              </p:txBody>
            </p:sp>
            <p:sp>
              <p:nvSpPr>
                <p:cNvPr id="304" name="Oval 573"/>
                <p:cNvSpPr>
                  <a:spLocks noChangeAspect="1" noChangeArrowheads="1"/>
                </p:cNvSpPr>
                <p:nvPr/>
              </p:nvSpPr>
              <p:spPr bwMode="auto">
                <a:xfrm>
                  <a:off x="3044" y="920"/>
                  <a:ext cx="48" cy="48"/>
                </a:xfrm>
                <a:prstGeom prst="ellipse">
                  <a:avLst/>
                </a:prstGeom>
                <a:solidFill>
                  <a:srgbClr val="C0C0C0"/>
                </a:solidFill>
                <a:ln w="9525">
                  <a:solidFill>
                    <a:schemeClr val="tx1"/>
                  </a:solidFill>
                  <a:round/>
                  <a:headEnd/>
                  <a:tailEnd/>
                </a:ln>
                <a:effectLst/>
              </p:spPr>
              <p:txBody>
                <a:bodyPr wrap="none" anchor="ctr"/>
                <a:lstStyle/>
                <a:p>
                  <a:endParaRPr lang="tr-TR"/>
                </a:p>
              </p:txBody>
            </p:sp>
            <p:sp>
              <p:nvSpPr>
                <p:cNvPr id="305" name="Oval 574"/>
                <p:cNvSpPr>
                  <a:spLocks noChangeAspect="1" noChangeArrowheads="1"/>
                </p:cNvSpPr>
                <p:nvPr/>
              </p:nvSpPr>
              <p:spPr bwMode="auto">
                <a:xfrm>
                  <a:off x="3140" y="920"/>
                  <a:ext cx="48" cy="48"/>
                </a:xfrm>
                <a:prstGeom prst="ellipse">
                  <a:avLst/>
                </a:prstGeom>
                <a:solidFill>
                  <a:srgbClr val="C0C0C0"/>
                </a:solidFill>
                <a:ln w="9525">
                  <a:solidFill>
                    <a:schemeClr val="tx1"/>
                  </a:solidFill>
                  <a:round/>
                  <a:headEnd/>
                  <a:tailEnd/>
                </a:ln>
                <a:effectLst/>
              </p:spPr>
              <p:txBody>
                <a:bodyPr wrap="none" anchor="ctr"/>
                <a:lstStyle/>
                <a:p>
                  <a:endParaRPr lang="tr-TR"/>
                </a:p>
              </p:txBody>
            </p:sp>
            <p:sp>
              <p:nvSpPr>
                <p:cNvPr id="306" name="Oval 575"/>
                <p:cNvSpPr>
                  <a:spLocks noChangeAspect="1" noChangeArrowheads="1"/>
                </p:cNvSpPr>
                <p:nvPr/>
              </p:nvSpPr>
              <p:spPr bwMode="auto">
                <a:xfrm>
                  <a:off x="3236" y="920"/>
                  <a:ext cx="48" cy="48"/>
                </a:xfrm>
                <a:prstGeom prst="ellipse">
                  <a:avLst/>
                </a:prstGeom>
                <a:solidFill>
                  <a:srgbClr val="C0C0C0"/>
                </a:solidFill>
                <a:ln w="9525">
                  <a:solidFill>
                    <a:schemeClr val="tx1"/>
                  </a:solidFill>
                  <a:round/>
                  <a:headEnd/>
                  <a:tailEnd/>
                </a:ln>
                <a:effectLst/>
              </p:spPr>
              <p:txBody>
                <a:bodyPr wrap="none" anchor="ctr"/>
                <a:lstStyle/>
                <a:p>
                  <a:endParaRPr lang="tr-TR"/>
                </a:p>
              </p:txBody>
            </p:sp>
          </p:grpSp>
        </p:grpSp>
        <p:sp>
          <p:nvSpPr>
            <p:cNvPr id="274" name="Line 576"/>
            <p:cNvSpPr>
              <a:spLocks noChangeAspect="1" noChangeShapeType="1"/>
            </p:cNvSpPr>
            <p:nvPr/>
          </p:nvSpPr>
          <p:spPr bwMode="auto">
            <a:xfrm>
              <a:off x="20661313" y="21940838"/>
              <a:ext cx="539750" cy="0"/>
            </a:xfrm>
            <a:prstGeom prst="line">
              <a:avLst/>
            </a:prstGeom>
            <a:noFill/>
            <a:ln w="19050">
              <a:solidFill>
                <a:schemeClr val="bg1"/>
              </a:solidFill>
              <a:round/>
              <a:headEnd type="triangle" w="med" len="med"/>
              <a:tailEnd type="triangle" w="med" len="med"/>
            </a:ln>
            <a:effectLst/>
          </p:spPr>
          <p:txBody>
            <a:bodyPr/>
            <a:lstStyle/>
            <a:p>
              <a:endParaRPr lang="tr-TR"/>
            </a:p>
          </p:txBody>
        </p:sp>
        <p:sp>
          <p:nvSpPr>
            <p:cNvPr id="275" name="Rectangle 577"/>
            <p:cNvSpPr>
              <a:spLocks noChangeAspect="1" noChangeArrowheads="1"/>
            </p:cNvSpPr>
            <p:nvPr/>
          </p:nvSpPr>
          <p:spPr bwMode="auto">
            <a:xfrm>
              <a:off x="21534438" y="21397913"/>
              <a:ext cx="638175" cy="1533525"/>
            </a:xfrm>
            <a:prstGeom prst="rect">
              <a:avLst/>
            </a:prstGeom>
            <a:solidFill>
              <a:schemeClr val="bg2"/>
            </a:solidFill>
            <a:ln w="12700">
              <a:solidFill>
                <a:schemeClr val="tx1"/>
              </a:solidFill>
              <a:miter lim="800000"/>
              <a:headEnd/>
              <a:tailEnd/>
            </a:ln>
            <a:effectLst/>
          </p:spPr>
          <p:txBody>
            <a:bodyPr wrap="none" anchor="ctr"/>
            <a:lstStyle/>
            <a:p>
              <a:endParaRPr lang="tr-TR"/>
            </a:p>
          </p:txBody>
        </p:sp>
        <p:sp>
          <p:nvSpPr>
            <p:cNvPr id="276" name="Oval 578"/>
            <p:cNvSpPr>
              <a:spLocks noChangeAspect="1" noChangeArrowheads="1"/>
            </p:cNvSpPr>
            <p:nvPr/>
          </p:nvSpPr>
          <p:spPr bwMode="auto">
            <a:xfrm>
              <a:off x="21755100" y="21956713"/>
              <a:ext cx="190500" cy="188912"/>
            </a:xfrm>
            <a:prstGeom prst="ellipse">
              <a:avLst/>
            </a:prstGeom>
            <a:solidFill>
              <a:schemeClr val="tx1"/>
            </a:solidFill>
            <a:ln w="9525">
              <a:solidFill>
                <a:schemeClr val="tx1"/>
              </a:solidFill>
              <a:round/>
              <a:headEnd/>
              <a:tailEnd/>
            </a:ln>
            <a:effectLst/>
          </p:spPr>
          <p:txBody>
            <a:bodyPr wrap="none" anchor="ctr"/>
            <a:lstStyle/>
            <a:p>
              <a:endParaRPr lang="tr-TR"/>
            </a:p>
          </p:txBody>
        </p:sp>
        <p:sp>
          <p:nvSpPr>
            <p:cNvPr id="277" name="Oval 579"/>
            <p:cNvSpPr>
              <a:spLocks noChangeAspect="1" noChangeArrowheads="1"/>
            </p:cNvSpPr>
            <p:nvPr/>
          </p:nvSpPr>
          <p:spPr bwMode="auto">
            <a:xfrm>
              <a:off x="21755100" y="22182138"/>
              <a:ext cx="190500" cy="190500"/>
            </a:xfrm>
            <a:prstGeom prst="ellipse">
              <a:avLst/>
            </a:prstGeom>
            <a:solidFill>
              <a:schemeClr val="tx1"/>
            </a:solidFill>
            <a:ln w="9525">
              <a:solidFill>
                <a:schemeClr val="tx1"/>
              </a:solidFill>
              <a:round/>
              <a:headEnd/>
              <a:tailEnd/>
            </a:ln>
            <a:effectLst/>
          </p:spPr>
          <p:txBody>
            <a:bodyPr wrap="none" anchor="ctr"/>
            <a:lstStyle/>
            <a:p>
              <a:endParaRPr lang="tr-TR"/>
            </a:p>
          </p:txBody>
        </p:sp>
        <p:sp>
          <p:nvSpPr>
            <p:cNvPr id="278" name="Oval 580"/>
            <p:cNvSpPr>
              <a:spLocks noChangeAspect="1" noChangeArrowheads="1"/>
            </p:cNvSpPr>
            <p:nvPr/>
          </p:nvSpPr>
          <p:spPr bwMode="auto">
            <a:xfrm>
              <a:off x="21626513" y="21482050"/>
              <a:ext cx="447675" cy="447675"/>
            </a:xfrm>
            <a:prstGeom prst="ellipse">
              <a:avLst/>
            </a:prstGeom>
            <a:solidFill>
              <a:schemeClr val="tx1"/>
            </a:solidFill>
            <a:ln w="9525">
              <a:solidFill>
                <a:schemeClr val="tx1"/>
              </a:solidFill>
              <a:round/>
              <a:headEnd/>
              <a:tailEnd/>
            </a:ln>
            <a:effectLst/>
          </p:spPr>
          <p:txBody>
            <a:bodyPr wrap="none" anchor="ctr"/>
            <a:lstStyle/>
            <a:p>
              <a:endParaRPr lang="tr-TR"/>
            </a:p>
          </p:txBody>
        </p:sp>
        <p:sp>
          <p:nvSpPr>
            <p:cNvPr id="279" name="Oval 581"/>
            <p:cNvSpPr>
              <a:spLocks noChangeAspect="1" noChangeArrowheads="1"/>
            </p:cNvSpPr>
            <p:nvPr/>
          </p:nvSpPr>
          <p:spPr bwMode="auto">
            <a:xfrm>
              <a:off x="21626513" y="22409150"/>
              <a:ext cx="447675" cy="444500"/>
            </a:xfrm>
            <a:prstGeom prst="ellipse">
              <a:avLst/>
            </a:prstGeom>
            <a:solidFill>
              <a:schemeClr val="tx1"/>
            </a:solidFill>
            <a:ln w="9525">
              <a:solidFill>
                <a:schemeClr val="tx1"/>
              </a:solidFill>
              <a:round/>
              <a:headEnd/>
              <a:tailEnd/>
            </a:ln>
            <a:effectLst/>
          </p:spPr>
          <p:txBody>
            <a:bodyPr wrap="none" anchor="ctr"/>
            <a:lstStyle/>
            <a:p>
              <a:endParaRPr lang="tr-TR"/>
            </a:p>
          </p:txBody>
        </p:sp>
        <p:sp>
          <p:nvSpPr>
            <p:cNvPr id="280" name="Text Box 582"/>
            <p:cNvSpPr txBox="1">
              <a:spLocks noChangeAspect="1" noChangeArrowheads="1"/>
            </p:cNvSpPr>
            <p:nvPr/>
          </p:nvSpPr>
          <p:spPr bwMode="auto">
            <a:xfrm>
              <a:off x="18716623" y="20877214"/>
              <a:ext cx="2683787" cy="845825"/>
            </a:xfrm>
            <a:prstGeom prst="rect">
              <a:avLst/>
            </a:prstGeom>
            <a:noFill/>
            <a:ln w="12700">
              <a:noFill/>
              <a:miter lim="800000"/>
              <a:headEnd type="none" w="sm" len="sm"/>
              <a:tailEnd type="none" w="sm" len="sm"/>
            </a:ln>
            <a:effectLst/>
          </p:spPr>
          <p:txBody>
            <a:bodyPr wrap="square">
              <a:spAutoFit/>
            </a:bodyPr>
            <a:lstStyle/>
            <a:p>
              <a:pPr>
                <a:spcBef>
                  <a:spcPct val="50000"/>
                </a:spcBef>
              </a:pPr>
              <a:r>
                <a:rPr kumimoji="1" lang="tr-TR" sz="1800" b="1" i="1" dirty="0" err="1"/>
                <a:t>Traşlama</a:t>
              </a:r>
              <a:r>
                <a:rPr kumimoji="1" lang="tr-TR" sz="1800" b="1" i="1" dirty="0"/>
                <a:t> &amp; homojenleştirme</a:t>
              </a:r>
            </a:p>
          </p:txBody>
        </p:sp>
        <p:sp>
          <p:nvSpPr>
            <p:cNvPr id="281" name="Text Box 583"/>
            <p:cNvSpPr txBox="1">
              <a:spLocks noChangeAspect="1" noChangeArrowheads="1"/>
            </p:cNvSpPr>
            <p:nvPr/>
          </p:nvSpPr>
          <p:spPr bwMode="auto">
            <a:xfrm>
              <a:off x="25665113" y="22847300"/>
              <a:ext cx="2237478" cy="483328"/>
            </a:xfrm>
            <a:prstGeom prst="rect">
              <a:avLst/>
            </a:prstGeom>
            <a:noFill/>
            <a:ln w="12700">
              <a:noFill/>
              <a:miter lim="800000"/>
              <a:headEnd type="none" w="sm" len="sm"/>
              <a:tailEnd type="none" w="sm" len="sm"/>
            </a:ln>
            <a:effectLst/>
          </p:spPr>
          <p:txBody>
            <a:bodyPr wrap="square">
              <a:spAutoFit/>
            </a:bodyPr>
            <a:lstStyle/>
            <a:p>
              <a:pPr>
                <a:spcBef>
                  <a:spcPct val="50000"/>
                </a:spcBef>
              </a:pPr>
              <a:r>
                <a:rPr kumimoji="1" lang="tr-TR" sz="1800" b="1" i="1" dirty="0"/>
                <a:t>Soğuk hadde</a:t>
              </a:r>
            </a:p>
          </p:txBody>
        </p:sp>
        <p:sp>
          <p:nvSpPr>
            <p:cNvPr id="282" name="Text Box 584"/>
            <p:cNvSpPr txBox="1">
              <a:spLocks noChangeAspect="1" noChangeArrowheads="1"/>
            </p:cNvSpPr>
            <p:nvPr/>
          </p:nvSpPr>
          <p:spPr bwMode="auto">
            <a:xfrm>
              <a:off x="21088349" y="22933026"/>
              <a:ext cx="1914047" cy="483328"/>
            </a:xfrm>
            <a:prstGeom prst="rect">
              <a:avLst/>
            </a:prstGeom>
            <a:noFill/>
            <a:ln w="12700">
              <a:noFill/>
              <a:miter lim="800000"/>
              <a:headEnd type="none" w="sm" len="sm"/>
              <a:tailEnd type="none" w="sm" len="sm"/>
            </a:ln>
            <a:effectLst/>
          </p:spPr>
          <p:txBody>
            <a:bodyPr wrap="square">
              <a:spAutoFit/>
            </a:bodyPr>
            <a:lstStyle/>
            <a:p>
              <a:pPr>
                <a:spcBef>
                  <a:spcPct val="50000"/>
                </a:spcBef>
              </a:pPr>
              <a:r>
                <a:rPr kumimoji="1" lang="tr-TR" sz="1800" b="1" i="1" dirty="0"/>
                <a:t>Kaba paso</a:t>
              </a:r>
            </a:p>
          </p:txBody>
        </p:sp>
        <p:sp>
          <p:nvSpPr>
            <p:cNvPr id="283" name="Text Box 585"/>
            <p:cNvSpPr txBox="1">
              <a:spLocks noChangeAspect="1" noChangeArrowheads="1"/>
            </p:cNvSpPr>
            <p:nvPr/>
          </p:nvSpPr>
          <p:spPr bwMode="auto">
            <a:xfrm>
              <a:off x="22756813" y="21040726"/>
              <a:ext cx="3261088" cy="483328"/>
            </a:xfrm>
            <a:prstGeom prst="rect">
              <a:avLst/>
            </a:prstGeom>
            <a:noFill/>
            <a:ln w="12700">
              <a:noFill/>
              <a:miter lim="800000"/>
              <a:headEnd type="none" w="sm" len="sm"/>
              <a:tailEnd type="none" w="sm" len="sm"/>
            </a:ln>
            <a:effectLst/>
          </p:spPr>
          <p:txBody>
            <a:bodyPr wrap="square">
              <a:spAutoFit/>
            </a:bodyPr>
            <a:lstStyle/>
            <a:p>
              <a:pPr>
                <a:spcBef>
                  <a:spcPct val="50000"/>
                </a:spcBef>
              </a:pPr>
              <a:r>
                <a:rPr kumimoji="1" lang="tr-TR" sz="1800" b="1" i="1" dirty="0"/>
                <a:t>Ardışık sıcak hadde</a:t>
              </a:r>
            </a:p>
          </p:txBody>
        </p:sp>
        <p:sp>
          <p:nvSpPr>
            <p:cNvPr id="284" name="Text Box 586"/>
            <p:cNvSpPr txBox="1">
              <a:spLocks noChangeAspect="1" noChangeArrowheads="1"/>
            </p:cNvSpPr>
            <p:nvPr/>
          </p:nvSpPr>
          <p:spPr bwMode="auto">
            <a:xfrm>
              <a:off x="17572037" y="22783806"/>
              <a:ext cx="1943683" cy="402774"/>
            </a:xfrm>
            <a:prstGeom prst="rect">
              <a:avLst/>
            </a:prstGeom>
            <a:noFill/>
            <a:ln w="12700">
              <a:noFill/>
              <a:miter lim="800000"/>
              <a:headEnd type="none" w="sm" len="sm"/>
              <a:tailEnd type="none" w="sm" len="sm"/>
            </a:ln>
            <a:effectLst/>
          </p:spPr>
          <p:txBody>
            <a:bodyPr wrap="square">
              <a:spAutoFit/>
            </a:bodyPr>
            <a:lstStyle/>
            <a:p>
              <a:pPr>
                <a:spcBef>
                  <a:spcPct val="50000"/>
                </a:spcBef>
              </a:pPr>
              <a:r>
                <a:rPr kumimoji="1" lang="tr-TR" sz="1400" b="1" i="1" dirty="0">
                  <a:latin typeface="Times New Roman" pitchFamily="18" charset="0"/>
                </a:rPr>
                <a:t>600 mm </a:t>
              </a:r>
              <a:r>
                <a:rPr kumimoji="1" lang="tr-TR" sz="1400" b="1" i="1" dirty="0" err="1">
                  <a:latin typeface="Times New Roman" pitchFamily="18" charset="0"/>
                </a:rPr>
                <a:t>ingot</a:t>
              </a:r>
              <a:endParaRPr kumimoji="1" lang="tr-TR" sz="1400" b="1" i="1" dirty="0">
                <a:latin typeface="Times New Roman" pitchFamily="18" charset="0"/>
              </a:endParaRPr>
            </a:p>
          </p:txBody>
        </p:sp>
        <p:sp>
          <p:nvSpPr>
            <p:cNvPr id="285" name="Rectangle 587"/>
            <p:cNvSpPr>
              <a:spLocks noChangeAspect="1" noChangeArrowheads="1"/>
            </p:cNvSpPr>
            <p:nvPr/>
          </p:nvSpPr>
          <p:spPr bwMode="auto">
            <a:xfrm>
              <a:off x="19467513" y="21993225"/>
              <a:ext cx="254000" cy="765175"/>
            </a:xfrm>
            <a:prstGeom prst="rect">
              <a:avLst/>
            </a:prstGeom>
            <a:solidFill>
              <a:srgbClr val="969696"/>
            </a:solidFill>
            <a:ln w="9525">
              <a:noFill/>
              <a:miter lim="800000"/>
              <a:headEnd/>
              <a:tailEnd/>
            </a:ln>
            <a:effectLst/>
          </p:spPr>
          <p:txBody>
            <a:bodyPr wrap="none" anchor="ctr"/>
            <a:lstStyle/>
            <a:p>
              <a:endParaRPr lang="tr-TR"/>
            </a:p>
          </p:txBody>
        </p:sp>
        <p:sp>
          <p:nvSpPr>
            <p:cNvPr id="286" name="Rectangle 588"/>
            <p:cNvSpPr>
              <a:spLocks noChangeAspect="1" noChangeArrowheads="1"/>
            </p:cNvSpPr>
            <p:nvPr/>
          </p:nvSpPr>
          <p:spPr bwMode="auto">
            <a:xfrm>
              <a:off x="19799300" y="21993225"/>
              <a:ext cx="254000" cy="765175"/>
            </a:xfrm>
            <a:prstGeom prst="rect">
              <a:avLst/>
            </a:prstGeom>
            <a:solidFill>
              <a:srgbClr val="969696"/>
            </a:solidFill>
            <a:ln w="9525">
              <a:noFill/>
              <a:miter lim="800000"/>
              <a:headEnd/>
              <a:tailEnd/>
            </a:ln>
            <a:effectLst/>
          </p:spPr>
          <p:txBody>
            <a:bodyPr wrap="none" anchor="ctr"/>
            <a:lstStyle/>
            <a:p>
              <a:endParaRPr lang="tr-TR"/>
            </a:p>
          </p:txBody>
        </p:sp>
        <p:sp>
          <p:nvSpPr>
            <p:cNvPr id="287" name="Rectangle 589"/>
            <p:cNvSpPr>
              <a:spLocks noChangeAspect="1" noChangeArrowheads="1"/>
            </p:cNvSpPr>
            <p:nvPr/>
          </p:nvSpPr>
          <p:spPr bwMode="auto">
            <a:xfrm>
              <a:off x="19827875" y="22078950"/>
              <a:ext cx="190500" cy="600075"/>
            </a:xfrm>
            <a:prstGeom prst="rect">
              <a:avLst/>
            </a:prstGeom>
            <a:solidFill>
              <a:srgbClr val="C0C0C0"/>
            </a:solidFill>
            <a:ln w="9525">
              <a:noFill/>
              <a:miter lim="800000"/>
              <a:headEnd/>
              <a:tailEnd/>
            </a:ln>
            <a:effectLst/>
          </p:spPr>
          <p:txBody>
            <a:bodyPr wrap="none" anchor="ctr"/>
            <a:lstStyle/>
            <a:p>
              <a:endParaRPr lang="tr-TR"/>
            </a:p>
          </p:txBody>
        </p:sp>
        <p:sp>
          <p:nvSpPr>
            <p:cNvPr id="288" name="Rectangle 590"/>
            <p:cNvSpPr>
              <a:spLocks noChangeAspect="1" noChangeArrowheads="1"/>
            </p:cNvSpPr>
            <p:nvPr/>
          </p:nvSpPr>
          <p:spPr bwMode="auto">
            <a:xfrm>
              <a:off x="19491325" y="22078950"/>
              <a:ext cx="190500" cy="600075"/>
            </a:xfrm>
            <a:prstGeom prst="rect">
              <a:avLst/>
            </a:prstGeom>
            <a:solidFill>
              <a:srgbClr val="C0C0C0"/>
            </a:solidFill>
            <a:ln w="9525">
              <a:noFill/>
              <a:miter lim="800000"/>
              <a:headEnd/>
              <a:tailEnd/>
            </a:ln>
            <a:effectLst/>
          </p:spPr>
          <p:txBody>
            <a:bodyPr wrap="none" anchor="ctr"/>
            <a:lstStyle/>
            <a:p>
              <a:endParaRPr lang="tr-TR"/>
            </a:p>
          </p:txBody>
        </p:sp>
        <p:sp>
          <p:nvSpPr>
            <p:cNvPr id="289" name="Rectangle 591"/>
            <p:cNvSpPr>
              <a:spLocks noChangeAspect="1" noChangeArrowheads="1"/>
            </p:cNvSpPr>
            <p:nvPr/>
          </p:nvSpPr>
          <p:spPr bwMode="auto">
            <a:xfrm>
              <a:off x="19173825" y="22064663"/>
              <a:ext cx="190500" cy="600075"/>
            </a:xfrm>
            <a:prstGeom prst="rect">
              <a:avLst/>
            </a:prstGeom>
            <a:solidFill>
              <a:srgbClr val="C0C0C0"/>
            </a:solidFill>
            <a:ln w="9525">
              <a:noFill/>
              <a:miter lim="800000"/>
              <a:headEnd/>
              <a:tailEnd/>
            </a:ln>
            <a:effectLst/>
          </p:spPr>
          <p:txBody>
            <a:bodyPr wrap="none" anchor="ctr"/>
            <a:lstStyle/>
            <a:p>
              <a:endParaRPr lang="tr-TR"/>
            </a:p>
          </p:txBody>
        </p:sp>
        <p:sp>
          <p:nvSpPr>
            <p:cNvPr id="290" name="Oval 592"/>
            <p:cNvSpPr>
              <a:spLocks noChangeAspect="1" noChangeArrowheads="1"/>
            </p:cNvSpPr>
            <p:nvPr/>
          </p:nvSpPr>
          <p:spPr bwMode="auto">
            <a:xfrm>
              <a:off x="22417088" y="22223413"/>
              <a:ext cx="66675" cy="66675"/>
            </a:xfrm>
            <a:prstGeom prst="ellipse">
              <a:avLst/>
            </a:prstGeom>
            <a:solidFill>
              <a:schemeClr val="tx1"/>
            </a:solidFill>
            <a:ln w="9525">
              <a:solidFill>
                <a:schemeClr val="tx1"/>
              </a:solidFill>
              <a:round/>
              <a:headEnd/>
              <a:tailEnd/>
            </a:ln>
            <a:effectLst/>
          </p:spPr>
          <p:txBody>
            <a:bodyPr wrap="none" anchor="ctr"/>
            <a:lstStyle/>
            <a:p>
              <a:endParaRPr lang="tr-TR"/>
            </a:p>
          </p:txBody>
        </p:sp>
        <p:sp>
          <p:nvSpPr>
            <p:cNvPr id="291" name="Oval 593"/>
            <p:cNvSpPr>
              <a:spLocks noChangeAspect="1" noChangeArrowheads="1"/>
            </p:cNvSpPr>
            <p:nvPr/>
          </p:nvSpPr>
          <p:spPr bwMode="auto">
            <a:xfrm>
              <a:off x="20600988" y="22325013"/>
              <a:ext cx="66675" cy="66675"/>
            </a:xfrm>
            <a:prstGeom prst="ellipse">
              <a:avLst/>
            </a:prstGeom>
            <a:solidFill>
              <a:schemeClr val="tx1"/>
            </a:solidFill>
            <a:ln w="9525">
              <a:solidFill>
                <a:schemeClr val="tx1"/>
              </a:solidFill>
              <a:round/>
              <a:headEnd/>
              <a:tailEnd/>
            </a:ln>
            <a:effectLst/>
          </p:spPr>
          <p:txBody>
            <a:bodyPr wrap="none" anchor="ctr"/>
            <a:lstStyle/>
            <a:p>
              <a:endParaRPr lang="tr-TR"/>
            </a:p>
          </p:txBody>
        </p:sp>
        <p:sp>
          <p:nvSpPr>
            <p:cNvPr id="292" name="Rectangle 594"/>
            <p:cNvSpPr>
              <a:spLocks noChangeAspect="1" noChangeArrowheads="1"/>
            </p:cNvSpPr>
            <p:nvPr/>
          </p:nvSpPr>
          <p:spPr bwMode="auto">
            <a:xfrm>
              <a:off x="22345650" y="22129750"/>
              <a:ext cx="1050925" cy="85725"/>
            </a:xfrm>
            <a:prstGeom prst="rect">
              <a:avLst/>
            </a:prstGeom>
            <a:solidFill>
              <a:srgbClr val="C0C0C0"/>
            </a:solidFill>
            <a:ln w="9525">
              <a:noFill/>
              <a:miter lim="800000"/>
              <a:headEnd/>
              <a:tailEnd/>
            </a:ln>
            <a:effectLst/>
          </p:spPr>
          <p:txBody>
            <a:bodyPr wrap="none" anchor="ctr"/>
            <a:lstStyle/>
            <a:p>
              <a:endParaRPr lang="tr-TR"/>
            </a:p>
          </p:txBody>
        </p:sp>
        <p:sp>
          <p:nvSpPr>
            <p:cNvPr id="293" name="Text Box 595"/>
            <p:cNvSpPr txBox="1">
              <a:spLocks noChangeAspect="1" noChangeArrowheads="1"/>
            </p:cNvSpPr>
            <p:nvPr/>
          </p:nvSpPr>
          <p:spPr bwMode="auto">
            <a:xfrm>
              <a:off x="24960263" y="21783675"/>
              <a:ext cx="1246107" cy="443051"/>
            </a:xfrm>
            <a:prstGeom prst="rect">
              <a:avLst/>
            </a:prstGeom>
            <a:noFill/>
            <a:ln w="12700">
              <a:noFill/>
              <a:miter lim="800000"/>
              <a:headEnd type="none" w="sm" len="sm"/>
              <a:tailEnd type="none" w="sm" len="sm"/>
            </a:ln>
            <a:effectLst/>
          </p:spPr>
          <p:txBody>
            <a:bodyPr wrap="square">
              <a:spAutoFit/>
            </a:bodyPr>
            <a:lstStyle/>
            <a:p>
              <a:pPr>
                <a:spcBef>
                  <a:spcPct val="50000"/>
                </a:spcBef>
              </a:pPr>
              <a:r>
                <a:rPr kumimoji="1" lang="tr-TR" sz="1600" b="1" i="1" dirty="0">
                  <a:latin typeface="Times New Roman" pitchFamily="18" charset="0"/>
                </a:rPr>
                <a:t>2 - 5 mm</a:t>
              </a:r>
            </a:p>
          </p:txBody>
        </p:sp>
        <p:sp>
          <p:nvSpPr>
            <p:cNvPr id="294" name="Text Box 596"/>
            <p:cNvSpPr txBox="1">
              <a:spLocks noChangeAspect="1" noChangeArrowheads="1"/>
            </p:cNvSpPr>
            <p:nvPr/>
          </p:nvSpPr>
          <p:spPr bwMode="auto">
            <a:xfrm>
              <a:off x="26720801" y="21775738"/>
              <a:ext cx="1087556" cy="443051"/>
            </a:xfrm>
            <a:prstGeom prst="rect">
              <a:avLst/>
            </a:prstGeom>
            <a:noFill/>
            <a:ln w="12700">
              <a:noFill/>
              <a:miter lim="800000"/>
              <a:headEnd type="none" w="sm" len="sm"/>
              <a:tailEnd type="none" w="sm" len="sm"/>
            </a:ln>
            <a:effectLst/>
          </p:spPr>
          <p:txBody>
            <a:bodyPr wrap="square">
              <a:spAutoFit/>
            </a:bodyPr>
            <a:lstStyle/>
            <a:p>
              <a:pPr>
                <a:spcBef>
                  <a:spcPct val="50000"/>
                </a:spcBef>
              </a:pPr>
              <a:r>
                <a:rPr kumimoji="1" lang="tr-TR" sz="1600" b="1" i="1" dirty="0">
                  <a:latin typeface="Times New Roman" pitchFamily="18" charset="0"/>
                </a:rPr>
                <a:t>1 mm</a:t>
              </a:r>
            </a:p>
          </p:txBody>
        </p:sp>
        <p:sp>
          <p:nvSpPr>
            <p:cNvPr id="295" name="Line 597"/>
            <p:cNvSpPr>
              <a:spLocks noChangeAspect="1" noChangeShapeType="1"/>
            </p:cNvSpPr>
            <p:nvPr/>
          </p:nvSpPr>
          <p:spPr bwMode="auto">
            <a:xfrm flipV="1">
              <a:off x="26512838" y="22163088"/>
              <a:ext cx="749300" cy="3175"/>
            </a:xfrm>
            <a:prstGeom prst="line">
              <a:avLst/>
            </a:prstGeom>
            <a:noFill/>
            <a:ln w="12700">
              <a:solidFill>
                <a:srgbClr val="C0C0C0"/>
              </a:solidFill>
              <a:round/>
              <a:headEnd/>
              <a:tailEnd/>
            </a:ln>
            <a:effectLst/>
          </p:spPr>
          <p:txBody>
            <a:bodyPr/>
            <a:lstStyle/>
            <a:p>
              <a:endParaRPr lang="tr-TR"/>
            </a:p>
          </p:txBody>
        </p:sp>
        <p:grpSp>
          <p:nvGrpSpPr>
            <p:cNvPr id="11" name="Group 598"/>
            <p:cNvGrpSpPr>
              <a:grpSpLocks noChangeAspect="1"/>
            </p:cNvGrpSpPr>
            <p:nvPr/>
          </p:nvGrpSpPr>
          <p:grpSpPr bwMode="auto">
            <a:xfrm>
              <a:off x="25012650" y="22151975"/>
              <a:ext cx="339725" cy="339725"/>
              <a:chOff x="2446" y="2030"/>
              <a:chExt cx="227" cy="227"/>
            </a:xfrm>
          </p:grpSpPr>
          <p:sp>
            <p:nvSpPr>
              <p:cNvPr id="297" name="Oval 599"/>
              <p:cNvSpPr>
                <a:spLocks noChangeAspect="1" noChangeArrowheads="1"/>
              </p:cNvSpPr>
              <p:nvPr/>
            </p:nvSpPr>
            <p:spPr bwMode="auto">
              <a:xfrm>
                <a:off x="2446" y="2030"/>
                <a:ext cx="227" cy="227"/>
              </a:xfrm>
              <a:prstGeom prst="ellipse">
                <a:avLst/>
              </a:prstGeom>
              <a:noFill/>
              <a:ln w="28575">
                <a:solidFill>
                  <a:srgbClr val="C0C0C0"/>
                </a:solidFill>
                <a:round/>
                <a:headEnd/>
                <a:tailEnd/>
              </a:ln>
              <a:effectLst/>
            </p:spPr>
            <p:txBody>
              <a:bodyPr wrap="none" anchor="ctr"/>
              <a:lstStyle/>
              <a:p>
                <a:endParaRPr lang="tr-TR"/>
              </a:p>
            </p:txBody>
          </p:sp>
          <p:sp>
            <p:nvSpPr>
              <p:cNvPr id="298" name="Oval 600"/>
              <p:cNvSpPr>
                <a:spLocks noChangeAspect="1" noChangeArrowheads="1"/>
              </p:cNvSpPr>
              <p:nvPr/>
            </p:nvSpPr>
            <p:spPr bwMode="auto">
              <a:xfrm>
                <a:off x="2469" y="2052"/>
                <a:ext cx="181" cy="181"/>
              </a:xfrm>
              <a:prstGeom prst="ellipse">
                <a:avLst/>
              </a:prstGeom>
              <a:noFill/>
              <a:ln w="28575">
                <a:solidFill>
                  <a:srgbClr val="C0C0C0"/>
                </a:solidFill>
                <a:round/>
                <a:headEnd/>
                <a:tailEnd/>
              </a:ln>
              <a:effectLst/>
            </p:spPr>
            <p:txBody>
              <a:bodyPr wrap="none" anchor="ctr"/>
              <a:lstStyle/>
              <a:p>
                <a:endParaRPr lang="tr-TR"/>
              </a:p>
            </p:txBody>
          </p:sp>
          <p:sp>
            <p:nvSpPr>
              <p:cNvPr id="299" name="Oval 601"/>
              <p:cNvSpPr>
                <a:spLocks noChangeAspect="1" noChangeArrowheads="1"/>
              </p:cNvSpPr>
              <p:nvPr/>
            </p:nvSpPr>
            <p:spPr bwMode="auto">
              <a:xfrm>
                <a:off x="2492" y="2076"/>
                <a:ext cx="136" cy="136"/>
              </a:xfrm>
              <a:prstGeom prst="ellipse">
                <a:avLst/>
              </a:prstGeom>
              <a:noFill/>
              <a:ln w="28575">
                <a:solidFill>
                  <a:srgbClr val="C0C0C0"/>
                </a:solidFill>
                <a:round/>
                <a:headEnd/>
                <a:tailEnd/>
              </a:ln>
              <a:effectLst/>
            </p:spPr>
            <p:txBody>
              <a:bodyPr wrap="none" anchor="ctr"/>
              <a:lstStyle/>
              <a:p>
                <a:endParaRPr lang="tr-TR"/>
              </a:p>
            </p:txBody>
          </p:sp>
          <p:sp>
            <p:nvSpPr>
              <p:cNvPr id="300" name="Oval 602"/>
              <p:cNvSpPr>
                <a:spLocks noChangeAspect="1" noChangeArrowheads="1"/>
              </p:cNvSpPr>
              <p:nvPr/>
            </p:nvSpPr>
            <p:spPr bwMode="auto">
              <a:xfrm>
                <a:off x="2514" y="2098"/>
                <a:ext cx="91" cy="91"/>
              </a:xfrm>
              <a:prstGeom prst="ellipse">
                <a:avLst/>
              </a:prstGeom>
              <a:noFill/>
              <a:ln w="28575">
                <a:solidFill>
                  <a:srgbClr val="C0C0C0"/>
                </a:solidFill>
                <a:round/>
                <a:headEnd/>
                <a:tailEnd/>
              </a:ln>
              <a:effectLst/>
            </p:spPr>
            <p:txBody>
              <a:bodyPr wrap="none" anchor="ctr"/>
              <a:lstStyle/>
              <a:p>
                <a:endParaRPr lang="tr-TR"/>
              </a:p>
            </p:txBody>
          </p:sp>
        </p:grpSp>
      </p:grpSp>
      <p:sp>
        <p:nvSpPr>
          <p:cNvPr id="335" name="Rectangle 473"/>
          <p:cNvSpPr>
            <a:spLocks noChangeAspect="1" noChangeArrowheads="1"/>
          </p:cNvSpPr>
          <p:nvPr/>
        </p:nvSpPr>
        <p:spPr bwMode="auto">
          <a:xfrm>
            <a:off x="251520" y="3976680"/>
            <a:ext cx="8712000" cy="2620672"/>
          </a:xfrm>
          <a:prstGeom prst="rect">
            <a:avLst/>
          </a:prstGeom>
          <a:noFill/>
          <a:ln w="12700">
            <a:solidFill>
              <a:schemeClr val="bg1"/>
            </a:solidFill>
            <a:miter lim="800000"/>
            <a:headEnd type="none" w="sm" len="sm"/>
            <a:tailEnd type="none" w="sm" len="sm"/>
          </a:ln>
          <a:effectLst/>
        </p:spPr>
        <p:txBody>
          <a:bodyPr wrap="none" anchor="ctr"/>
          <a:lstStyle/>
          <a:p>
            <a:endParaRPr lang="tr-TR"/>
          </a:p>
        </p:txBody>
      </p:sp>
      <p:sp>
        <p:nvSpPr>
          <p:cNvPr id="336" name="Text Box 474"/>
          <p:cNvSpPr txBox="1">
            <a:spLocks noChangeAspect="1" noChangeArrowheads="1"/>
          </p:cNvSpPr>
          <p:nvPr/>
        </p:nvSpPr>
        <p:spPr bwMode="auto">
          <a:xfrm>
            <a:off x="317004" y="4031892"/>
            <a:ext cx="8647484" cy="523220"/>
          </a:xfrm>
          <a:prstGeom prst="rect">
            <a:avLst/>
          </a:prstGeom>
          <a:noFill/>
          <a:ln w="12700">
            <a:noFill/>
            <a:miter lim="800000"/>
            <a:headEnd type="none" w="sm" len="sm"/>
            <a:tailEnd type="none" w="sm" len="sm"/>
          </a:ln>
          <a:effectLst/>
        </p:spPr>
        <p:txBody>
          <a:bodyPr wrap="square">
            <a:spAutoFit/>
          </a:bodyPr>
          <a:lstStyle/>
          <a:p>
            <a:pPr>
              <a:spcBef>
                <a:spcPct val="50000"/>
              </a:spcBef>
            </a:pPr>
            <a:r>
              <a:rPr kumimoji="1" lang="tr-TR" sz="2800" b="1" i="1" dirty="0"/>
              <a:t>İkiz merdane sürekli döküm teknolojisi</a:t>
            </a:r>
            <a:endParaRPr kumimoji="1" lang="en-US" sz="2800" b="1" i="1" dirty="0"/>
          </a:p>
        </p:txBody>
      </p:sp>
      <p:sp>
        <p:nvSpPr>
          <p:cNvPr id="337" name="Rectangle 475"/>
          <p:cNvSpPr>
            <a:spLocks noChangeAspect="1" noChangeArrowheads="1"/>
          </p:cNvSpPr>
          <p:nvPr/>
        </p:nvSpPr>
        <p:spPr bwMode="auto">
          <a:xfrm>
            <a:off x="7321273" y="5011595"/>
            <a:ext cx="400611" cy="963010"/>
          </a:xfrm>
          <a:prstGeom prst="rect">
            <a:avLst/>
          </a:prstGeom>
          <a:solidFill>
            <a:schemeClr val="bg2"/>
          </a:solidFill>
          <a:ln w="12700">
            <a:solidFill>
              <a:schemeClr val="tx1"/>
            </a:solidFill>
            <a:miter lim="800000"/>
            <a:headEnd/>
            <a:tailEnd/>
          </a:ln>
          <a:effectLst/>
        </p:spPr>
        <p:txBody>
          <a:bodyPr wrap="none" anchor="ctr"/>
          <a:lstStyle/>
          <a:p>
            <a:endParaRPr lang="tr-TR"/>
          </a:p>
        </p:txBody>
      </p:sp>
      <p:sp>
        <p:nvSpPr>
          <p:cNvPr id="338" name="Oval 476"/>
          <p:cNvSpPr>
            <a:spLocks noChangeAspect="1" noChangeArrowheads="1"/>
          </p:cNvSpPr>
          <p:nvPr/>
        </p:nvSpPr>
        <p:spPr bwMode="auto">
          <a:xfrm>
            <a:off x="7459946" y="5362131"/>
            <a:ext cx="118129" cy="119414"/>
          </a:xfrm>
          <a:prstGeom prst="ellipse">
            <a:avLst/>
          </a:prstGeom>
          <a:solidFill>
            <a:schemeClr val="tx1"/>
          </a:solidFill>
          <a:ln w="9525">
            <a:solidFill>
              <a:schemeClr val="tx1"/>
            </a:solidFill>
            <a:round/>
            <a:headEnd/>
            <a:tailEnd/>
          </a:ln>
          <a:effectLst/>
        </p:spPr>
        <p:txBody>
          <a:bodyPr wrap="none" anchor="ctr"/>
          <a:lstStyle/>
          <a:p>
            <a:endParaRPr lang="tr-TR"/>
          </a:p>
        </p:txBody>
      </p:sp>
      <p:sp>
        <p:nvSpPr>
          <p:cNvPr id="339" name="Oval 477"/>
          <p:cNvSpPr>
            <a:spLocks noChangeAspect="1" noChangeArrowheads="1"/>
          </p:cNvSpPr>
          <p:nvPr/>
        </p:nvSpPr>
        <p:spPr bwMode="auto">
          <a:xfrm>
            <a:off x="7459946" y="5503372"/>
            <a:ext cx="118129" cy="120697"/>
          </a:xfrm>
          <a:prstGeom prst="ellipse">
            <a:avLst/>
          </a:prstGeom>
          <a:solidFill>
            <a:schemeClr val="tx1"/>
          </a:solidFill>
          <a:ln w="9525">
            <a:solidFill>
              <a:schemeClr val="tx1"/>
            </a:solidFill>
            <a:round/>
            <a:headEnd/>
            <a:tailEnd/>
          </a:ln>
          <a:effectLst/>
        </p:spPr>
        <p:txBody>
          <a:bodyPr wrap="none" anchor="ctr"/>
          <a:lstStyle/>
          <a:p>
            <a:endParaRPr lang="tr-TR"/>
          </a:p>
        </p:txBody>
      </p:sp>
      <p:sp>
        <p:nvSpPr>
          <p:cNvPr id="340" name="Oval 478"/>
          <p:cNvSpPr>
            <a:spLocks noChangeAspect="1" noChangeArrowheads="1"/>
          </p:cNvSpPr>
          <p:nvPr/>
        </p:nvSpPr>
        <p:spPr bwMode="auto">
          <a:xfrm>
            <a:off x="7377769" y="5077080"/>
            <a:ext cx="273493" cy="273495"/>
          </a:xfrm>
          <a:prstGeom prst="ellipse">
            <a:avLst/>
          </a:prstGeom>
          <a:solidFill>
            <a:schemeClr val="tx1"/>
          </a:solidFill>
          <a:ln w="9525">
            <a:solidFill>
              <a:schemeClr val="tx1"/>
            </a:solidFill>
            <a:round/>
            <a:headEnd/>
            <a:tailEnd/>
          </a:ln>
          <a:effectLst/>
        </p:spPr>
        <p:txBody>
          <a:bodyPr wrap="none" anchor="ctr"/>
          <a:lstStyle/>
          <a:p>
            <a:endParaRPr lang="tr-TR"/>
          </a:p>
        </p:txBody>
      </p:sp>
      <p:sp>
        <p:nvSpPr>
          <p:cNvPr id="341" name="Oval 479"/>
          <p:cNvSpPr>
            <a:spLocks noChangeAspect="1" noChangeArrowheads="1"/>
          </p:cNvSpPr>
          <p:nvPr/>
        </p:nvSpPr>
        <p:spPr bwMode="auto">
          <a:xfrm>
            <a:off x="7389325" y="5643330"/>
            <a:ext cx="273494" cy="274779"/>
          </a:xfrm>
          <a:prstGeom prst="ellipse">
            <a:avLst/>
          </a:prstGeom>
          <a:solidFill>
            <a:schemeClr val="tx1"/>
          </a:solidFill>
          <a:ln w="9525">
            <a:solidFill>
              <a:schemeClr val="tx1"/>
            </a:solidFill>
            <a:round/>
            <a:headEnd/>
            <a:tailEnd/>
          </a:ln>
          <a:effectLst/>
        </p:spPr>
        <p:txBody>
          <a:bodyPr wrap="none" anchor="ctr"/>
          <a:lstStyle/>
          <a:p>
            <a:endParaRPr lang="tr-TR"/>
          </a:p>
        </p:txBody>
      </p:sp>
      <p:sp>
        <p:nvSpPr>
          <p:cNvPr id="342" name="Line 480"/>
          <p:cNvSpPr>
            <a:spLocks noChangeAspect="1" noChangeShapeType="1"/>
          </p:cNvSpPr>
          <p:nvPr/>
        </p:nvSpPr>
        <p:spPr bwMode="auto">
          <a:xfrm flipV="1">
            <a:off x="6762729" y="5489248"/>
            <a:ext cx="735737" cy="1284"/>
          </a:xfrm>
          <a:prstGeom prst="line">
            <a:avLst/>
          </a:prstGeom>
          <a:noFill/>
          <a:ln w="31750">
            <a:solidFill>
              <a:srgbClr val="C0C0C0"/>
            </a:solidFill>
            <a:round/>
            <a:headEnd/>
            <a:tailEnd/>
          </a:ln>
          <a:effectLst/>
        </p:spPr>
        <p:txBody>
          <a:bodyPr/>
          <a:lstStyle/>
          <a:p>
            <a:endParaRPr lang="tr-TR"/>
          </a:p>
        </p:txBody>
      </p:sp>
      <p:sp>
        <p:nvSpPr>
          <p:cNvPr id="343" name="Oval 481"/>
          <p:cNvSpPr>
            <a:spLocks noChangeAspect="1" noChangeArrowheads="1"/>
          </p:cNvSpPr>
          <p:nvPr/>
        </p:nvSpPr>
        <p:spPr bwMode="auto">
          <a:xfrm>
            <a:off x="5899875" y="5523916"/>
            <a:ext cx="291470" cy="292755"/>
          </a:xfrm>
          <a:prstGeom prst="ellipse">
            <a:avLst/>
          </a:prstGeom>
          <a:noFill/>
          <a:ln w="28575">
            <a:solidFill>
              <a:srgbClr val="C0C0C0"/>
            </a:solidFill>
            <a:round/>
            <a:headEnd/>
            <a:tailEnd/>
          </a:ln>
          <a:effectLst/>
        </p:spPr>
        <p:txBody>
          <a:bodyPr wrap="none" anchor="ctr"/>
          <a:lstStyle/>
          <a:p>
            <a:endParaRPr lang="tr-TR"/>
          </a:p>
        </p:txBody>
      </p:sp>
      <p:sp>
        <p:nvSpPr>
          <p:cNvPr id="344" name="Oval 482"/>
          <p:cNvSpPr>
            <a:spLocks noChangeAspect="1" noChangeArrowheads="1"/>
          </p:cNvSpPr>
          <p:nvPr/>
        </p:nvSpPr>
        <p:spPr bwMode="auto">
          <a:xfrm>
            <a:off x="5929407" y="5550881"/>
            <a:ext cx="233690" cy="233691"/>
          </a:xfrm>
          <a:prstGeom prst="ellipse">
            <a:avLst/>
          </a:prstGeom>
          <a:noFill/>
          <a:ln w="28575">
            <a:solidFill>
              <a:srgbClr val="C0C0C0"/>
            </a:solidFill>
            <a:round/>
            <a:headEnd/>
            <a:tailEnd/>
          </a:ln>
          <a:effectLst/>
        </p:spPr>
        <p:txBody>
          <a:bodyPr wrap="none" anchor="ctr"/>
          <a:lstStyle/>
          <a:p>
            <a:endParaRPr lang="tr-TR"/>
          </a:p>
        </p:txBody>
      </p:sp>
      <p:sp>
        <p:nvSpPr>
          <p:cNvPr id="345" name="Oval 483"/>
          <p:cNvSpPr>
            <a:spLocks noChangeAspect="1" noChangeArrowheads="1"/>
          </p:cNvSpPr>
          <p:nvPr/>
        </p:nvSpPr>
        <p:spPr bwMode="auto">
          <a:xfrm>
            <a:off x="5958939" y="5581697"/>
            <a:ext cx="174625" cy="175910"/>
          </a:xfrm>
          <a:prstGeom prst="ellipse">
            <a:avLst/>
          </a:prstGeom>
          <a:noFill/>
          <a:ln w="28575">
            <a:solidFill>
              <a:srgbClr val="C0C0C0"/>
            </a:solidFill>
            <a:round/>
            <a:headEnd/>
            <a:tailEnd/>
          </a:ln>
          <a:effectLst/>
        </p:spPr>
        <p:txBody>
          <a:bodyPr wrap="none" anchor="ctr"/>
          <a:lstStyle/>
          <a:p>
            <a:endParaRPr lang="tr-TR"/>
          </a:p>
        </p:txBody>
      </p:sp>
      <p:sp>
        <p:nvSpPr>
          <p:cNvPr id="346" name="Oval 484"/>
          <p:cNvSpPr>
            <a:spLocks noChangeAspect="1" noChangeArrowheads="1"/>
          </p:cNvSpPr>
          <p:nvPr/>
        </p:nvSpPr>
        <p:spPr bwMode="auto">
          <a:xfrm>
            <a:off x="5987187" y="5611229"/>
            <a:ext cx="116845" cy="118129"/>
          </a:xfrm>
          <a:prstGeom prst="ellipse">
            <a:avLst/>
          </a:prstGeom>
          <a:noFill/>
          <a:ln w="28575">
            <a:solidFill>
              <a:srgbClr val="C0C0C0"/>
            </a:solidFill>
            <a:round/>
            <a:headEnd/>
            <a:tailEnd/>
          </a:ln>
          <a:effectLst/>
        </p:spPr>
        <p:txBody>
          <a:bodyPr wrap="none" anchor="ctr"/>
          <a:lstStyle/>
          <a:p>
            <a:endParaRPr lang="tr-TR"/>
          </a:p>
        </p:txBody>
      </p:sp>
      <p:sp>
        <p:nvSpPr>
          <p:cNvPr id="347" name="Line 485"/>
          <p:cNvSpPr>
            <a:spLocks noChangeAspect="1" noChangeShapeType="1"/>
          </p:cNvSpPr>
          <p:nvPr/>
        </p:nvSpPr>
        <p:spPr bwMode="auto">
          <a:xfrm flipV="1">
            <a:off x="3589943" y="5617650"/>
            <a:ext cx="689512" cy="163069"/>
          </a:xfrm>
          <a:prstGeom prst="line">
            <a:avLst/>
          </a:prstGeom>
          <a:noFill/>
          <a:ln w="63500">
            <a:solidFill>
              <a:srgbClr val="FF6600"/>
            </a:solidFill>
            <a:round/>
            <a:headEnd type="none" w="sm" len="sm"/>
            <a:tailEnd type="none" w="sm" len="sm"/>
          </a:ln>
          <a:effectLst/>
        </p:spPr>
        <p:txBody>
          <a:bodyPr/>
          <a:lstStyle/>
          <a:p>
            <a:endParaRPr lang="tr-TR"/>
          </a:p>
        </p:txBody>
      </p:sp>
      <p:sp>
        <p:nvSpPr>
          <p:cNvPr id="348" name="Line 486"/>
          <p:cNvSpPr>
            <a:spLocks noChangeAspect="1" noChangeShapeType="1"/>
          </p:cNvSpPr>
          <p:nvPr/>
        </p:nvSpPr>
        <p:spPr bwMode="auto">
          <a:xfrm>
            <a:off x="4310272" y="5635626"/>
            <a:ext cx="1029775" cy="0"/>
          </a:xfrm>
          <a:prstGeom prst="line">
            <a:avLst/>
          </a:prstGeom>
          <a:noFill/>
          <a:ln w="31750">
            <a:solidFill>
              <a:srgbClr val="C0C0C0"/>
            </a:solidFill>
            <a:round/>
            <a:headEnd type="none" w="sm" len="sm"/>
            <a:tailEnd type="none" w="sm" len="sm"/>
          </a:ln>
          <a:effectLst/>
        </p:spPr>
        <p:txBody>
          <a:bodyPr/>
          <a:lstStyle/>
          <a:p>
            <a:endParaRPr lang="tr-TR"/>
          </a:p>
        </p:txBody>
      </p:sp>
      <p:sp>
        <p:nvSpPr>
          <p:cNvPr id="349" name="Oval 487"/>
          <p:cNvSpPr>
            <a:spLocks noChangeAspect="1" noChangeArrowheads="1"/>
          </p:cNvSpPr>
          <p:nvPr/>
        </p:nvSpPr>
        <p:spPr bwMode="auto">
          <a:xfrm>
            <a:off x="5274563" y="5647182"/>
            <a:ext cx="124548" cy="121982"/>
          </a:xfrm>
          <a:prstGeom prst="ellipse">
            <a:avLst/>
          </a:prstGeom>
          <a:solidFill>
            <a:schemeClr val="accent1"/>
          </a:solidFill>
          <a:ln w="12700">
            <a:solidFill>
              <a:schemeClr val="tx1"/>
            </a:solidFill>
            <a:round/>
            <a:headEnd type="none" w="sm" len="sm"/>
            <a:tailEnd type="none" w="sm" len="sm"/>
          </a:ln>
          <a:effectLst/>
        </p:spPr>
        <p:txBody>
          <a:bodyPr wrap="none" anchor="ctr"/>
          <a:lstStyle/>
          <a:p>
            <a:endParaRPr lang="tr-TR"/>
          </a:p>
        </p:txBody>
      </p:sp>
      <p:sp>
        <p:nvSpPr>
          <p:cNvPr id="350" name="Line 488"/>
          <p:cNvSpPr>
            <a:spLocks noChangeAspect="1" noChangeShapeType="1"/>
          </p:cNvSpPr>
          <p:nvPr/>
        </p:nvSpPr>
        <p:spPr bwMode="auto">
          <a:xfrm>
            <a:off x="5333627" y="5635626"/>
            <a:ext cx="579088" cy="232406"/>
          </a:xfrm>
          <a:prstGeom prst="line">
            <a:avLst/>
          </a:prstGeom>
          <a:noFill/>
          <a:ln w="31750">
            <a:solidFill>
              <a:srgbClr val="C0C0C0"/>
            </a:solidFill>
            <a:round/>
            <a:headEnd type="none" w="sm" len="sm"/>
            <a:tailEnd type="none" w="sm" len="sm"/>
          </a:ln>
          <a:effectLst/>
        </p:spPr>
        <p:txBody>
          <a:bodyPr/>
          <a:lstStyle/>
          <a:p>
            <a:endParaRPr lang="tr-TR"/>
          </a:p>
        </p:txBody>
      </p:sp>
      <p:sp>
        <p:nvSpPr>
          <p:cNvPr id="351" name="Text Box 489"/>
          <p:cNvSpPr txBox="1">
            <a:spLocks noChangeAspect="1" noChangeArrowheads="1"/>
          </p:cNvSpPr>
          <p:nvPr/>
        </p:nvSpPr>
        <p:spPr bwMode="auto">
          <a:xfrm>
            <a:off x="4613298" y="5098908"/>
            <a:ext cx="1398862" cy="338554"/>
          </a:xfrm>
          <a:prstGeom prst="rect">
            <a:avLst/>
          </a:prstGeom>
          <a:noFill/>
          <a:ln w="12700">
            <a:noFill/>
            <a:miter lim="800000"/>
            <a:headEnd type="none" w="sm" len="sm"/>
            <a:tailEnd type="none" w="sm" len="sm"/>
          </a:ln>
          <a:effectLst/>
        </p:spPr>
        <p:txBody>
          <a:bodyPr wrap="square">
            <a:spAutoFit/>
          </a:bodyPr>
          <a:lstStyle/>
          <a:p>
            <a:pPr>
              <a:spcBef>
                <a:spcPct val="50000"/>
              </a:spcBef>
            </a:pPr>
            <a:r>
              <a:rPr kumimoji="1" lang="tr-TR" sz="1600" b="1" i="1" dirty="0">
                <a:latin typeface="Times New Roman" pitchFamily="18" charset="0"/>
              </a:rPr>
              <a:t>t = 5 - 6 mm</a:t>
            </a:r>
          </a:p>
        </p:txBody>
      </p:sp>
      <p:sp>
        <p:nvSpPr>
          <p:cNvPr id="352" name="Line 490"/>
          <p:cNvSpPr>
            <a:spLocks noChangeAspect="1" noChangeShapeType="1"/>
          </p:cNvSpPr>
          <p:nvPr/>
        </p:nvSpPr>
        <p:spPr bwMode="auto">
          <a:xfrm flipV="1">
            <a:off x="3606635" y="5688270"/>
            <a:ext cx="586792" cy="139958"/>
          </a:xfrm>
          <a:prstGeom prst="line">
            <a:avLst/>
          </a:prstGeom>
          <a:noFill/>
          <a:ln w="63500">
            <a:solidFill>
              <a:schemeClr val="accent1"/>
            </a:solidFill>
            <a:round/>
            <a:headEnd type="none" w="sm" len="sm"/>
            <a:tailEnd type="none" w="sm" len="sm"/>
          </a:ln>
          <a:effectLst/>
        </p:spPr>
        <p:txBody>
          <a:bodyPr/>
          <a:lstStyle/>
          <a:p>
            <a:endParaRPr lang="tr-TR"/>
          </a:p>
        </p:txBody>
      </p:sp>
      <p:sp>
        <p:nvSpPr>
          <p:cNvPr id="353" name="Line 491"/>
          <p:cNvSpPr>
            <a:spLocks noChangeAspect="1" noChangeShapeType="1"/>
          </p:cNvSpPr>
          <p:nvPr/>
        </p:nvSpPr>
        <p:spPr bwMode="auto">
          <a:xfrm flipV="1">
            <a:off x="3570683" y="5606093"/>
            <a:ext cx="523876" cy="124550"/>
          </a:xfrm>
          <a:prstGeom prst="line">
            <a:avLst/>
          </a:prstGeom>
          <a:noFill/>
          <a:ln w="63500">
            <a:solidFill>
              <a:schemeClr val="accent1"/>
            </a:solidFill>
            <a:round/>
            <a:headEnd type="none" w="sm" len="sm"/>
            <a:tailEnd type="none" w="sm" len="sm"/>
          </a:ln>
          <a:effectLst/>
        </p:spPr>
        <p:txBody>
          <a:bodyPr/>
          <a:lstStyle/>
          <a:p>
            <a:endParaRPr lang="tr-TR"/>
          </a:p>
        </p:txBody>
      </p:sp>
      <p:sp>
        <p:nvSpPr>
          <p:cNvPr id="354" name="Oval 492"/>
          <p:cNvSpPr>
            <a:spLocks noChangeAspect="1" noChangeArrowheads="1"/>
          </p:cNvSpPr>
          <p:nvPr/>
        </p:nvSpPr>
        <p:spPr bwMode="auto">
          <a:xfrm>
            <a:off x="3894253" y="5023151"/>
            <a:ext cx="622745" cy="621463"/>
          </a:xfrm>
          <a:prstGeom prst="ellipse">
            <a:avLst/>
          </a:prstGeom>
          <a:solidFill>
            <a:srgbClr val="339966"/>
          </a:solidFill>
          <a:ln w="12700">
            <a:solidFill>
              <a:srgbClr val="339966"/>
            </a:solidFill>
            <a:round/>
            <a:headEnd type="none" w="sm" len="sm"/>
            <a:tailEnd type="none" w="sm" len="sm"/>
          </a:ln>
          <a:effectLst/>
        </p:spPr>
        <p:txBody>
          <a:bodyPr wrap="none" anchor="ctr"/>
          <a:lstStyle/>
          <a:p>
            <a:endParaRPr lang="tr-TR"/>
          </a:p>
        </p:txBody>
      </p:sp>
      <p:sp>
        <p:nvSpPr>
          <p:cNvPr id="355" name="Oval 493"/>
          <p:cNvSpPr>
            <a:spLocks noChangeAspect="1" noChangeArrowheads="1"/>
          </p:cNvSpPr>
          <p:nvPr/>
        </p:nvSpPr>
        <p:spPr bwMode="auto">
          <a:xfrm>
            <a:off x="4026506" y="5626637"/>
            <a:ext cx="622744" cy="621463"/>
          </a:xfrm>
          <a:prstGeom prst="ellipse">
            <a:avLst/>
          </a:prstGeom>
          <a:solidFill>
            <a:srgbClr val="339966"/>
          </a:solidFill>
          <a:ln w="12700">
            <a:solidFill>
              <a:srgbClr val="339966"/>
            </a:solidFill>
            <a:round/>
            <a:headEnd type="none" w="sm" len="sm"/>
            <a:tailEnd type="none" w="sm" len="sm"/>
          </a:ln>
          <a:effectLst/>
        </p:spPr>
        <p:txBody>
          <a:bodyPr wrap="none" anchor="ctr"/>
          <a:lstStyle/>
          <a:p>
            <a:endParaRPr lang="tr-TR"/>
          </a:p>
        </p:txBody>
      </p:sp>
      <p:sp>
        <p:nvSpPr>
          <p:cNvPr id="356" name="Oval 494"/>
          <p:cNvSpPr>
            <a:spLocks noChangeAspect="1" noChangeArrowheads="1"/>
          </p:cNvSpPr>
          <p:nvPr/>
        </p:nvSpPr>
        <p:spPr bwMode="auto">
          <a:xfrm>
            <a:off x="5863922" y="5489248"/>
            <a:ext cx="358239" cy="356956"/>
          </a:xfrm>
          <a:prstGeom prst="ellipse">
            <a:avLst/>
          </a:prstGeom>
          <a:noFill/>
          <a:ln w="28575">
            <a:solidFill>
              <a:srgbClr val="C0C0C0"/>
            </a:solidFill>
            <a:round/>
            <a:headEnd/>
            <a:tailEnd/>
          </a:ln>
          <a:effectLst/>
        </p:spPr>
        <p:txBody>
          <a:bodyPr wrap="none" anchor="ctr"/>
          <a:lstStyle/>
          <a:p>
            <a:endParaRPr lang="tr-TR"/>
          </a:p>
        </p:txBody>
      </p:sp>
      <p:sp>
        <p:nvSpPr>
          <p:cNvPr id="357" name="Oval 495"/>
          <p:cNvSpPr>
            <a:spLocks noChangeAspect="1" noChangeArrowheads="1"/>
          </p:cNvSpPr>
          <p:nvPr/>
        </p:nvSpPr>
        <p:spPr bwMode="auto">
          <a:xfrm>
            <a:off x="5829255" y="5454580"/>
            <a:ext cx="425007" cy="425009"/>
          </a:xfrm>
          <a:prstGeom prst="ellipse">
            <a:avLst/>
          </a:prstGeom>
          <a:noFill/>
          <a:ln w="28575">
            <a:solidFill>
              <a:srgbClr val="C0C0C0"/>
            </a:solidFill>
            <a:round/>
            <a:headEnd/>
            <a:tailEnd/>
          </a:ln>
          <a:effectLst/>
        </p:spPr>
        <p:txBody>
          <a:bodyPr wrap="none" anchor="ctr"/>
          <a:lstStyle/>
          <a:p>
            <a:endParaRPr lang="tr-TR"/>
          </a:p>
        </p:txBody>
      </p:sp>
      <p:sp>
        <p:nvSpPr>
          <p:cNvPr id="358" name="Oval 496"/>
          <p:cNvSpPr>
            <a:spLocks noChangeAspect="1" noChangeArrowheads="1"/>
          </p:cNvSpPr>
          <p:nvPr/>
        </p:nvSpPr>
        <p:spPr bwMode="auto">
          <a:xfrm>
            <a:off x="5797154" y="5419912"/>
            <a:ext cx="490491" cy="490493"/>
          </a:xfrm>
          <a:prstGeom prst="ellipse">
            <a:avLst/>
          </a:prstGeom>
          <a:noFill/>
          <a:ln w="28575">
            <a:solidFill>
              <a:srgbClr val="C0C0C0"/>
            </a:solidFill>
            <a:round/>
            <a:headEnd/>
            <a:tailEnd/>
          </a:ln>
          <a:effectLst/>
        </p:spPr>
        <p:txBody>
          <a:bodyPr wrap="none" anchor="ctr"/>
          <a:lstStyle/>
          <a:p>
            <a:endParaRPr lang="tr-TR"/>
          </a:p>
        </p:txBody>
      </p:sp>
      <p:sp>
        <p:nvSpPr>
          <p:cNvPr id="359" name="Oval 497"/>
          <p:cNvSpPr>
            <a:spLocks noChangeAspect="1" noChangeArrowheads="1"/>
          </p:cNvSpPr>
          <p:nvPr/>
        </p:nvSpPr>
        <p:spPr bwMode="auto">
          <a:xfrm>
            <a:off x="6652304" y="5590685"/>
            <a:ext cx="291470" cy="292755"/>
          </a:xfrm>
          <a:prstGeom prst="ellipse">
            <a:avLst/>
          </a:prstGeom>
          <a:noFill/>
          <a:ln w="28575">
            <a:solidFill>
              <a:srgbClr val="C0C0C0"/>
            </a:solidFill>
            <a:round/>
            <a:headEnd/>
            <a:tailEnd/>
          </a:ln>
          <a:effectLst/>
        </p:spPr>
        <p:txBody>
          <a:bodyPr wrap="none" anchor="ctr"/>
          <a:lstStyle/>
          <a:p>
            <a:endParaRPr lang="tr-TR"/>
          </a:p>
        </p:txBody>
      </p:sp>
      <p:sp>
        <p:nvSpPr>
          <p:cNvPr id="360" name="Oval 498"/>
          <p:cNvSpPr>
            <a:spLocks noChangeAspect="1" noChangeArrowheads="1"/>
          </p:cNvSpPr>
          <p:nvPr/>
        </p:nvSpPr>
        <p:spPr bwMode="auto">
          <a:xfrm>
            <a:off x="6681836" y="5617650"/>
            <a:ext cx="233690" cy="233691"/>
          </a:xfrm>
          <a:prstGeom prst="ellipse">
            <a:avLst/>
          </a:prstGeom>
          <a:noFill/>
          <a:ln w="28575">
            <a:solidFill>
              <a:srgbClr val="C0C0C0"/>
            </a:solidFill>
            <a:round/>
            <a:headEnd/>
            <a:tailEnd/>
          </a:ln>
          <a:effectLst/>
        </p:spPr>
        <p:txBody>
          <a:bodyPr wrap="none" anchor="ctr"/>
          <a:lstStyle/>
          <a:p>
            <a:endParaRPr lang="tr-TR"/>
          </a:p>
        </p:txBody>
      </p:sp>
      <p:sp>
        <p:nvSpPr>
          <p:cNvPr id="361" name="Oval 499"/>
          <p:cNvSpPr>
            <a:spLocks noChangeAspect="1" noChangeArrowheads="1"/>
          </p:cNvSpPr>
          <p:nvPr/>
        </p:nvSpPr>
        <p:spPr bwMode="auto">
          <a:xfrm>
            <a:off x="6711368" y="5648466"/>
            <a:ext cx="174625" cy="175910"/>
          </a:xfrm>
          <a:prstGeom prst="ellipse">
            <a:avLst/>
          </a:prstGeom>
          <a:noFill/>
          <a:ln w="28575">
            <a:solidFill>
              <a:srgbClr val="C0C0C0"/>
            </a:solidFill>
            <a:round/>
            <a:headEnd/>
            <a:tailEnd/>
          </a:ln>
          <a:effectLst/>
        </p:spPr>
        <p:txBody>
          <a:bodyPr wrap="none" anchor="ctr"/>
          <a:lstStyle/>
          <a:p>
            <a:endParaRPr lang="tr-TR"/>
          </a:p>
        </p:txBody>
      </p:sp>
      <p:sp>
        <p:nvSpPr>
          <p:cNvPr id="362" name="Oval 500"/>
          <p:cNvSpPr>
            <a:spLocks noChangeAspect="1" noChangeArrowheads="1"/>
          </p:cNvSpPr>
          <p:nvPr/>
        </p:nvSpPr>
        <p:spPr bwMode="auto">
          <a:xfrm>
            <a:off x="6739616" y="5677998"/>
            <a:ext cx="116845" cy="118129"/>
          </a:xfrm>
          <a:prstGeom prst="ellipse">
            <a:avLst/>
          </a:prstGeom>
          <a:noFill/>
          <a:ln w="28575">
            <a:solidFill>
              <a:srgbClr val="C0C0C0"/>
            </a:solidFill>
            <a:round/>
            <a:headEnd/>
            <a:tailEnd/>
          </a:ln>
          <a:effectLst/>
        </p:spPr>
        <p:txBody>
          <a:bodyPr wrap="none" anchor="ctr"/>
          <a:lstStyle/>
          <a:p>
            <a:endParaRPr lang="tr-TR"/>
          </a:p>
        </p:txBody>
      </p:sp>
      <p:sp>
        <p:nvSpPr>
          <p:cNvPr id="363" name="Oval 501"/>
          <p:cNvSpPr>
            <a:spLocks noChangeAspect="1" noChangeArrowheads="1"/>
          </p:cNvSpPr>
          <p:nvPr/>
        </p:nvSpPr>
        <p:spPr bwMode="auto">
          <a:xfrm>
            <a:off x="6616352" y="5556017"/>
            <a:ext cx="358239" cy="356956"/>
          </a:xfrm>
          <a:prstGeom prst="ellipse">
            <a:avLst/>
          </a:prstGeom>
          <a:noFill/>
          <a:ln w="28575">
            <a:solidFill>
              <a:srgbClr val="C0C0C0"/>
            </a:solidFill>
            <a:round/>
            <a:headEnd/>
            <a:tailEnd/>
          </a:ln>
          <a:effectLst/>
        </p:spPr>
        <p:txBody>
          <a:bodyPr wrap="none" anchor="ctr"/>
          <a:lstStyle/>
          <a:p>
            <a:endParaRPr lang="tr-TR"/>
          </a:p>
        </p:txBody>
      </p:sp>
      <p:sp>
        <p:nvSpPr>
          <p:cNvPr id="364" name="Oval 502"/>
          <p:cNvSpPr>
            <a:spLocks noChangeAspect="1" noChangeArrowheads="1"/>
          </p:cNvSpPr>
          <p:nvPr/>
        </p:nvSpPr>
        <p:spPr bwMode="auto">
          <a:xfrm>
            <a:off x="6581684" y="5522633"/>
            <a:ext cx="425007" cy="425008"/>
          </a:xfrm>
          <a:prstGeom prst="ellipse">
            <a:avLst/>
          </a:prstGeom>
          <a:noFill/>
          <a:ln w="28575">
            <a:solidFill>
              <a:srgbClr val="C0C0C0"/>
            </a:solidFill>
            <a:round/>
            <a:headEnd/>
            <a:tailEnd/>
          </a:ln>
          <a:effectLst/>
        </p:spPr>
        <p:txBody>
          <a:bodyPr wrap="none" anchor="ctr"/>
          <a:lstStyle/>
          <a:p>
            <a:endParaRPr lang="tr-TR"/>
          </a:p>
        </p:txBody>
      </p:sp>
      <p:sp>
        <p:nvSpPr>
          <p:cNvPr id="365" name="Oval 503"/>
          <p:cNvSpPr>
            <a:spLocks noChangeAspect="1" noChangeArrowheads="1"/>
          </p:cNvSpPr>
          <p:nvPr/>
        </p:nvSpPr>
        <p:spPr bwMode="auto">
          <a:xfrm>
            <a:off x="6550868" y="5486680"/>
            <a:ext cx="490491" cy="490493"/>
          </a:xfrm>
          <a:prstGeom prst="ellipse">
            <a:avLst/>
          </a:prstGeom>
          <a:noFill/>
          <a:ln w="28575">
            <a:solidFill>
              <a:srgbClr val="C0C0C0"/>
            </a:solidFill>
            <a:round/>
            <a:headEnd/>
            <a:tailEnd/>
          </a:ln>
          <a:effectLst/>
        </p:spPr>
        <p:txBody>
          <a:bodyPr wrap="none" anchor="ctr"/>
          <a:lstStyle/>
          <a:p>
            <a:endParaRPr lang="tr-TR"/>
          </a:p>
        </p:txBody>
      </p:sp>
      <p:sp>
        <p:nvSpPr>
          <p:cNvPr id="366" name="Oval 504"/>
          <p:cNvSpPr>
            <a:spLocks noChangeAspect="1" noChangeArrowheads="1"/>
          </p:cNvSpPr>
          <p:nvPr/>
        </p:nvSpPr>
        <p:spPr bwMode="auto">
          <a:xfrm>
            <a:off x="8083974" y="5589401"/>
            <a:ext cx="291470" cy="292755"/>
          </a:xfrm>
          <a:prstGeom prst="ellipse">
            <a:avLst/>
          </a:prstGeom>
          <a:noFill/>
          <a:ln w="15875">
            <a:solidFill>
              <a:srgbClr val="C0C0C0"/>
            </a:solidFill>
            <a:round/>
            <a:headEnd/>
            <a:tailEnd/>
          </a:ln>
          <a:effectLst/>
        </p:spPr>
        <p:txBody>
          <a:bodyPr wrap="none" anchor="ctr"/>
          <a:lstStyle/>
          <a:p>
            <a:endParaRPr lang="tr-TR"/>
          </a:p>
        </p:txBody>
      </p:sp>
      <p:sp>
        <p:nvSpPr>
          <p:cNvPr id="367" name="Oval 505"/>
          <p:cNvSpPr>
            <a:spLocks noChangeAspect="1" noChangeArrowheads="1"/>
          </p:cNvSpPr>
          <p:nvPr/>
        </p:nvSpPr>
        <p:spPr bwMode="auto">
          <a:xfrm>
            <a:off x="8113506" y="5616365"/>
            <a:ext cx="233690" cy="233691"/>
          </a:xfrm>
          <a:prstGeom prst="ellipse">
            <a:avLst/>
          </a:prstGeom>
          <a:noFill/>
          <a:ln w="15875">
            <a:solidFill>
              <a:srgbClr val="C0C0C0"/>
            </a:solidFill>
            <a:round/>
            <a:headEnd/>
            <a:tailEnd/>
          </a:ln>
          <a:effectLst/>
        </p:spPr>
        <p:txBody>
          <a:bodyPr wrap="none" anchor="ctr"/>
          <a:lstStyle/>
          <a:p>
            <a:endParaRPr lang="tr-TR"/>
          </a:p>
        </p:txBody>
      </p:sp>
      <p:sp>
        <p:nvSpPr>
          <p:cNvPr id="368" name="Oval 506"/>
          <p:cNvSpPr>
            <a:spLocks noChangeAspect="1" noChangeArrowheads="1"/>
          </p:cNvSpPr>
          <p:nvPr/>
        </p:nvSpPr>
        <p:spPr bwMode="auto">
          <a:xfrm>
            <a:off x="8143039" y="5647182"/>
            <a:ext cx="174625" cy="175910"/>
          </a:xfrm>
          <a:prstGeom prst="ellipse">
            <a:avLst/>
          </a:prstGeom>
          <a:noFill/>
          <a:ln w="15875">
            <a:solidFill>
              <a:srgbClr val="C0C0C0"/>
            </a:solidFill>
            <a:round/>
            <a:headEnd/>
            <a:tailEnd/>
          </a:ln>
          <a:effectLst/>
        </p:spPr>
        <p:txBody>
          <a:bodyPr wrap="none" anchor="ctr"/>
          <a:lstStyle/>
          <a:p>
            <a:endParaRPr lang="tr-TR"/>
          </a:p>
        </p:txBody>
      </p:sp>
      <p:sp>
        <p:nvSpPr>
          <p:cNvPr id="369" name="Oval 507"/>
          <p:cNvSpPr>
            <a:spLocks noChangeAspect="1" noChangeArrowheads="1"/>
          </p:cNvSpPr>
          <p:nvPr/>
        </p:nvSpPr>
        <p:spPr bwMode="auto">
          <a:xfrm>
            <a:off x="8171287" y="5676714"/>
            <a:ext cx="116844" cy="118129"/>
          </a:xfrm>
          <a:prstGeom prst="ellipse">
            <a:avLst/>
          </a:prstGeom>
          <a:noFill/>
          <a:ln w="15875">
            <a:solidFill>
              <a:srgbClr val="C0C0C0"/>
            </a:solidFill>
            <a:round/>
            <a:headEnd/>
            <a:tailEnd/>
          </a:ln>
          <a:effectLst/>
        </p:spPr>
        <p:txBody>
          <a:bodyPr wrap="none" anchor="ctr"/>
          <a:lstStyle/>
          <a:p>
            <a:endParaRPr lang="tr-TR"/>
          </a:p>
        </p:txBody>
      </p:sp>
      <p:sp>
        <p:nvSpPr>
          <p:cNvPr id="370" name="Oval 508"/>
          <p:cNvSpPr>
            <a:spLocks noChangeAspect="1" noChangeArrowheads="1"/>
          </p:cNvSpPr>
          <p:nvPr/>
        </p:nvSpPr>
        <p:spPr bwMode="auto">
          <a:xfrm>
            <a:off x="8048022" y="5554733"/>
            <a:ext cx="358238" cy="356956"/>
          </a:xfrm>
          <a:prstGeom prst="ellipse">
            <a:avLst/>
          </a:prstGeom>
          <a:noFill/>
          <a:ln w="15875">
            <a:solidFill>
              <a:srgbClr val="C0C0C0"/>
            </a:solidFill>
            <a:round/>
            <a:headEnd/>
            <a:tailEnd/>
          </a:ln>
          <a:effectLst/>
        </p:spPr>
        <p:txBody>
          <a:bodyPr wrap="none" anchor="ctr"/>
          <a:lstStyle/>
          <a:p>
            <a:endParaRPr lang="tr-TR"/>
          </a:p>
        </p:txBody>
      </p:sp>
      <p:sp>
        <p:nvSpPr>
          <p:cNvPr id="371" name="Oval 509"/>
          <p:cNvSpPr>
            <a:spLocks noChangeAspect="1" noChangeArrowheads="1"/>
          </p:cNvSpPr>
          <p:nvPr/>
        </p:nvSpPr>
        <p:spPr bwMode="auto">
          <a:xfrm>
            <a:off x="8013353" y="5520065"/>
            <a:ext cx="425007" cy="425008"/>
          </a:xfrm>
          <a:prstGeom prst="ellipse">
            <a:avLst/>
          </a:prstGeom>
          <a:noFill/>
          <a:ln w="15875">
            <a:solidFill>
              <a:srgbClr val="C0C0C0"/>
            </a:solidFill>
            <a:round/>
            <a:headEnd/>
            <a:tailEnd/>
          </a:ln>
          <a:effectLst/>
        </p:spPr>
        <p:txBody>
          <a:bodyPr wrap="none" anchor="ctr"/>
          <a:lstStyle/>
          <a:p>
            <a:endParaRPr lang="tr-TR"/>
          </a:p>
        </p:txBody>
      </p:sp>
      <p:sp>
        <p:nvSpPr>
          <p:cNvPr id="372" name="Oval 510"/>
          <p:cNvSpPr>
            <a:spLocks noChangeAspect="1" noChangeArrowheads="1"/>
          </p:cNvSpPr>
          <p:nvPr/>
        </p:nvSpPr>
        <p:spPr bwMode="auto">
          <a:xfrm>
            <a:off x="7982537" y="5485396"/>
            <a:ext cx="490491" cy="490493"/>
          </a:xfrm>
          <a:prstGeom prst="ellipse">
            <a:avLst/>
          </a:prstGeom>
          <a:noFill/>
          <a:ln w="15875">
            <a:solidFill>
              <a:srgbClr val="C0C0C0"/>
            </a:solidFill>
            <a:round/>
            <a:headEnd/>
            <a:tailEnd/>
          </a:ln>
          <a:effectLst/>
        </p:spPr>
        <p:txBody>
          <a:bodyPr wrap="none" anchor="ctr"/>
          <a:lstStyle/>
          <a:p>
            <a:endParaRPr lang="tr-TR"/>
          </a:p>
        </p:txBody>
      </p:sp>
      <p:sp>
        <p:nvSpPr>
          <p:cNvPr id="373" name="Line 511"/>
          <p:cNvSpPr>
            <a:spLocks noChangeAspect="1" noChangeShapeType="1"/>
          </p:cNvSpPr>
          <p:nvPr/>
        </p:nvSpPr>
        <p:spPr bwMode="auto">
          <a:xfrm flipV="1">
            <a:off x="7556246" y="5485396"/>
            <a:ext cx="638153" cy="1284"/>
          </a:xfrm>
          <a:prstGeom prst="line">
            <a:avLst/>
          </a:prstGeom>
          <a:noFill/>
          <a:ln w="15875">
            <a:solidFill>
              <a:srgbClr val="C0C0C0"/>
            </a:solidFill>
            <a:round/>
            <a:headEnd/>
            <a:tailEnd/>
          </a:ln>
          <a:effectLst/>
        </p:spPr>
        <p:txBody>
          <a:bodyPr/>
          <a:lstStyle/>
          <a:p>
            <a:endParaRPr lang="tr-TR"/>
          </a:p>
        </p:txBody>
      </p:sp>
      <p:sp>
        <p:nvSpPr>
          <p:cNvPr id="374" name="Text Box 512"/>
          <p:cNvSpPr txBox="1">
            <a:spLocks noChangeAspect="1" noChangeArrowheads="1"/>
          </p:cNvSpPr>
          <p:nvPr/>
        </p:nvSpPr>
        <p:spPr bwMode="auto">
          <a:xfrm>
            <a:off x="7739860" y="5164392"/>
            <a:ext cx="792580" cy="338554"/>
          </a:xfrm>
          <a:prstGeom prst="rect">
            <a:avLst/>
          </a:prstGeom>
          <a:noFill/>
          <a:ln w="12700">
            <a:noFill/>
            <a:miter lim="800000"/>
            <a:headEnd type="none" w="sm" len="sm"/>
            <a:tailEnd type="none" w="sm" len="sm"/>
          </a:ln>
          <a:effectLst/>
        </p:spPr>
        <p:txBody>
          <a:bodyPr wrap="square">
            <a:spAutoFit/>
          </a:bodyPr>
          <a:lstStyle/>
          <a:p>
            <a:pPr>
              <a:spcBef>
                <a:spcPct val="50000"/>
              </a:spcBef>
            </a:pPr>
            <a:r>
              <a:rPr kumimoji="1" lang="tr-TR" sz="1600" b="1" i="1" dirty="0">
                <a:latin typeface="Times New Roman" pitchFamily="18" charset="0"/>
              </a:rPr>
              <a:t>1 mm</a:t>
            </a:r>
          </a:p>
        </p:txBody>
      </p:sp>
      <p:sp>
        <p:nvSpPr>
          <p:cNvPr id="375" name="Text Box 603"/>
          <p:cNvSpPr txBox="1">
            <a:spLocks noChangeAspect="1" noChangeArrowheads="1"/>
          </p:cNvSpPr>
          <p:nvPr/>
        </p:nvSpPr>
        <p:spPr bwMode="auto">
          <a:xfrm>
            <a:off x="6775569" y="4569894"/>
            <a:ext cx="1558787" cy="369332"/>
          </a:xfrm>
          <a:prstGeom prst="rect">
            <a:avLst/>
          </a:prstGeom>
          <a:noFill/>
          <a:ln w="12700">
            <a:noFill/>
            <a:miter lim="800000"/>
            <a:headEnd type="none" w="sm" len="sm"/>
            <a:tailEnd type="none" w="sm" len="sm"/>
          </a:ln>
          <a:effectLst/>
        </p:spPr>
        <p:txBody>
          <a:bodyPr>
            <a:spAutoFit/>
          </a:bodyPr>
          <a:lstStyle/>
          <a:p>
            <a:pPr>
              <a:spcBef>
                <a:spcPct val="50000"/>
              </a:spcBef>
            </a:pPr>
            <a:r>
              <a:rPr kumimoji="1" lang="tr-TR" sz="1800" b="1" i="1"/>
              <a:t>Soğuk hadde</a:t>
            </a:r>
          </a:p>
        </p:txBody>
      </p:sp>
      <p:sp>
        <p:nvSpPr>
          <p:cNvPr id="137" name="Başlık 3"/>
          <p:cNvSpPr>
            <a:spLocks noGrp="1"/>
          </p:cNvSpPr>
          <p:nvPr>
            <p:ph type="title"/>
          </p:nvPr>
        </p:nvSpPr>
        <p:spPr>
          <a:xfrm>
            <a:off x="395536" y="764704"/>
            <a:ext cx="8229600" cy="594320"/>
          </a:xfrm>
        </p:spPr>
        <p:txBody>
          <a:bodyPr>
            <a:normAutofit fontScale="90000"/>
          </a:bodyPr>
          <a:lstStyle/>
          <a:p>
            <a:r>
              <a:rPr lang="tr-TR" dirty="0" smtClean="0">
                <a:latin typeface="Trebuchet MS" pitchFamily="34" charset="0"/>
              </a:rPr>
              <a:t>sürekli döküm (DC vs TRC)</a:t>
            </a:r>
            <a:endParaRPr lang="tr-TR" dirty="0">
              <a:latin typeface="Trebuchet MS" pitchFamily="34" charset="0"/>
            </a:endParaRPr>
          </a:p>
        </p:txBody>
      </p:sp>
      <p:sp>
        <p:nvSpPr>
          <p:cNvPr id="135" name="134 Metin kutusu"/>
          <p:cNvSpPr txBox="1"/>
          <p:nvPr/>
        </p:nvSpPr>
        <p:spPr>
          <a:xfrm>
            <a:off x="539552" y="4658360"/>
            <a:ext cx="2808312" cy="1938992"/>
          </a:xfrm>
          <a:prstGeom prst="rect">
            <a:avLst/>
          </a:prstGeom>
          <a:noFill/>
        </p:spPr>
        <p:txBody>
          <a:bodyPr wrap="square" rtlCol="0">
            <a:spAutoFit/>
          </a:bodyPr>
          <a:lstStyle/>
          <a:p>
            <a:r>
              <a:rPr lang="tr-TR" sz="2400" dirty="0" smtClean="0">
                <a:latin typeface="Trebuchet MS" pitchFamily="34" charset="0"/>
              </a:rPr>
              <a:t>1XXX</a:t>
            </a:r>
          </a:p>
          <a:p>
            <a:r>
              <a:rPr lang="tr-TR" sz="2400" dirty="0" smtClean="0">
                <a:latin typeface="Trebuchet MS" pitchFamily="34" charset="0"/>
              </a:rPr>
              <a:t>3XXX</a:t>
            </a:r>
          </a:p>
          <a:p>
            <a:r>
              <a:rPr lang="tr-TR" sz="2400" dirty="0" smtClean="0">
                <a:solidFill>
                  <a:schemeClr val="bg1">
                    <a:lumMod val="65000"/>
                  </a:schemeClr>
                </a:solidFill>
                <a:latin typeface="Trebuchet MS" pitchFamily="34" charset="0"/>
              </a:rPr>
              <a:t>4XXX</a:t>
            </a:r>
          </a:p>
          <a:p>
            <a:r>
              <a:rPr lang="tr-TR" sz="2400" dirty="0" smtClean="0">
                <a:latin typeface="Trebuchet MS" pitchFamily="34" charset="0"/>
              </a:rPr>
              <a:t>5XXX</a:t>
            </a:r>
          </a:p>
          <a:p>
            <a:r>
              <a:rPr lang="tr-TR" sz="2400" dirty="0" smtClean="0">
                <a:solidFill>
                  <a:schemeClr val="bg1">
                    <a:lumMod val="65000"/>
                  </a:schemeClr>
                </a:solidFill>
                <a:latin typeface="Trebuchet MS" pitchFamily="34" charset="0"/>
              </a:rPr>
              <a:t>6XXX</a:t>
            </a:r>
            <a:r>
              <a:rPr lang="tr-TR" sz="2400" dirty="0" smtClean="0">
                <a:latin typeface="Trebuchet MS" pitchFamily="34" charset="0"/>
              </a:rPr>
              <a:t> alaşımları</a:t>
            </a:r>
            <a:endParaRPr lang="tr-TR" sz="2400" dirty="0">
              <a:latin typeface="Trebuchet MS" pitchFamily="34" charset="0"/>
            </a:endParaRPr>
          </a:p>
        </p:txBody>
      </p:sp>
    </p:spTree>
    <p:extLst>
      <p:ext uri="{BB962C8B-B14F-4D97-AF65-F5344CB8AC3E}">
        <p14:creationId xmlns:p14="http://schemas.microsoft.com/office/powerpoint/2010/main" val="22068125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395536" y="476672"/>
            <a:ext cx="8229600" cy="666328"/>
          </a:xfrm>
        </p:spPr>
        <p:txBody>
          <a:bodyPr>
            <a:normAutofit fontScale="90000"/>
          </a:bodyPr>
          <a:lstStyle/>
          <a:p>
            <a:r>
              <a:rPr lang="tr-TR" dirty="0" smtClean="0">
                <a:latin typeface="Trebuchet MS" pitchFamily="34" charset="0"/>
              </a:rPr>
              <a:t>Sürekli döküm</a:t>
            </a:r>
            <a:endParaRPr lang="tr-TR" dirty="0">
              <a:latin typeface="Trebuchet MS" pitchFamily="34" charset="0"/>
            </a:endParaRPr>
          </a:p>
        </p:txBody>
      </p:sp>
      <p:sp>
        <p:nvSpPr>
          <p:cNvPr id="5" name="4 Metin kutusu"/>
          <p:cNvSpPr txBox="1"/>
          <p:nvPr/>
        </p:nvSpPr>
        <p:spPr>
          <a:xfrm>
            <a:off x="179512" y="1405220"/>
            <a:ext cx="8784976" cy="5139869"/>
          </a:xfrm>
          <a:prstGeom prst="rect">
            <a:avLst/>
          </a:prstGeom>
          <a:noFill/>
        </p:spPr>
        <p:txBody>
          <a:bodyPr wrap="square" rtlCol="0">
            <a:spAutoFit/>
          </a:bodyPr>
          <a:lstStyle/>
          <a:p>
            <a:pPr marL="457200" indent="-457200">
              <a:spcAft>
                <a:spcPts val="1200"/>
              </a:spcAft>
              <a:buClr>
                <a:schemeClr val="bg2">
                  <a:lumMod val="50000"/>
                </a:schemeClr>
              </a:buClr>
              <a:buFont typeface="Trebuchet MS" panose="020B0603020202020204" pitchFamily="34" charset="0"/>
              <a:buChar char="●"/>
            </a:pPr>
            <a:r>
              <a:rPr lang="tr-TR" sz="2800" dirty="0" smtClean="0">
                <a:latin typeface="Trebuchet MS" panose="020B0603020202020204" pitchFamily="34" charset="0"/>
              </a:rPr>
              <a:t>Sürekli döküm teknolojisi alüminyum levha üretiminde azımsanmayacak tasarruf sağlar.</a:t>
            </a:r>
          </a:p>
          <a:p>
            <a:pPr marL="457200" indent="-457200">
              <a:spcAft>
                <a:spcPts val="1200"/>
              </a:spcAft>
              <a:buClr>
                <a:schemeClr val="bg2">
                  <a:lumMod val="50000"/>
                </a:schemeClr>
              </a:buClr>
              <a:buFont typeface="Trebuchet MS" panose="020B0603020202020204" pitchFamily="34" charset="0"/>
              <a:buChar char="●"/>
            </a:pPr>
            <a:r>
              <a:rPr lang="tr-TR" sz="2800" dirty="0" smtClean="0">
                <a:latin typeface="Trebuchet MS" panose="020B0603020202020204" pitchFamily="34" charset="0"/>
              </a:rPr>
              <a:t>Sıvıdan doğrudan 2-10 mm kalınlığında levha elde edildiği ve bu kalınlıktan birkaç mm kalınlıktaki ürün kalınlıklarına inmek için sıcak hadde operasyonu gerekmediğinden üretim çevrimi ciddi şekilde kısalmış olur.</a:t>
            </a:r>
          </a:p>
          <a:p>
            <a:pPr marL="457200" indent="-457200">
              <a:spcAft>
                <a:spcPts val="1200"/>
              </a:spcAft>
              <a:buClr>
                <a:schemeClr val="bg2">
                  <a:lumMod val="50000"/>
                </a:schemeClr>
              </a:buClr>
              <a:buFont typeface="Trebuchet MS" panose="020B0603020202020204" pitchFamily="34" charset="0"/>
              <a:buChar char="●"/>
            </a:pPr>
            <a:r>
              <a:rPr lang="tr-TR" sz="2800" dirty="0" smtClean="0">
                <a:latin typeface="Trebuchet MS" panose="020B0603020202020204" pitchFamily="34" charset="0"/>
              </a:rPr>
              <a:t>Ancak sürekli levha dökümü her alüminyum alaşımı için uygun değildir. Döküm merdaneleri arasından geçerken kısa sürede katılaşabilecek, dolayısı ile katılaşma aralığı dar alaşımlar dökülebilir. </a:t>
            </a:r>
          </a:p>
        </p:txBody>
      </p:sp>
    </p:spTree>
    <p:extLst>
      <p:ext uri="{BB962C8B-B14F-4D97-AF65-F5344CB8AC3E}">
        <p14:creationId xmlns:p14="http://schemas.microsoft.com/office/powerpoint/2010/main" val="96160072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Başlık 3"/>
          <p:cNvSpPr>
            <a:spLocks noGrp="1"/>
          </p:cNvSpPr>
          <p:nvPr>
            <p:ph type="title"/>
          </p:nvPr>
        </p:nvSpPr>
        <p:spPr>
          <a:xfrm>
            <a:off x="395536" y="764704"/>
            <a:ext cx="8229600" cy="594320"/>
          </a:xfrm>
        </p:spPr>
        <p:txBody>
          <a:bodyPr>
            <a:normAutofit fontScale="90000"/>
          </a:bodyPr>
          <a:lstStyle/>
          <a:p>
            <a:r>
              <a:rPr lang="tr-TR" dirty="0" smtClean="0">
                <a:latin typeface="Trebuchet MS" pitchFamily="34" charset="0"/>
              </a:rPr>
              <a:t>Soğuk hadde üretim teknolojisi</a:t>
            </a:r>
            <a:endParaRPr lang="tr-TR" dirty="0">
              <a:latin typeface="Trebuchet MS" pitchFamily="34" charset="0"/>
            </a:endParaRPr>
          </a:p>
        </p:txBody>
      </p:sp>
      <p:sp>
        <p:nvSpPr>
          <p:cNvPr id="10" name="Oval 481"/>
          <p:cNvSpPr>
            <a:spLocks noChangeAspect="1" noChangeArrowheads="1"/>
          </p:cNvSpPr>
          <p:nvPr/>
        </p:nvSpPr>
        <p:spPr bwMode="auto">
          <a:xfrm>
            <a:off x="2838836" y="2908257"/>
            <a:ext cx="366890" cy="368510"/>
          </a:xfrm>
          <a:prstGeom prst="ellipse">
            <a:avLst/>
          </a:prstGeom>
          <a:noFill/>
          <a:ln w="28575">
            <a:solidFill>
              <a:schemeClr val="tx1"/>
            </a:solidFill>
            <a:round/>
            <a:headEnd/>
            <a:tailEnd/>
          </a:ln>
          <a:effectLst/>
        </p:spPr>
        <p:txBody>
          <a:bodyPr wrap="none" anchor="ctr"/>
          <a:lstStyle/>
          <a:p>
            <a:endParaRPr lang="tr-TR"/>
          </a:p>
        </p:txBody>
      </p:sp>
      <p:sp>
        <p:nvSpPr>
          <p:cNvPr id="11" name="Oval 482"/>
          <p:cNvSpPr>
            <a:spLocks noChangeAspect="1" noChangeArrowheads="1"/>
          </p:cNvSpPr>
          <p:nvPr/>
        </p:nvSpPr>
        <p:spPr bwMode="auto">
          <a:xfrm>
            <a:off x="2876011" y="2942199"/>
            <a:ext cx="294160" cy="294161"/>
          </a:xfrm>
          <a:prstGeom prst="ellipse">
            <a:avLst/>
          </a:prstGeom>
          <a:noFill/>
          <a:ln w="28575">
            <a:solidFill>
              <a:schemeClr val="tx1"/>
            </a:solidFill>
            <a:round/>
            <a:headEnd/>
            <a:tailEnd/>
          </a:ln>
          <a:effectLst/>
        </p:spPr>
        <p:txBody>
          <a:bodyPr wrap="none" anchor="ctr"/>
          <a:lstStyle/>
          <a:p>
            <a:endParaRPr lang="tr-TR"/>
          </a:p>
        </p:txBody>
      </p:sp>
      <p:sp>
        <p:nvSpPr>
          <p:cNvPr id="12" name="Oval 483"/>
          <p:cNvSpPr>
            <a:spLocks noChangeAspect="1" noChangeArrowheads="1"/>
          </p:cNvSpPr>
          <p:nvPr/>
        </p:nvSpPr>
        <p:spPr bwMode="auto">
          <a:xfrm>
            <a:off x="2913184" y="2980990"/>
            <a:ext cx="219811" cy="221429"/>
          </a:xfrm>
          <a:prstGeom prst="ellipse">
            <a:avLst/>
          </a:prstGeom>
          <a:noFill/>
          <a:ln w="28575">
            <a:solidFill>
              <a:schemeClr val="tx1"/>
            </a:solidFill>
            <a:round/>
            <a:headEnd/>
            <a:tailEnd/>
          </a:ln>
          <a:effectLst/>
        </p:spPr>
        <p:txBody>
          <a:bodyPr wrap="none" anchor="ctr"/>
          <a:lstStyle/>
          <a:p>
            <a:endParaRPr lang="tr-TR"/>
          </a:p>
        </p:txBody>
      </p:sp>
      <p:sp>
        <p:nvSpPr>
          <p:cNvPr id="13" name="Oval 484"/>
          <p:cNvSpPr>
            <a:spLocks noChangeAspect="1" noChangeArrowheads="1"/>
          </p:cNvSpPr>
          <p:nvPr/>
        </p:nvSpPr>
        <p:spPr bwMode="auto">
          <a:xfrm>
            <a:off x="2948741" y="3018163"/>
            <a:ext cx="147080" cy="148696"/>
          </a:xfrm>
          <a:prstGeom prst="ellipse">
            <a:avLst/>
          </a:prstGeom>
          <a:noFill/>
          <a:ln w="28575">
            <a:solidFill>
              <a:schemeClr val="tx1"/>
            </a:solidFill>
            <a:round/>
            <a:headEnd/>
            <a:tailEnd/>
          </a:ln>
          <a:effectLst/>
        </p:spPr>
        <p:txBody>
          <a:bodyPr wrap="none" anchor="ctr"/>
          <a:lstStyle/>
          <a:p>
            <a:endParaRPr lang="tr-TR"/>
          </a:p>
        </p:txBody>
      </p:sp>
      <p:sp>
        <p:nvSpPr>
          <p:cNvPr id="14" name="Line 485"/>
          <p:cNvSpPr>
            <a:spLocks noChangeAspect="1" noChangeShapeType="1"/>
          </p:cNvSpPr>
          <p:nvPr/>
        </p:nvSpPr>
        <p:spPr bwMode="auto">
          <a:xfrm flipV="1">
            <a:off x="491788" y="3026246"/>
            <a:ext cx="867929" cy="205265"/>
          </a:xfrm>
          <a:prstGeom prst="line">
            <a:avLst/>
          </a:prstGeom>
          <a:noFill/>
          <a:ln w="63500">
            <a:solidFill>
              <a:srgbClr val="FF6600"/>
            </a:solidFill>
            <a:round/>
            <a:headEnd type="none" w="sm" len="sm"/>
            <a:tailEnd type="none" w="sm" len="sm"/>
          </a:ln>
          <a:effectLst/>
        </p:spPr>
        <p:txBody>
          <a:bodyPr/>
          <a:lstStyle/>
          <a:p>
            <a:endParaRPr lang="tr-TR"/>
          </a:p>
        </p:txBody>
      </p:sp>
      <p:sp>
        <p:nvSpPr>
          <p:cNvPr id="15" name="Line 486"/>
          <p:cNvSpPr>
            <a:spLocks noChangeAspect="1" noChangeShapeType="1"/>
          </p:cNvSpPr>
          <p:nvPr/>
        </p:nvSpPr>
        <p:spPr bwMode="auto">
          <a:xfrm>
            <a:off x="1398508" y="3048873"/>
            <a:ext cx="720000" cy="0"/>
          </a:xfrm>
          <a:prstGeom prst="line">
            <a:avLst/>
          </a:prstGeom>
          <a:noFill/>
          <a:ln w="31750">
            <a:solidFill>
              <a:schemeClr val="tx1"/>
            </a:solidFill>
            <a:round/>
            <a:headEnd type="none" w="sm" len="sm"/>
            <a:tailEnd type="none" w="sm" len="sm"/>
          </a:ln>
          <a:effectLst/>
        </p:spPr>
        <p:txBody>
          <a:bodyPr/>
          <a:lstStyle/>
          <a:p>
            <a:endParaRPr lang="tr-TR"/>
          </a:p>
        </p:txBody>
      </p:sp>
      <p:sp>
        <p:nvSpPr>
          <p:cNvPr id="16" name="Oval 487"/>
          <p:cNvSpPr>
            <a:spLocks noChangeAspect="1" noChangeArrowheads="1"/>
          </p:cNvSpPr>
          <p:nvPr/>
        </p:nvSpPr>
        <p:spPr bwMode="auto">
          <a:xfrm>
            <a:off x="2051720" y="3063420"/>
            <a:ext cx="156776" cy="153547"/>
          </a:xfrm>
          <a:prstGeom prst="ellipse">
            <a:avLst/>
          </a:prstGeom>
          <a:solidFill>
            <a:schemeClr val="accent1"/>
          </a:solidFill>
          <a:ln w="12700">
            <a:solidFill>
              <a:schemeClr val="tx1"/>
            </a:solidFill>
            <a:round/>
            <a:headEnd type="none" w="sm" len="sm"/>
            <a:tailEnd type="none" w="sm" len="sm"/>
          </a:ln>
          <a:effectLst/>
        </p:spPr>
        <p:txBody>
          <a:bodyPr wrap="none" anchor="ctr"/>
          <a:lstStyle/>
          <a:p>
            <a:endParaRPr lang="tr-TR"/>
          </a:p>
        </p:txBody>
      </p:sp>
      <p:sp>
        <p:nvSpPr>
          <p:cNvPr id="17" name="Line 488"/>
          <p:cNvSpPr>
            <a:spLocks noChangeAspect="1" noChangeShapeType="1"/>
          </p:cNvSpPr>
          <p:nvPr/>
        </p:nvSpPr>
        <p:spPr bwMode="auto">
          <a:xfrm>
            <a:off x="2126066" y="3048873"/>
            <a:ext cx="728932" cy="292544"/>
          </a:xfrm>
          <a:prstGeom prst="line">
            <a:avLst/>
          </a:prstGeom>
          <a:noFill/>
          <a:ln w="31750">
            <a:solidFill>
              <a:schemeClr val="tx1"/>
            </a:solidFill>
            <a:round/>
            <a:headEnd type="none" w="sm" len="sm"/>
            <a:tailEnd type="none" w="sm" len="sm"/>
          </a:ln>
          <a:effectLst/>
        </p:spPr>
        <p:txBody>
          <a:bodyPr/>
          <a:lstStyle/>
          <a:p>
            <a:endParaRPr lang="tr-TR"/>
          </a:p>
        </p:txBody>
      </p:sp>
      <p:sp>
        <p:nvSpPr>
          <p:cNvPr id="18" name="Text Box 489"/>
          <p:cNvSpPr txBox="1">
            <a:spLocks noChangeAspect="1" noChangeArrowheads="1"/>
          </p:cNvSpPr>
          <p:nvPr/>
        </p:nvSpPr>
        <p:spPr bwMode="auto">
          <a:xfrm>
            <a:off x="1779944" y="2373273"/>
            <a:ext cx="1927959" cy="400110"/>
          </a:xfrm>
          <a:prstGeom prst="rect">
            <a:avLst/>
          </a:prstGeom>
          <a:noFill/>
          <a:ln w="12700">
            <a:noFill/>
            <a:miter lim="800000"/>
            <a:headEnd type="none" w="sm" len="sm"/>
            <a:tailEnd type="none" w="sm" len="sm"/>
          </a:ln>
          <a:effectLst/>
        </p:spPr>
        <p:txBody>
          <a:bodyPr wrap="square">
            <a:spAutoFit/>
          </a:bodyPr>
          <a:lstStyle/>
          <a:p>
            <a:pPr>
              <a:spcBef>
                <a:spcPct val="50000"/>
              </a:spcBef>
            </a:pPr>
            <a:r>
              <a:rPr kumimoji="1" lang="tr-TR" sz="2000" b="1" i="1" dirty="0">
                <a:latin typeface="Trebuchet MS" pitchFamily="34" charset="0"/>
              </a:rPr>
              <a:t>t = 5 - 6 mm</a:t>
            </a:r>
          </a:p>
        </p:txBody>
      </p:sp>
      <p:sp>
        <p:nvSpPr>
          <p:cNvPr id="19" name="Line 490"/>
          <p:cNvSpPr>
            <a:spLocks noChangeAspect="1" noChangeShapeType="1"/>
          </p:cNvSpPr>
          <p:nvPr/>
        </p:nvSpPr>
        <p:spPr bwMode="auto">
          <a:xfrm flipV="1">
            <a:off x="512799" y="3115140"/>
            <a:ext cx="738630" cy="176174"/>
          </a:xfrm>
          <a:prstGeom prst="line">
            <a:avLst/>
          </a:prstGeom>
          <a:noFill/>
          <a:ln w="63500">
            <a:solidFill>
              <a:schemeClr val="accent1"/>
            </a:solidFill>
            <a:round/>
            <a:headEnd type="none" w="sm" len="sm"/>
            <a:tailEnd type="none" w="sm" len="sm"/>
          </a:ln>
          <a:effectLst/>
        </p:spPr>
        <p:txBody>
          <a:bodyPr/>
          <a:lstStyle/>
          <a:p>
            <a:endParaRPr lang="tr-TR"/>
          </a:p>
        </p:txBody>
      </p:sp>
      <p:sp>
        <p:nvSpPr>
          <p:cNvPr id="20" name="Line 491"/>
          <p:cNvSpPr>
            <a:spLocks noChangeAspect="1" noChangeShapeType="1"/>
          </p:cNvSpPr>
          <p:nvPr/>
        </p:nvSpPr>
        <p:spPr bwMode="auto">
          <a:xfrm flipV="1">
            <a:off x="467544" y="3011698"/>
            <a:ext cx="659433" cy="156779"/>
          </a:xfrm>
          <a:prstGeom prst="line">
            <a:avLst/>
          </a:prstGeom>
          <a:noFill/>
          <a:ln w="63500">
            <a:solidFill>
              <a:schemeClr val="accent1"/>
            </a:solidFill>
            <a:round/>
            <a:headEnd type="none" w="sm" len="sm"/>
            <a:tailEnd type="none" w="sm" len="sm"/>
          </a:ln>
          <a:effectLst/>
        </p:spPr>
        <p:txBody>
          <a:bodyPr/>
          <a:lstStyle/>
          <a:p>
            <a:endParaRPr lang="tr-TR"/>
          </a:p>
        </p:txBody>
      </p:sp>
      <p:sp>
        <p:nvSpPr>
          <p:cNvPr id="21" name="Oval 492"/>
          <p:cNvSpPr>
            <a:spLocks noChangeAspect="1" noChangeArrowheads="1"/>
          </p:cNvSpPr>
          <p:nvPr/>
        </p:nvSpPr>
        <p:spPr bwMode="auto">
          <a:xfrm>
            <a:off x="874841" y="2277912"/>
            <a:ext cx="783886" cy="782275"/>
          </a:xfrm>
          <a:prstGeom prst="ellipse">
            <a:avLst/>
          </a:prstGeom>
          <a:solidFill>
            <a:srgbClr val="339966"/>
          </a:solidFill>
          <a:ln w="12700">
            <a:solidFill>
              <a:srgbClr val="339966"/>
            </a:solidFill>
            <a:round/>
            <a:headEnd type="none" w="sm" len="sm"/>
            <a:tailEnd type="none" w="sm" len="sm"/>
          </a:ln>
          <a:effectLst/>
        </p:spPr>
        <p:txBody>
          <a:bodyPr wrap="none" anchor="ctr"/>
          <a:lstStyle/>
          <a:p>
            <a:endParaRPr lang="tr-TR"/>
          </a:p>
        </p:txBody>
      </p:sp>
      <p:sp>
        <p:nvSpPr>
          <p:cNvPr id="22" name="Oval 493"/>
          <p:cNvSpPr>
            <a:spLocks noChangeAspect="1" noChangeArrowheads="1"/>
          </p:cNvSpPr>
          <p:nvPr/>
        </p:nvSpPr>
        <p:spPr bwMode="auto">
          <a:xfrm>
            <a:off x="1041316" y="3037558"/>
            <a:ext cx="783885" cy="782275"/>
          </a:xfrm>
          <a:prstGeom prst="ellipse">
            <a:avLst/>
          </a:prstGeom>
          <a:solidFill>
            <a:srgbClr val="339966"/>
          </a:solidFill>
          <a:ln w="12700">
            <a:solidFill>
              <a:srgbClr val="339966"/>
            </a:solidFill>
            <a:round/>
            <a:headEnd type="none" w="sm" len="sm"/>
            <a:tailEnd type="none" w="sm" len="sm"/>
          </a:ln>
          <a:effectLst/>
        </p:spPr>
        <p:txBody>
          <a:bodyPr wrap="none" anchor="ctr"/>
          <a:lstStyle/>
          <a:p>
            <a:endParaRPr lang="tr-TR"/>
          </a:p>
        </p:txBody>
      </p:sp>
      <p:sp>
        <p:nvSpPr>
          <p:cNvPr id="23" name="Oval 494"/>
          <p:cNvSpPr>
            <a:spLocks noChangeAspect="1" noChangeArrowheads="1"/>
          </p:cNvSpPr>
          <p:nvPr/>
        </p:nvSpPr>
        <p:spPr bwMode="auto">
          <a:xfrm>
            <a:off x="2793580" y="2864618"/>
            <a:ext cx="450936" cy="449323"/>
          </a:xfrm>
          <a:prstGeom prst="ellipse">
            <a:avLst/>
          </a:prstGeom>
          <a:noFill/>
          <a:ln w="28575">
            <a:solidFill>
              <a:schemeClr val="tx1"/>
            </a:solidFill>
            <a:round/>
            <a:headEnd/>
            <a:tailEnd/>
          </a:ln>
          <a:effectLst/>
        </p:spPr>
        <p:txBody>
          <a:bodyPr wrap="none" anchor="ctr"/>
          <a:lstStyle/>
          <a:p>
            <a:endParaRPr lang="tr-TR"/>
          </a:p>
        </p:txBody>
      </p:sp>
      <p:sp>
        <p:nvSpPr>
          <p:cNvPr id="24" name="Oval 495"/>
          <p:cNvSpPr>
            <a:spLocks noChangeAspect="1" noChangeArrowheads="1"/>
          </p:cNvSpPr>
          <p:nvPr/>
        </p:nvSpPr>
        <p:spPr bwMode="auto">
          <a:xfrm>
            <a:off x="2749943" y="2820980"/>
            <a:ext cx="534981" cy="534986"/>
          </a:xfrm>
          <a:prstGeom prst="ellipse">
            <a:avLst/>
          </a:prstGeom>
          <a:noFill/>
          <a:ln w="28575">
            <a:solidFill>
              <a:schemeClr val="tx1"/>
            </a:solidFill>
            <a:round/>
            <a:headEnd/>
            <a:tailEnd/>
          </a:ln>
          <a:effectLst/>
        </p:spPr>
        <p:txBody>
          <a:bodyPr wrap="none" anchor="ctr"/>
          <a:lstStyle/>
          <a:p>
            <a:endParaRPr lang="tr-TR"/>
          </a:p>
        </p:txBody>
      </p:sp>
      <p:sp>
        <p:nvSpPr>
          <p:cNvPr id="25" name="Oval 496"/>
          <p:cNvSpPr>
            <a:spLocks noChangeAspect="1" noChangeArrowheads="1"/>
          </p:cNvSpPr>
          <p:nvPr/>
        </p:nvSpPr>
        <p:spPr bwMode="auto">
          <a:xfrm>
            <a:off x="2709536" y="2777340"/>
            <a:ext cx="617410" cy="617414"/>
          </a:xfrm>
          <a:prstGeom prst="ellipse">
            <a:avLst/>
          </a:prstGeom>
          <a:noFill/>
          <a:ln w="28575">
            <a:solidFill>
              <a:schemeClr val="tx1"/>
            </a:solidFill>
            <a:round/>
            <a:headEnd/>
            <a:tailEnd/>
          </a:ln>
          <a:effectLst/>
        </p:spPr>
        <p:txBody>
          <a:bodyPr wrap="none" anchor="ctr"/>
          <a:lstStyle/>
          <a:p>
            <a:endParaRPr lang="tr-TR"/>
          </a:p>
        </p:txBody>
      </p:sp>
      <p:grpSp>
        <p:nvGrpSpPr>
          <p:cNvPr id="103" name="102 Grup"/>
          <p:cNvGrpSpPr>
            <a:grpSpLocks noChangeAspect="1"/>
          </p:cNvGrpSpPr>
          <p:nvPr/>
        </p:nvGrpSpPr>
        <p:grpSpPr>
          <a:xfrm>
            <a:off x="6048440" y="1665473"/>
            <a:ext cx="2484000" cy="1769079"/>
            <a:chOff x="5502452" y="1665470"/>
            <a:chExt cx="2669948" cy="1901510"/>
          </a:xfrm>
        </p:grpSpPr>
        <p:sp>
          <p:nvSpPr>
            <p:cNvPr id="4" name="Rectangle 475"/>
            <p:cNvSpPr>
              <a:spLocks noChangeAspect="1" noChangeArrowheads="1"/>
            </p:cNvSpPr>
            <p:nvPr/>
          </p:nvSpPr>
          <p:spPr bwMode="auto">
            <a:xfrm>
              <a:off x="6543416" y="2262295"/>
              <a:ext cx="541302" cy="1301216"/>
            </a:xfrm>
            <a:prstGeom prst="rect">
              <a:avLst/>
            </a:prstGeom>
            <a:solidFill>
              <a:schemeClr val="bg2"/>
            </a:solidFill>
            <a:ln w="12700">
              <a:solidFill>
                <a:schemeClr val="tx1"/>
              </a:solidFill>
              <a:miter lim="800000"/>
              <a:headEnd/>
              <a:tailEnd/>
            </a:ln>
            <a:effectLst/>
          </p:spPr>
          <p:txBody>
            <a:bodyPr wrap="none" anchor="ctr"/>
            <a:lstStyle/>
            <a:p>
              <a:endParaRPr lang="tr-TR"/>
            </a:p>
          </p:txBody>
        </p:sp>
        <p:sp>
          <p:nvSpPr>
            <p:cNvPr id="5" name="Oval 476"/>
            <p:cNvSpPr>
              <a:spLocks noChangeAspect="1" noChangeArrowheads="1"/>
            </p:cNvSpPr>
            <p:nvPr/>
          </p:nvSpPr>
          <p:spPr bwMode="auto">
            <a:xfrm>
              <a:off x="6730790" y="2735938"/>
              <a:ext cx="159615" cy="161352"/>
            </a:xfrm>
            <a:prstGeom prst="ellipse">
              <a:avLst/>
            </a:prstGeom>
            <a:solidFill>
              <a:schemeClr val="tx1"/>
            </a:solidFill>
            <a:ln w="9525">
              <a:solidFill>
                <a:schemeClr val="tx1"/>
              </a:solidFill>
              <a:round/>
              <a:headEnd/>
              <a:tailEnd/>
            </a:ln>
            <a:effectLst/>
          </p:spPr>
          <p:txBody>
            <a:bodyPr wrap="none" anchor="ctr"/>
            <a:lstStyle/>
            <a:p>
              <a:endParaRPr lang="tr-TR"/>
            </a:p>
          </p:txBody>
        </p:sp>
        <p:sp>
          <p:nvSpPr>
            <p:cNvPr id="6" name="Oval 477"/>
            <p:cNvSpPr>
              <a:spLocks noChangeAspect="1" noChangeArrowheads="1"/>
            </p:cNvSpPr>
            <p:nvPr/>
          </p:nvSpPr>
          <p:spPr bwMode="auto">
            <a:xfrm>
              <a:off x="6730790" y="2926782"/>
              <a:ext cx="159615" cy="163085"/>
            </a:xfrm>
            <a:prstGeom prst="ellipse">
              <a:avLst/>
            </a:prstGeom>
            <a:solidFill>
              <a:schemeClr val="tx1"/>
            </a:solidFill>
            <a:ln w="9525">
              <a:solidFill>
                <a:schemeClr val="tx1"/>
              </a:solidFill>
              <a:round/>
              <a:headEnd/>
              <a:tailEnd/>
            </a:ln>
            <a:effectLst/>
          </p:spPr>
          <p:txBody>
            <a:bodyPr wrap="none" anchor="ctr"/>
            <a:lstStyle/>
            <a:p>
              <a:endParaRPr lang="tr-TR"/>
            </a:p>
          </p:txBody>
        </p:sp>
        <p:sp>
          <p:nvSpPr>
            <p:cNvPr id="7" name="Oval 478"/>
            <p:cNvSpPr>
              <a:spLocks noChangeAspect="1" noChangeArrowheads="1"/>
            </p:cNvSpPr>
            <p:nvPr/>
          </p:nvSpPr>
          <p:spPr bwMode="auto">
            <a:xfrm>
              <a:off x="6619753" y="2350778"/>
              <a:ext cx="369541" cy="369545"/>
            </a:xfrm>
            <a:prstGeom prst="ellipse">
              <a:avLst/>
            </a:prstGeom>
            <a:solidFill>
              <a:schemeClr val="tx1"/>
            </a:solidFill>
            <a:ln w="9525">
              <a:solidFill>
                <a:schemeClr val="tx1"/>
              </a:solidFill>
              <a:round/>
              <a:headEnd/>
              <a:tailEnd/>
            </a:ln>
            <a:effectLst/>
          </p:spPr>
          <p:txBody>
            <a:bodyPr wrap="none" anchor="ctr"/>
            <a:lstStyle/>
            <a:p>
              <a:endParaRPr lang="tr-TR"/>
            </a:p>
          </p:txBody>
        </p:sp>
        <p:sp>
          <p:nvSpPr>
            <p:cNvPr id="8" name="Oval 479"/>
            <p:cNvSpPr>
              <a:spLocks noChangeAspect="1" noChangeArrowheads="1"/>
            </p:cNvSpPr>
            <p:nvPr/>
          </p:nvSpPr>
          <p:spPr bwMode="auto">
            <a:xfrm>
              <a:off x="6635367" y="3115893"/>
              <a:ext cx="369542" cy="371280"/>
            </a:xfrm>
            <a:prstGeom prst="ellipse">
              <a:avLst/>
            </a:prstGeom>
            <a:solidFill>
              <a:schemeClr val="tx1"/>
            </a:solidFill>
            <a:ln w="9525">
              <a:solidFill>
                <a:schemeClr val="tx1"/>
              </a:solidFill>
              <a:round/>
              <a:headEnd/>
              <a:tailEnd/>
            </a:ln>
            <a:effectLst/>
          </p:spPr>
          <p:txBody>
            <a:bodyPr wrap="none" anchor="ctr"/>
            <a:lstStyle/>
            <a:p>
              <a:endParaRPr lang="tr-TR"/>
            </a:p>
          </p:txBody>
        </p:sp>
        <p:sp>
          <p:nvSpPr>
            <p:cNvPr id="9" name="Line 480"/>
            <p:cNvSpPr>
              <a:spLocks noChangeAspect="1" noChangeShapeType="1"/>
            </p:cNvSpPr>
            <p:nvPr/>
          </p:nvSpPr>
          <p:spPr bwMode="auto">
            <a:xfrm flipV="1">
              <a:off x="5788717" y="2907698"/>
              <a:ext cx="994121" cy="1735"/>
            </a:xfrm>
            <a:prstGeom prst="line">
              <a:avLst/>
            </a:prstGeom>
            <a:noFill/>
            <a:ln w="31750">
              <a:solidFill>
                <a:schemeClr val="tx1"/>
              </a:solidFill>
              <a:round/>
              <a:headEnd/>
              <a:tailEnd/>
            </a:ln>
            <a:effectLst/>
          </p:spPr>
          <p:txBody>
            <a:bodyPr/>
            <a:lstStyle/>
            <a:p>
              <a:endParaRPr lang="tr-TR"/>
            </a:p>
          </p:txBody>
        </p:sp>
        <p:sp>
          <p:nvSpPr>
            <p:cNvPr id="26" name="Oval 497"/>
            <p:cNvSpPr>
              <a:spLocks noChangeAspect="1" noChangeArrowheads="1"/>
            </p:cNvSpPr>
            <p:nvPr/>
          </p:nvSpPr>
          <p:spPr bwMode="auto">
            <a:xfrm>
              <a:off x="5639512" y="3044759"/>
              <a:ext cx="393831" cy="395570"/>
            </a:xfrm>
            <a:prstGeom prst="ellipse">
              <a:avLst/>
            </a:prstGeom>
            <a:noFill/>
            <a:ln w="28575">
              <a:solidFill>
                <a:schemeClr val="tx1"/>
              </a:solidFill>
              <a:round/>
              <a:headEnd/>
              <a:tailEnd/>
            </a:ln>
            <a:effectLst/>
          </p:spPr>
          <p:txBody>
            <a:bodyPr wrap="none" anchor="ctr"/>
            <a:lstStyle/>
            <a:p>
              <a:endParaRPr lang="tr-TR"/>
            </a:p>
          </p:txBody>
        </p:sp>
        <p:sp>
          <p:nvSpPr>
            <p:cNvPr id="27" name="Oval 498"/>
            <p:cNvSpPr>
              <a:spLocks noChangeAspect="1" noChangeArrowheads="1"/>
            </p:cNvSpPr>
            <p:nvPr/>
          </p:nvSpPr>
          <p:spPr bwMode="auto">
            <a:xfrm>
              <a:off x="5679415" y="3081194"/>
              <a:ext cx="315760" cy="315762"/>
            </a:xfrm>
            <a:prstGeom prst="ellipse">
              <a:avLst/>
            </a:prstGeom>
            <a:noFill/>
            <a:ln w="28575">
              <a:solidFill>
                <a:schemeClr val="tx1"/>
              </a:solidFill>
              <a:round/>
              <a:headEnd/>
              <a:tailEnd/>
            </a:ln>
            <a:effectLst/>
          </p:spPr>
          <p:txBody>
            <a:bodyPr wrap="none" anchor="ctr"/>
            <a:lstStyle/>
            <a:p>
              <a:endParaRPr lang="tr-TR"/>
            </a:p>
          </p:txBody>
        </p:sp>
        <p:sp>
          <p:nvSpPr>
            <p:cNvPr id="28" name="Oval 499"/>
            <p:cNvSpPr>
              <a:spLocks noChangeAspect="1" noChangeArrowheads="1"/>
            </p:cNvSpPr>
            <p:nvPr/>
          </p:nvSpPr>
          <p:spPr bwMode="auto">
            <a:xfrm>
              <a:off x="5719318" y="3122833"/>
              <a:ext cx="235952" cy="237689"/>
            </a:xfrm>
            <a:prstGeom prst="ellipse">
              <a:avLst/>
            </a:prstGeom>
            <a:noFill/>
            <a:ln w="28575">
              <a:solidFill>
                <a:schemeClr val="tx1"/>
              </a:solidFill>
              <a:round/>
              <a:headEnd/>
              <a:tailEnd/>
            </a:ln>
            <a:effectLst/>
          </p:spPr>
          <p:txBody>
            <a:bodyPr wrap="none" anchor="ctr"/>
            <a:lstStyle/>
            <a:p>
              <a:endParaRPr lang="tr-TR"/>
            </a:p>
          </p:txBody>
        </p:sp>
        <p:sp>
          <p:nvSpPr>
            <p:cNvPr id="29" name="Oval 500"/>
            <p:cNvSpPr>
              <a:spLocks noChangeAspect="1" noChangeArrowheads="1"/>
            </p:cNvSpPr>
            <p:nvPr/>
          </p:nvSpPr>
          <p:spPr bwMode="auto">
            <a:xfrm>
              <a:off x="5757487" y="3162736"/>
              <a:ext cx="157880" cy="159615"/>
            </a:xfrm>
            <a:prstGeom prst="ellipse">
              <a:avLst/>
            </a:prstGeom>
            <a:noFill/>
            <a:ln w="28575">
              <a:solidFill>
                <a:schemeClr val="tx1"/>
              </a:solidFill>
              <a:round/>
              <a:headEnd/>
              <a:tailEnd/>
            </a:ln>
            <a:effectLst/>
          </p:spPr>
          <p:txBody>
            <a:bodyPr wrap="none" anchor="ctr"/>
            <a:lstStyle/>
            <a:p>
              <a:endParaRPr lang="tr-TR"/>
            </a:p>
          </p:txBody>
        </p:sp>
        <p:sp>
          <p:nvSpPr>
            <p:cNvPr id="30" name="Oval 501"/>
            <p:cNvSpPr>
              <a:spLocks noChangeAspect="1" noChangeArrowheads="1"/>
            </p:cNvSpPr>
            <p:nvPr/>
          </p:nvSpPr>
          <p:spPr bwMode="auto">
            <a:xfrm>
              <a:off x="5590934" y="2997916"/>
              <a:ext cx="484049" cy="482318"/>
            </a:xfrm>
            <a:prstGeom prst="ellipse">
              <a:avLst/>
            </a:prstGeom>
            <a:noFill/>
            <a:ln w="28575">
              <a:solidFill>
                <a:schemeClr val="tx1"/>
              </a:solidFill>
              <a:round/>
              <a:headEnd/>
              <a:tailEnd/>
            </a:ln>
            <a:effectLst/>
          </p:spPr>
          <p:txBody>
            <a:bodyPr wrap="none" anchor="ctr"/>
            <a:lstStyle/>
            <a:p>
              <a:endParaRPr lang="tr-TR"/>
            </a:p>
          </p:txBody>
        </p:sp>
        <p:sp>
          <p:nvSpPr>
            <p:cNvPr id="31" name="Oval 502"/>
            <p:cNvSpPr>
              <a:spLocks noChangeAspect="1" noChangeArrowheads="1"/>
            </p:cNvSpPr>
            <p:nvPr/>
          </p:nvSpPr>
          <p:spPr bwMode="auto">
            <a:xfrm>
              <a:off x="5544091" y="2952808"/>
              <a:ext cx="574265" cy="574269"/>
            </a:xfrm>
            <a:prstGeom prst="ellipse">
              <a:avLst/>
            </a:prstGeom>
            <a:noFill/>
            <a:ln w="28575">
              <a:solidFill>
                <a:schemeClr val="tx1"/>
              </a:solidFill>
              <a:round/>
              <a:headEnd/>
              <a:tailEnd/>
            </a:ln>
            <a:effectLst/>
          </p:spPr>
          <p:txBody>
            <a:bodyPr wrap="none" anchor="ctr"/>
            <a:lstStyle/>
            <a:p>
              <a:endParaRPr lang="tr-TR"/>
            </a:p>
          </p:txBody>
        </p:sp>
        <p:sp>
          <p:nvSpPr>
            <p:cNvPr id="32" name="Oval 503"/>
            <p:cNvSpPr>
              <a:spLocks noChangeAspect="1" noChangeArrowheads="1"/>
            </p:cNvSpPr>
            <p:nvPr/>
          </p:nvSpPr>
          <p:spPr bwMode="auto">
            <a:xfrm>
              <a:off x="5502452" y="2904228"/>
              <a:ext cx="662747" cy="662752"/>
            </a:xfrm>
            <a:prstGeom prst="ellipse">
              <a:avLst/>
            </a:prstGeom>
            <a:noFill/>
            <a:ln w="28575">
              <a:solidFill>
                <a:schemeClr val="tx1"/>
              </a:solidFill>
              <a:round/>
              <a:headEnd/>
              <a:tailEnd/>
            </a:ln>
            <a:effectLst/>
          </p:spPr>
          <p:txBody>
            <a:bodyPr wrap="none" anchor="ctr"/>
            <a:lstStyle/>
            <a:p>
              <a:endParaRPr lang="tr-TR"/>
            </a:p>
          </p:txBody>
        </p:sp>
        <p:sp>
          <p:nvSpPr>
            <p:cNvPr id="33" name="Oval 504"/>
            <p:cNvSpPr>
              <a:spLocks noChangeAspect="1" noChangeArrowheads="1"/>
            </p:cNvSpPr>
            <p:nvPr/>
          </p:nvSpPr>
          <p:spPr bwMode="auto">
            <a:xfrm>
              <a:off x="7573970" y="3043024"/>
              <a:ext cx="393831" cy="395570"/>
            </a:xfrm>
            <a:prstGeom prst="ellipse">
              <a:avLst/>
            </a:prstGeom>
            <a:noFill/>
            <a:ln w="15875">
              <a:solidFill>
                <a:schemeClr val="tx1"/>
              </a:solidFill>
              <a:round/>
              <a:headEnd/>
              <a:tailEnd/>
            </a:ln>
            <a:effectLst/>
          </p:spPr>
          <p:txBody>
            <a:bodyPr wrap="none" anchor="ctr"/>
            <a:lstStyle/>
            <a:p>
              <a:endParaRPr lang="tr-TR"/>
            </a:p>
          </p:txBody>
        </p:sp>
        <p:sp>
          <p:nvSpPr>
            <p:cNvPr id="34" name="Oval 505"/>
            <p:cNvSpPr>
              <a:spLocks noChangeAspect="1" noChangeArrowheads="1"/>
            </p:cNvSpPr>
            <p:nvPr/>
          </p:nvSpPr>
          <p:spPr bwMode="auto">
            <a:xfrm>
              <a:off x="7613873" y="3079458"/>
              <a:ext cx="315760" cy="315762"/>
            </a:xfrm>
            <a:prstGeom prst="ellipse">
              <a:avLst/>
            </a:prstGeom>
            <a:noFill/>
            <a:ln w="15875">
              <a:solidFill>
                <a:schemeClr val="tx1"/>
              </a:solidFill>
              <a:round/>
              <a:headEnd/>
              <a:tailEnd/>
            </a:ln>
            <a:effectLst/>
          </p:spPr>
          <p:txBody>
            <a:bodyPr wrap="none" anchor="ctr"/>
            <a:lstStyle/>
            <a:p>
              <a:endParaRPr lang="tr-TR"/>
            </a:p>
          </p:txBody>
        </p:sp>
        <p:sp>
          <p:nvSpPr>
            <p:cNvPr id="35" name="Oval 506"/>
            <p:cNvSpPr>
              <a:spLocks noChangeAspect="1" noChangeArrowheads="1"/>
            </p:cNvSpPr>
            <p:nvPr/>
          </p:nvSpPr>
          <p:spPr bwMode="auto">
            <a:xfrm>
              <a:off x="7653778" y="3121098"/>
              <a:ext cx="235952" cy="237689"/>
            </a:xfrm>
            <a:prstGeom prst="ellipse">
              <a:avLst/>
            </a:prstGeom>
            <a:noFill/>
            <a:ln w="15875">
              <a:solidFill>
                <a:schemeClr val="tx1"/>
              </a:solidFill>
              <a:round/>
              <a:headEnd/>
              <a:tailEnd/>
            </a:ln>
            <a:effectLst/>
          </p:spPr>
          <p:txBody>
            <a:bodyPr wrap="none" anchor="ctr"/>
            <a:lstStyle/>
            <a:p>
              <a:endParaRPr lang="tr-TR"/>
            </a:p>
          </p:txBody>
        </p:sp>
        <p:sp>
          <p:nvSpPr>
            <p:cNvPr id="36" name="Oval 507"/>
            <p:cNvSpPr>
              <a:spLocks noChangeAspect="1" noChangeArrowheads="1"/>
            </p:cNvSpPr>
            <p:nvPr/>
          </p:nvSpPr>
          <p:spPr bwMode="auto">
            <a:xfrm>
              <a:off x="7691947" y="3161001"/>
              <a:ext cx="157878" cy="159615"/>
            </a:xfrm>
            <a:prstGeom prst="ellipse">
              <a:avLst/>
            </a:prstGeom>
            <a:noFill/>
            <a:ln w="15875">
              <a:solidFill>
                <a:schemeClr val="tx1"/>
              </a:solidFill>
              <a:round/>
              <a:headEnd/>
              <a:tailEnd/>
            </a:ln>
            <a:effectLst/>
          </p:spPr>
          <p:txBody>
            <a:bodyPr wrap="none" anchor="ctr"/>
            <a:lstStyle/>
            <a:p>
              <a:endParaRPr lang="tr-TR"/>
            </a:p>
          </p:txBody>
        </p:sp>
        <p:sp>
          <p:nvSpPr>
            <p:cNvPr id="37" name="Oval 508"/>
            <p:cNvSpPr>
              <a:spLocks noChangeAspect="1" noChangeArrowheads="1"/>
            </p:cNvSpPr>
            <p:nvPr/>
          </p:nvSpPr>
          <p:spPr bwMode="auto">
            <a:xfrm>
              <a:off x="7525392" y="2996181"/>
              <a:ext cx="484048" cy="482318"/>
            </a:xfrm>
            <a:prstGeom prst="ellipse">
              <a:avLst/>
            </a:prstGeom>
            <a:noFill/>
            <a:ln w="15875">
              <a:solidFill>
                <a:schemeClr val="tx1"/>
              </a:solidFill>
              <a:round/>
              <a:headEnd/>
              <a:tailEnd/>
            </a:ln>
            <a:effectLst/>
          </p:spPr>
          <p:txBody>
            <a:bodyPr wrap="none" anchor="ctr"/>
            <a:lstStyle/>
            <a:p>
              <a:endParaRPr lang="tr-TR"/>
            </a:p>
          </p:txBody>
        </p:sp>
        <p:sp>
          <p:nvSpPr>
            <p:cNvPr id="38" name="Oval 509"/>
            <p:cNvSpPr>
              <a:spLocks noChangeAspect="1" noChangeArrowheads="1"/>
            </p:cNvSpPr>
            <p:nvPr/>
          </p:nvSpPr>
          <p:spPr bwMode="auto">
            <a:xfrm>
              <a:off x="7478548" y="2949338"/>
              <a:ext cx="574265" cy="574269"/>
            </a:xfrm>
            <a:prstGeom prst="ellipse">
              <a:avLst/>
            </a:prstGeom>
            <a:noFill/>
            <a:ln w="15875">
              <a:solidFill>
                <a:schemeClr val="tx1"/>
              </a:solidFill>
              <a:round/>
              <a:headEnd/>
              <a:tailEnd/>
            </a:ln>
            <a:effectLst/>
          </p:spPr>
          <p:txBody>
            <a:bodyPr wrap="none" anchor="ctr"/>
            <a:lstStyle/>
            <a:p>
              <a:endParaRPr lang="tr-TR"/>
            </a:p>
          </p:txBody>
        </p:sp>
        <p:sp>
          <p:nvSpPr>
            <p:cNvPr id="39" name="Oval 510"/>
            <p:cNvSpPr>
              <a:spLocks noChangeAspect="1" noChangeArrowheads="1"/>
            </p:cNvSpPr>
            <p:nvPr/>
          </p:nvSpPr>
          <p:spPr bwMode="auto">
            <a:xfrm>
              <a:off x="7436909" y="2902493"/>
              <a:ext cx="662747" cy="662752"/>
            </a:xfrm>
            <a:prstGeom prst="ellipse">
              <a:avLst/>
            </a:prstGeom>
            <a:noFill/>
            <a:ln w="15875">
              <a:solidFill>
                <a:schemeClr val="tx1"/>
              </a:solidFill>
              <a:round/>
              <a:headEnd/>
              <a:tailEnd/>
            </a:ln>
            <a:effectLst/>
          </p:spPr>
          <p:txBody>
            <a:bodyPr wrap="none" anchor="ctr"/>
            <a:lstStyle/>
            <a:p>
              <a:endParaRPr lang="tr-TR"/>
            </a:p>
          </p:txBody>
        </p:sp>
        <p:sp>
          <p:nvSpPr>
            <p:cNvPr id="40" name="Line 511"/>
            <p:cNvSpPr>
              <a:spLocks noChangeAspect="1" noChangeShapeType="1"/>
            </p:cNvSpPr>
            <p:nvPr/>
          </p:nvSpPr>
          <p:spPr bwMode="auto">
            <a:xfrm flipV="1">
              <a:off x="6860909" y="2902493"/>
              <a:ext cx="862266" cy="1735"/>
            </a:xfrm>
            <a:prstGeom prst="line">
              <a:avLst/>
            </a:prstGeom>
            <a:noFill/>
            <a:ln w="15875">
              <a:solidFill>
                <a:schemeClr val="tx1"/>
              </a:solidFill>
              <a:round/>
              <a:headEnd/>
              <a:tailEnd/>
            </a:ln>
            <a:effectLst/>
          </p:spPr>
          <p:txBody>
            <a:bodyPr/>
            <a:lstStyle/>
            <a:p>
              <a:endParaRPr lang="tr-TR"/>
            </a:p>
          </p:txBody>
        </p:sp>
        <p:sp>
          <p:nvSpPr>
            <p:cNvPr id="41" name="Text Box 512"/>
            <p:cNvSpPr txBox="1">
              <a:spLocks noChangeAspect="1" noChangeArrowheads="1"/>
            </p:cNvSpPr>
            <p:nvPr/>
          </p:nvSpPr>
          <p:spPr bwMode="auto">
            <a:xfrm>
              <a:off x="7109007" y="2468754"/>
              <a:ext cx="1063393" cy="369332"/>
            </a:xfrm>
            <a:prstGeom prst="rect">
              <a:avLst/>
            </a:prstGeom>
            <a:noFill/>
            <a:ln w="12700">
              <a:noFill/>
              <a:miter lim="800000"/>
              <a:headEnd type="none" w="sm" len="sm"/>
              <a:tailEnd type="none" w="sm" len="sm"/>
            </a:ln>
            <a:effectLst/>
          </p:spPr>
          <p:txBody>
            <a:bodyPr wrap="square">
              <a:spAutoFit/>
            </a:bodyPr>
            <a:lstStyle/>
            <a:p>
              <a:pPr>
                <a:spcBef>
                  <a:spcPct val="50000"/>
                </a:spcBef>
              </a:pPr>
              <a:r>
                <a:rPr kumimoji="1" lang="tr-TR" b="1" i="1" dirty="0" smtClean="0">
                  <a:latin typeface="Trebuchet MS" pitchFamily="34" charset="0"/>
                </a:rPr>
                <a:t>1-2 </a:t>
              </a:r>
              <a:r>
                <a:rPr kumimoji="1" lang="tr-TR" b="1" i="1" dirty="0">
                  <a:latin typeface="Trebuchet MS" pitchFamily="34" charset="0"/>
                </a:rPr>
                <a:t>mm</a:t>
              </a:r>
            </a:p>
          </p:txBody>
        </p:sp>
        <p:sp>
          <p:nvSpPr>
            <p:cNvPr id="42" name="Text Box 603"/>
            <p:cNvSpPr txBox="1">
              <a:spLocks noChangeAspect="1" noChangeArrowheads="1"/>
            </p:cNvSpPr>
            <p:nvPr/>
          </p:nvSpPr>
          <p:spPr bwMode="auto">
            <a:xfrm>
              <a:off x="5806066" y="1665470"/>
              <a:ext cx="2106218" cy="430062"/>
            </a:xfrm>
            <a:prstGeom prst="rect">
              <a:avLst/>
            </a:prstGeom>
            <a:noFill/>
            <a:ln w="12700">
              <a:noFill/>
              <a:miter lim="800000"/>
              <a:headEnd type="none" w="sm" len="sm"/>
              <a:tailEnd type="none" w="sm" len="sm"/>
            </a:ln>
            <a:effectLst/>
          </p:spPr>
          <p:txBody>
            <a:bodyPr>
              <a:spAutoFit/>
            </a:bodyPr>
            <a:lstStyle/>
            <a:p>
              <a:pPr>
                <a:spcBef>
                  <a:spcPct val="50000"/>
                </a:spcBef>
              </a:pPr>
              <a:r>
                <a:rPr kumimoji="1" lang="tr-TR" sz="2000" b="1" i="1" dirty="0">
                  <a:latin typeface="Trebuchet MS" pitchFamily="34" charset="0"/>
                </a:rPr>
                <a:t>s</a:t>
              </a:r>
              <a:r>
                <a:rPr kumimoji="1" lang="tr-TR" sz="2000" b="1" i="1" dirty="0" smtClean="0">
                  <a:latin typeface="Trebuchet MS" pitchFamily="34" charset="0"/>
                </a:rPr>
                <a:t>oğuk </a:t>
              </a:r>
              <a:r>
                <a:rPr kumimoji="1" lang="tr-TR" sz="2000" b="1" i="1" dirty="0">
                  <a:latin typeface="Trebuchet MS" pitchFamily="34" charset="0"/>
                </a:rPr>
                <a:t>hadde</a:t>
              </a:r>
            </a:p>
          </p:txBody>
        </p:sp>
      </p:grpSp>
      <p:sp>
        <p:nvSpPr>
          <p:cNvPr id="44" name="Oval 62"/>
          <p:cNvSpPr>
            <a:spLocks noChangeAspect="1" noChangeArrowheads="1"/>
          </p:cNvSpPr>
          <p:nvPr/>
        </p:nvSpPr>
        <p:spPr bwMode="auto">
          <a:xfrm>
            <a:off x="1618071" y="5138077"/>
            <a:ext cx="823021" cy="823120"/>
          </a:xfrm>
          <a:prstGeom prst="ellipse">
            <a:avLst/>
          </a:prstGeom>
          <a:solidFill>
            <a:srgbClr val="969696"/>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45" name="Oval 63"/>
          <p:cNvSpPr>
            <a:spLocks noChangeAspect="1" noChangeArrowheads="1"/>
          </p:cNvSpPr>
          <p:nvPr/>
        </p:nvSpPr>
        <p:spPr bwMode="auto">
          <a:xfrm>
            <a:off x="1660133" y="5180144"/>
            <a:ext cx="743102" cy="743192"/>
          </a:xfrm>
          <a:prstGeom prst="ellipse">
            <a:avLst/>
          </a:prstGeom>
          <a:solidFill>
            <a:srgbClr val="969696"/>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46" name="Oval 64"/>
          <p:cNvSpPr>
            <a:spLocks noChangeAspect="1" noChangeArrowheads="1"/>
          </p:cNvSpPr>
          <p:nvPr/>
        </p:nvSpPr>
        <p:spPr bwMode="auto">
          <a:xfrm>
            <a:off x="1702195" y="5222211"/>
            <a:ext cx="663885" cy="663965"/>
          </a:xfrm>
          <a:prstGeom prst="ellipse">
            <a:avLst/>
          </a:prstGeom>
          <a:solidFill>
            <a:srgbClr val="969696"/>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47" name="Oval 65"/>
          <p:cNvSpPr>
            <a:spLocks noChangeAspect="1" noChangeArrowheads="1"/>
          </p:cNvSpPr>
          <p:nvPr/>
        </p:nvSpPr>
        <p:spPr bwMode="auto">
          <a:xfrm>
            <a:off x="1749165" y="5264279"/>
            <a:ext cx="583966" cy="584037"/>
          </a:xfrm>
          <a:prstGeom prst="ellipse">
            <a:avLst/>
          </a:prstGeom>
          <a:solidFill>
            <a:srgbClr val="969696"/>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48" name="Oval 66"/>
          <p:cNvSpPr>
            <a:spLocks noChangeArrowheads="1"/>
          </p:cNvSpPr>
          <p:nvPr/>
        </p:nvSpPr>
        <p:spPr bwMode="auto">
          <a:xfrm>
            <a:off x="1788423" y="5306346"/>
            <a:ext cx="504749" cy="504810"/>
          </a:xfrm>
          <a:prstGeom prst="ellipse">
            <a:avLst/>
          </a:prstGeom>
          <a:solidFill>
            <a:srgbClr val="969696"/>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49" name="Oval 67"/>
          <p:cNvSpPr>
            <a:spLocks noChangeAspect="1" noChangeArrowheads="1"/>
          </p:cNvSpPr>
          <p:nvPr/>
        </p:nvSpPr>
        <p:spPr bwMode="auto">
          <a:xfrm>
            <a:off x="1822774" y="5343506"/>
            <a:ext cx="425531" cy="425583"/>
          </a:xfrm>
          <a:prstGeom prst="ellipse">
            <a:avLst/>
          </a:prstGeom>
          <a:solidFill>
            <a:srgbClr val="969696"/>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50" name="Oval 68"/>
          <p:cNvSpPr>
            <a:spLocks noChangeAspect="1" noChangeArrowheads="1"/>
          </p:cNvSpPr>
          <p:nvPr/>
        </p:nvSpPr>
        <p:spPr bwMode="auto">
          <a:xfrm>
            <a:off x="1864837" y="5383470"/>
            <a:ext cx="345613" cy="345654"/>
          </a:xfrm>
          <a:prstGeom prst="ellipse">
            <a:avLst/>
          </a:prstGeom>
          <a:solidFill>
            <a:srgbClr val="969696"/>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51" name="Oval 69"/>
          <p:cNvSpPr>
            <a:spLocks noChangeAspect="1" noChangeArrowheads="1"/>
          </p:cNvSpPr>
          <p:nvPr/>
        </p:nvSpPr>
        <p:spPr bwMode="auto">
          <a:xfrm>
            <a:off x="1906899" y="5427641"/>
            <a:ext cx="266395" cy="266427"/>
          </a:xfrm>
          <a:prstGeom prst="ellipse">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52" name="Rectangle 70"/>
          <p:cNvSpPr>
            <a:spLocks noChangeAspect="1" noChangeArrowheads="1"/>
          </p:cNvSpPr>
          <p:nvPr/>
        </p:nvSpPr>
        <p:spPr bwMode="auto">
          <a:xfrm>
            <a:off x="1523430" y="5011874"/>
            <a:ext cx="1049457" cy="1049583"/>
          </a:xfrm>
          <a:prstGeom prst="rect">
            <a:avLst/>
          </a:prstGeom>
          <a:no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54" name="Text Box 78"/>
          <p:cNvSpPr txBox="1">
            <a:spLocks noChangeArrowheads="1"/>
          </p:cNvSpPr>
          <p:nvPr/>
        </p:nvSpPr>
        <p:spPr bwMode="auto">
          <a:xfrm>
            <a:off x="1510110" y="5032908"/>
            <a:ext cx="192085" cy="988585"/>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tr-TR" sz="1100" b="1" i="0" u="none" strike="noStrike" cap="none" normalizeH="0" baseline="0" smtClean="0">
                <a:ln>
                  <a:noFill/>
                </a:ln>
                <a:solidFill>
                  <a:srgbClr val="FF0000"/>
                </a:solidFill>
                <a:effectLst/>
                <a:latin typeface="Times New Roman" pitchFamily="18" charset="0"/>
                <a:cs typeface="Arial" pitchFamily="34" charset="0"/>
                <a:sym typeface="Wingdings" pitchFamily="2" charset="2"/>
              </a:rPr>
              <a:t></a:t>
            </a:r>
            <a:endParaRPr kumimoji="0" lang="tr-TR" sz="1800" b="0" i="0" u="none" strike="noStrike" cap="none" normalizeH="0" baseline="0" smtClean="0">
              <a:ln>
                <a:noFill/>
              </a:ln>
              <a:solidFill>
                <a:schemeClr val="tx1"/>
              </a:solidFill>
              <a:effectLst/>
              <a:latin typeface="Arial" pitchFamily="34" charset="0"/>
              <a:cs typeface="Arial" pitchFamily="34" charset="0"/>
            </a:endParaRPr>
          </a:p>
        </p:txBody>
      </p:sp>
      <p:sp>
        <p:nvSpPr>
          <p:cNvPr id="55" name="Text Box 79"/>
          <p:cNvSpPr txBox="1">
            <a:spLocks noChangeArrowheads="1"/>
          </p:cNvSpPr>
          <p:nvPr/>
        </p:nvSpPr>
        <p:spPr bwMode="auto">
          <a:xfrm>
            <a:off x="2414452" y="5096009"/>
            <a:ext cx="192085" cy="988585"/>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tr-TR" sz="1100" b="1" i="0" u="none" strike="noStrike" cap="none" normalizeH="0" baseline="0" smtClean="0">
                <a:ln>
                  <a:noFill/>
                </a:ln>
                <a:solidFill>
                  <a:srgbClr val="FF0000"/>
                </a:solidFill>
                <a:effectLst/>
                <a:latin typeface="Times New Roman" pitchFamily="18" charset="0"/>
                <a:cs typeface="Arial" pitchFamily="34" charset="0"/>
                <a:sym typeface="Wingdings" pitchFamily="2" charset="2"/>
              </a:rPr>
              <a:t></a:t>
            </a:r>
            <a:endParaRPr kumimoji="0" lang="tr-TR" sz="1800" b="0" i="0" u="none" strike="noStrike" cap="none" normalizeH="0" baseline="0" smtClean="0">
              <a:ln>
                <a:noFill/>
              </a:ln>
              <a:solidFill>
                <a:schemeClr val="tx1"/>
              </a:solidFill>
              <a:effectLst/>
              <a:latin typeface="Arial" pitchFamily="34" charset="0"/>
              <a:cs typeface="Arial" pitchFamily="34" charset="0"/>
            </a:endParaRPr>
          </a:p>
        </p:txBody>
      </p:sp>
      <p:sp>
        <p:nvSpPr>
          <p:cNvPr id="56" name="Text Box 80"/>
          <p:cNvSpPr txBox="1">
            <a:spLocks noChangeArrowheads="1"/>
          </p:cNvSpPr>
          <p:nvPr/>
        </p:nvSpPr>
        <p:spPr bwMode="auto">
          <a:xfrm>
            <a:off x="1597039" y="4990840"/>
            <a:ext cx="967435" cy="186499"/>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tr-TR" sz="1100" b="1" i="0" u="none" strike="noStrike" cap="none" normalizeH="0" baseline="0" smtClean="0">
                <a:ln>
                  <a:noFill/>
                </a:ln>
                <a:solidFill>
                  <a:srgbClr val="FF0000"/>
                </a:solidFill>
                <a:effectLst/>
                <a:latin typeface="Times New Roman" pitchFamily="18" charset="0"/>
                <a:cs typeface="Arial" pitchFamily="34" charset="0"/>
                <a:sym typeface="Wingdings" pitchFamily="2" charset="2"/>
              </a:rPr>
              <a:t></a:t>
            </a:r>
            <a:endParaRPr kumimoji="0" lang="tr-TR" sz="1800" b="0" i="0" u="none" strike="noStrike" cap="none" normalizeH="0" baseline="0" smtClean="0">
              <a:ln>
                <a:noFill/>
              </a:ln>
              <a:solidFill>
                <a:schemeClr val="tx1"/>
              </a:solidFill>
              <a:effectLst/>
              <a:latin typeface="Arial" pitchFamily="34" charset="0"/>
              <a:cs typeface="Arial" pitchFamily="34" charset="0"/>
            </a:endParaRPr>
          </a:p>
        </p:txBody>
      </p:sp>
      <p:sp>
        <p:nvSpPr>
          <p:cNvPr id="57" name="Text Box 81"/>
          <p:cNvSpPr txBox="1">
            <a:spLocks noChangeArrowheads="1"/>
          </p:cNvSpPr>
          <p:nvPr/>
        </p:nvSpPr>
        <p:spPr bwMode="auto">
          <a:xfrm>
            <a:off x="1597039" y="5916325"/>
            <a:ext cx="967435" cy="186499"/>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tr-TR" sz="1100" b="1" i="0" u="none" strike="noStrike" cap="none" normalizeH="0" baseline="0" smtClean="0">
                <a:ln>
                  <a:noFill/>
                </a:ln>
                <a:solidFill>
                  <a:srgbClr val="FF0000"/>
                </a:solidFill>
                <a:effectLst/>
                <a:latin typeface="Times New Roman" pitchFamily="18" charset="0"/>
                <a:cs typeface="Arial" pitchFamily="34" charset="0"/>
                <a:sym typeface="Wingdings" pitchFamily="2" charset="2"/>
              </a:rPr>
              <a:t></a:t>
            </a:r>
            <a:endParaRPr kumimoji="0" lang="tr-TR" sz="1800" b="0" i="0" u="none" strike="noStrike" cap="none" normalizeH="0" baseline="0" smtClean="0">
              <a:ln>
                <a:noFill/>
              </a:ln>
              <a:solidFill>
                <a:schemeClr val="tx1"/>
              </a:solidFill>
              <a:effectLst/>
              <a:latin typeface="Arial" pitchFamily="34" charset="0"/>
              <a:cs typeface="Arial" pitchFamily="34" charset="0"/>
            </a:endParaRPr>
          </a:p>
        </p:txBody>
      </p:sp>
      <p:sp>
        <p:nvSpPr>
          <p:cNvPr id="58" name="Text Box 83"/>
          <p:cNvSpPr txBox="1">
            <a:spLocks noChangeArrowheads="1"/>
          </p:cNvSpPr>
          <p:nvPr/>
        </p:nvSpPr>
        <p:spPr bwMode="auto">
          <a:xfrm>
            <a:off x="1475656" y="6135569"/>
            <a:ext cx="1367260" cy="37860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tr-TR" sz="2000" b="0" i="0" u="none" strike="noStrike" cap="none" normalizeH="0" baseline="0" dirty="0" smtClean="0">
                <a:ln>
                  <a:noFill/>
                </a:ln>
                <a:solidFill>
                  <a:schemeClr val="tx1"/>
                </a:solidFill>
                <a:effectLst/>
                <a:latin typeface="Trebuchet MS" pitchFamily="34" charset="0"/>
                <a:cs typeface="Arial" pitchFamily="34" charset="0"/>
              </a:rPr>
              <a:t>Tav fırını</a:t>
            </a:r>
            <a:endParaRPr kumimoji="0" lang="tr-TR" sz="3600" b="0" i="0" u="none" strike="noStrike" cap="none" normalizeH="0" baseline="0" dirty="0" smtClean="0">
              <a:ln>
                <a:noFill/>
              </a:ln>
              <a:solidFill>
                <a:schemeClr val="tx1"/>
              </a:solidFill>
              <a:effectLst/>
              <a:latin typeface="Trebuchet MS" pitchFamily="34" charset="0"/>
              <a:cs typeface="Arial" pitchFamily="34" charset="0"/>
            </a:endParaRPr>
          </a:p>
        </p:txBody>
      </p:sp>
      <p:sp>
        <p:nvSpPr>
          <p:cNvPr id="59" name="Rectangle 475"/>
          <p:cNvSpPr>
            <a:spLocks noChangeAspect="1" noChangeArrowheads="1"/>
          </p:cNvSpPr>
          <p:nvPr/>
        </p:nvSpPr>
        <p:spPr bwMode="auto">
          <a:xfrm>
            <a:off x="4604852" y="4993467"/>
            <a:ext cx="541302" cy="1301216"/>
          </a:xfrm>
          <a:prstGeom prst="rect">
            <a:avLst/>
          </a:prstGeom>
          <a:solidFill>
            <a:schemeClr val="bg2"/>
          </a:solidFill>
          <a:ln w="12700">
            <a:solidFill>
              <a:schemeClr val="tx1"/>
            </a:solidFill>
            <a:miter lim="800000"/>
            <a:headEnd/>
            <a:tailEnd/>
          </a:ln>
          <a:effectLst/>
        </p:spPr>
        <p:txBody>
          <a:bodyPr wrap="none" anchor="ctr"/>
          <a:lstStyle/>
          <a:p>
            <a:endParaRPr lang="tr-TR"/>
          </a:p>
        </p:txBody>
      </p:sp>
      <p:sp>
        <p:nvSpPr>
          <p:cNvPr id="60" name="Oval 476"/>
          <p:cNvSpPr>
            <a:spLocks noChangeAspect="1" noChangeArrowheads="1"/>
          </p:cNvSpPr>
          <p:nvPr/>
        </p:nvSpPr>
        <p:spPr bwMode="auto">
          <a:xfrm>
            <a:off x="4792226" y="5467110"/>
            <a:ext cx="159615" cy="161352"/>
          </a:xfrm>
          <a:prstGeom prst="ellipse">
            <a:avLst/>
          </a:prstGeom>
          <a:solidFill>
            <a:schemeClr val="tx1"/>
          </a:solidFill>
          <a:ln w="9525">
            <a:solidFill>
              <a:schemeClr val="tx1"/>
            </a:solidFill>
            <a:round/>
            <a:headEnd/>
            <a:tailEnd/>
          </a:ln>
          <a:effectLst/>
        </p:spPr>
        <p:txBody>
          <a:bodyPr wrap="none" anchor="ctr"/>
          <a:lstStyle/>
          <a:p>
            <a:endParaRPr lang="tr-TR"/>
          </a:p>
        </p:txBody>
      </p:sp>
      <p:sp>
        <p:nvSpPr>
          <p:cNvPr id="61" name="Oval 477"/>
          <p:cNvSpPr>
            <a:spLocks noChangeAspect="1" noChangeArrowheads="1"/>
          </p:cNvSpPr>
          <p:nvPr/>
        </p:nvSpPr>
        <p:spPr bwMode="auto">
          <a:xfrm>
            <a:off x="4792226" y="5657954"/>
            <a:ext cx="159615" cy="163085"/>
          </a:xfrm>
          <a:prstGeom prst="ellipse">
            <a:avLst/>
          </a:prstGeom>
          <a:solidFill>
            <a:schemeClr val="tx1"/>
          </a:solidFill>
          <a:ln w="9525">
            <a:solidFill>
              <a:schemeClr val="tx1"/>
            </a:solidFill>
            <a:round/>
            <a:headEnd/>
            <a:tailEnd/>
          </a:ln>
          <a:effectLst/>
        </p:spPr>
        <p:txBody>
          <a:bodyPr wrap="none" anchor="ctr"/>
          <a:lstStyle/>
          <a:p>
            <a:endParaRPr lang="tr-TR"/>
          </a:p>
        </p:txBody>
      </p:sp>
      <p:sp>
        <p:nvSpPr>
          <p:cNvPr id="62" name="Oval 478"/>
          <p:cNvSpPr>
            <a:spLocks noChangeAspect="1" noChangeArrowheads="1"/>
          </p:cNvSpPr>
          <p:nvPr/>
        </p:nvSpPr>
        <p:spPr bwMode="auto">
          <a:xfrm>
            <a:off x="4681189" y="5081950"/>
            <a:ext cx="369541" cy="369545"/>
          </a:xfrm>
          <a:prstGeom prst="ellipse">
            <a:avLst/>
          </a:prstGeom>
          <a:solidFill>
            <a:schemeClr val="tx1"/>
          </a:solidFill>
          <a:ln w="9525">
            <a:solidFill>
              <a:schemeClr val="tx1"/>
            </a:solidFill>
            <a:round/>
            <a:headEnd/>
            <a:tailEnd/>
          </a:ln>
          <a:effectLst/>
        </p:spPr>
        <p:txBody>
          <a:bodyPr wrap="none" anchor="ctr"/>
          <a:lstStyle/>
          <a:p>
            <a:endParaRPr lang="tr-TR"/>
          </a:p>
        </p:txBody>
      </p:sp>
      <p:sp>
        <p:nvSpPr>
          <p:cNvPr id="63" name="Oval 479"/>
          <p:cNvSpPr>
            <a:spLocks noChangeAspect="1" noChangeArrowheads="1"/>
          </p:cNvSpPr>
          <p:nvPr/>
        </p:nvSpPr>
        <p:spPr bwMode="auto">
          <a:xfrm>
            <a:off x="4696803" y="5847065"/>
            <a:ext cx="369542" cy="371280"/>
          </a:xfrm>
          <a:prstGeom prst="ellipse">
            <a:avLst/>
          </a:prstGeom>
          <a:solidFill>
            <a:schemeClr val="tx1"/>
          </a:solidFill>
          <a:ln w="9525">
            <a:solidFill>
              <a:schemeClr val="tx1"/>
            </a:solidFill>
            <a:round/>
            <a:headEnd/>
            <a:tailEnd/>
          </a:ln>
          <a:effectLst/>
        </p:spPr>
        <p:txBody>
          <a:bodyPr wrap="none" anchor="ctr"/>
          <a:lstStyle/>
          <a:p>
            <a:endParaRPr lang="tr-TR"/>
          </a:p>
        </p:txBody>
      </p:sp>
      <p:sp>
        <p:nvSpPr>
          <p:cNvPr id="64" name="Line 480"/>
          <p:cNvSpPr>
            <a:spLocks noChangeAspect="1" noChangeShapeType="1"/>
          </p:cNvSpPr>
          <p:nvPr/>
        </p:nvSpPr>
        <p:spPr bwMode="auto">
          <a:xfrm flipV="1">
            <a:off x="3850153" y="5638870"/>
            <a:ext cx="994121" cy="1735"/>
          </a:xfrm>
          <a:prstGeom prst="line">
            <a:avLst/>
          </a:prstGeom>
          <a:noFill/>
          <a:ln w="31750">
            <a:solidFill>
              <a:schemeClr val="tx1"/>
            </a:solidFill>
            <a:round/>
            <a:headEnd/>
            <a:tailEnd/>
          </a:ln>
          <a:effectLst/>
        </p:spPr>
        <p:txBody>
          <a:bodyPr/>
          <a:lstStyle/>
          <a:p>
            <a:endParaRPr lang="tr-TR"/>
          </a:p>
        </p:txBody>
      </p:sp>
      <p:sp>
        <p:nvSpPr>
          <p:cNvPr id="65" name="Oval 497"/>
          <p:cNvSpPr>
            <a:spLocks noChangeAspect="1" noChangeArrowheads="1"/>
          </p:cNvSpPr>
          <p:nvPr/>
        </p:nvSpPr>
        <p:spPr bwMode="auto">
          <a:xfrm>
            <a:off x="3700948" y="5775931"/>
            <a:ext cx="393831" cy="395570"/>
          </a:xfrm>
          <a:prstGeom prst="ellipse">
            <a:avLst/>
          </a:prstGeom>
          <a:noFill/>
          <a:ln w="28575">
            <a:solidFill>
              <a:schemeClr val="tx1"/>
            </a:solidFill>
            <a:round/>
            <a:headEnd/>
            <a:tailEnd/>
          </a:ln>
          <a:effectLst/>
        </p:spPr>
        <p:txBody>
          <a:bodyPr wrap="none" anchor="ctr"/>
          <a:lstStyle/>
          <a:p>
            <a:endParaRPr lang="tr-TR"/>
          </a:p>
        </p:txBody>
      </p:sp>
      <p:sp>
        <p:nvSpPr>
          <p:cNvPr id="66" name="Oval 498"/>
          <p:cNvSpPr>
            <a:spLocks noChangeAspect="1" noChangeArrowheads="1"/>
          </p:cNvSpPr>
          <p:nvPr/>
        </p:nvSpPr>
        <p:spPr bwMode="auto">
          <a:xfrm>
            <a:off x="3740851" y="5812366"/>
            <a:ext cx="315760" cy="315762"/>
          </a:xfrm>
          <a:prstGeom prst="ellipse">
            <a:avLst/>
          </a:prstGeom>
          <a:noFill/>
          <a:ln w="28575">
            <a:solidFill>
              <a:schemeClr val="tx1"/>
            </a:solidFill>
            <a:round/>
            <a:headEnd/>
            <a:tailEnd/>
          </a:ln>
          <a:effectLst/>
        </p:spPr>
        <p:txBody>
          <a:bodyPr wrap="none" anchor="ctr"/>
          <a:lstStyle/>
          <a:p>
            <a:endParaRPr lang="tr-TR"/>
          </a:p>
        </p:txBody>
      </p:sp>
      <p:sp>
        <p:nvSpPr>
          <p:cNvPr id="67" name="Oval 499"/>
          <p:cNvSpPr>
            <a:spLocks noChangeAspect="1" noChangeArrowheads="1"/>
          </p:cNvSpPr>
          <p:nvPr/>
        </p:nvSpPr>
        <p:spPr bwMode="auto">
          <a:xfrm>
            <a:off x="3780754" y="5854005"/>
            <a:ext cx="235952" cy="237689"/>
          </a:xfrm>
          <a:prstGeom prst="ellipse">
            <a:avLst/>
          </a:prstGeom>
          <a:noFill/>
          <a:ln w="28575">
            <a:solidFill>
              <a:schemeClr val="tx1"/>
            </a:solidFill>
            <a:round/>
            <a:headEnd/>
            <a:tailEnd/>
          </a:ln>
          <a:effectLst/>
        </p:spPr>
        <p:txBody>
          <a:bodyPr wrap="none" anchor="ctr"/>
          <a:lstStyle/>
          <a:p>
            <a:endParaRPr lang="tr-TR"/>
          </a:p>
        </p:txBody>
      </p:sp>
      <p:sp>
        <p:nvSpPr>
          <p:cNvPr id="68" name="Oval 500"/>
          <p:cNvSpPr>
            <a:spLocks noChangeAspect="1" noChangeArrowheads="1"/>
          </p:cNvSpPr>
          <p:nvPr/>
        </p:nvSpPr>
        <p:spPr bwMode="auto">
          <a:xfrm>
            <a:off x="3818923" y="5893908"/>
            <a:ext cx="157880" cy="159615"/>
          </a:xfrm>
          <a:prstGeom prst="ellipse">
            <a:avLst/>
          </a:prstGeom>
          <a:noFill/>
          <a:ln w="28575">
            <a:solidFill>
              <a:schemeClr val="tx1"/>
            </a:solidFill>
            <a:round/>
            <a:headEnd/>
            <a:tailEnd/>
          </a:ln>
          <a:effectLst/>
        </p:spPr>
        <p:txBody>
          <a:bodyPr wrap="none" anchor="ctr"/>
          <a:lstStyle/>
          <a:p>
            <a:endParaRPr lang="tr-TR"/>
          </a:p>
        </p:txBody>
      </p:sp>
      <p:sp>
        <p:nvSpPr>
          <p:cNvPr id="69" name="Oval 501"/>
          <p:cNvSpPr>
            <a:spLocks noChangeAspect="1" noChangeArrowheads="1"/>
          </p:cNvSpPr>
          <p:nvPr/>
        </p:nvSpPr>
        <p:spPr bwMode="auto">
          <a:xfrm>
            <a:off x="3652370" y="5729088"/>
            <a:ext cx="484049" cy="482318"/>
          </a:xfrm>
          <a:prstGeom prst="ellipse">
            <a:avLst/>
          </a:prstGeom>
          <a:noFill/>
          <a:ln w="28575">
            <a:solidFill>
              <a:schemeClr val="tx1"/>
            </a:solidFill>
            <a:round/>
            <a:headEnd/>
            <a:tailEnd/>
          </a:ln>
          <a:effectLst/>
        </p:spPr>
        <p:txBody>
          <a:bodyPr wrap="none" anchor="ctr"/>
          <a:lstStyle/>
          <a:p>
            <a:endParaRPr lang="tr-TR"/>
          </a:p>
        </p:txBody>
      </p:sp>
      <p:sp>
        <p:nvSpPr>
          <p:cNvPr id="70" name="Oval 502"/>
          <p:cNvSpPr>
            <a:spLocks noChangeAspect="1" noChangeArrowheads="1"/>
          </p:cNvSpPr>
          <p:nvPr/>
        </p:nvSpPr>
        <p:spPr bwMode="auto">
          <a:xfrm>
            <a:off x="3605527" y="5683980"/>
            <a:ext cx="574265" cy="574269"/>
          </a:xfrm>
          <a:prstGeom prst="ellipse">
            <a:avLst/>
          </a:prstGeom>
          <a:noFill/>
          <a:ln w="28575">
            <a:solidFill>
              <a:schemeClr val="tx1"/>
            </a:solidFill>
            <a:round/>
            <a:headEnd/>
            <a:tailEnd/>
          </a:ln>
          <a:effectLst/>
        </p:spPr>
        <p:txBody>
          <a:bodyPr wrap="none" anchor="ctr"/>
          <a:lstStyle/>
          <a:p>
            <a:endParaRPr lang="tr-TR"/>
          </a:p>
        </p:txBody>
      </p:sp>
      <p:sp>
        <p:nvSpPr>
          <p:cNvPr id="71" name="Oval 503"/>
          <p:cNvSpPr>
            <a:spLocks noChangeAspect="1" noChangeArrowheads="1"/>
          </p:cNvSpPr>
          <p:nvPr/>
        </p:nvSpPr>
        <p:spPr bwMode="auto">
          <a:xfrm>
            <a:off x="3563888" y="5635400"/>
            <a:ext cx="662747" cy="662752"/>
          </a:xfrm>
          <a:prstGeom prst="ellipse">
            <a:avLst/>
          </a:prstGeom>
          <a:noFill/>
          <a:ln w="28575">
            <a:solidFill>
              <a:schemeClr val="tx1"/>
            </a:solidFill>
            <a:round/>
            <a:headEnd/>
            <a:tailEnd/>
          </a:ln>
          <a:effectLst/>
        </p:spPr>
        <p:txBody>
          <a:bodyPr wrap="none" anchor="ctr"/>
          <a:lstStyle/>
          <a:p>
            <a:endParaRPr lang="tr-TR"/>
          </a:p>
        </p:txBody>
      </p:sp>
      <p:sp>
        <p:nvSpPr>
          <p:cNvPr id="72" name="Oval 504"/>
          <p:cNvSpPr>
            <a:spLocks noChangeAspect="1" noChangeArrowheads="1"/>
          </p:cNvSpPr>
          <p:nvPr/>
        </p:nvSpPr>
        <p:spPr bwMode="auto">
          <a:xfrm>
            <a:off x="5635406" y="5774196"/>
            <a:ext cx="393831" cy="395570"/>
          </a:xfrm>
          <a:prstGeom prst="ellipse">
            <a:avLst/>
          </a:prstGeom>
          <a:noFill/>
          <a:ln w="15875">
            <a:solidFill>
              <a:schemeClr val="tx1"/>
            </a:solidFill>
            <a:round/>
            <a:headEnd/>
            <a:tailEnd/>
          </a:ln>
          <a:effectLst/>
        </p:spPr>
        <p:txBody>
          <a:bodyPr wrap="none" anchor="ctr"/>
          <a:lstStyle/>
          <a:p>
            <a:endParaRPr lang="tr-TR"/>
          </a:p>
        </p:txBody>
      </p:sp>
      <p:sp>
        <p:nvSpPr>
          <p:cNvPr id="73" name="Oval 505"/>
          <p:cNvSpPr>
            <a:spLocks noChangeAspect="1" noChangeArrowheads="1"/>
          </p:cNvSpPr>
          <p:nvPr/>
        </p:nvSpPr>
        <p:spPr bwMode="auto">
          <a:xfrm>
            <a:off x="5675309" y="5810630"/>
            <a:ext cx="315760" cy="315762"/>
          </a:xfrm>
          <a:prstGeom prst="ellipse">
            <a:avLst/>
          </a:prstGeom>
          <a:noFill/>
          <a:ln w="15875">
            <a:solidFill>
              <a:schemeClr val="tx1"/>
            </a:solidFill>
            <a:round/>
            <a:headEnd/>
            <a:tailEnd/>
          </a:ln>
          <a:effectLst/>
        </p:spPr>
        <p:txBody>
          <a:bodyPr wrap="none" anchor="ctr"/>
          <a:lstStyle/>
          <a:p>
            <a:endParaRPr lang="tr-TR"/>
          </a:p>
        </p:txBody>
      </p:sp>
      <p:sp>
        <p:nvSpPr>
          <p:cNvPr id="74" name="Oval 506"/>
          <p:cNvSpPr>
            <a:spLocks noChangeAspect="1" noChangeArrowheads="1"/>
          </p:cNvSpPr>
          <p:nvPr/>
        </p:nvSpPr>
        <p:spPr bwMode="auto">
          <a:xfrm>
            <a:off x="5715214" y="5852270"/>
            <a:ext cx="235952" cy="237689"/>
          </a:xfrm>
          <a:prstGeom prst="ellipse">
            <a:avLst/>
          </a:prstGeom>
          <a:noFill/>
          <a:ln w="15875">
            <a:solidFill>
              <a:schemeClr val="tx1"/>
            </a:solidFill>
            <a:round/>
            <a:headEnd/>
            <a:tailEnd/>
          </a:ln>
          <a:effectLst/>
        </p:spPr>
        <p:txBody>
          <a:bodyPr wrap="none" anchor="ctr"/>
          <a:lstStyle/>
          <a:p>
            <a:endParaRPr lang="tr-TR"/>
          </a:p>
        </p:txBody>
      </p:sp>
      <p:sp>
        <p:nvSpPr>
          <p:cNvPr id="75" name="Oval 507"/>
          <p:cNvSpPr>
            <a:spLocks noChangeAspect="1" noChangeArrowheads="1"/>
          </p:cNvSpPr>
          <p:nvPr/>
        </p:nvSpPr>
        <p:spPr bwMode="auto">
          <a:xfrm>
            <a:off x="5753383" y="5892173"/>
            <a:ext cx="157878" cy="159615"/>
          </a:xfrm>
          <a:prstGeom prst="ellipse">
            <a:avLst/>
          </a:prstGeom>
          <a:noFill/>
          <a:ln w="15875">
            <a:solidFill>
              <a:schemeClr val="tx1"/>
            </a:solidFill>
            <a:round/>
            <a:headEnd/>
            <a:tailEnd/>
          </a:ln>
          <a:effectLst/>
        </p:spPr>
        <p:txBody>
          <a:bodyPr wrap="none" anchor="ctr"/>
          <a:lstStyle/>
          <a:p>
            <a:endParaRPr lang="tr-TR"/>
          </a:p>
        </p:txBody>
      </p:sp>
      <p:sp>
        <p:nvSpPr>
          <p:cNvPr id="76" name="Oval 508"/>
          <p:cNvSpPr>
            <a:spLocks noChangeAspect="1" noChangeArrowheads="1"/>
          </p:cNvSpPr>
          <p:nvPr/>
        </p:nvSpPr>
        <p:spPr bwMode="auto">
          <a:xfrm>
            <a:off x="5586828" y="5727353"/>
            <a:ext cx="484048" cy="482318"/>
          </a:xfrm>
          <a:prstGeom prst="ellipse">
            <a:avLst/>
          </a:prstGeom>
          <a:noFill/>
          <a:ln w="15875">
            <a:solidFill>
              <a:schemeClr val="tx1"/>
            </a:solidFill>
            <a:round/>
            <a:headEnd/>
            <a:tailEnd/>
          </a:ln>
          <a:effectLst/>
        </p:spPr>
        <p:txBody>
          <a:bodyPr wrap="none" anchor="ctr"/>
          <a:lstStyle/>
          <a:p>
            <a:endParaRPr lang="tr-TR"/>
          </a:p>
        </p:txBody>
      </p:sp>
      <p:sp>
        <p:nvSpPr>
          <p:cNvPr id="77" name="Oval 509"/>
          <p:cNvSpPr>
            <a:spLocks noChangeAspect="1" noChangeArrowheads="1"/>
          </p:cNvSpPr>
          <p:nvPr/>
        </p:nvSpPr>
        <p:spPr bwMode="auto">
          <a:xfrm>
            <a:off x="5539984" y="5680510"/>
            <a:ext cx="574265" cy="574269"/>
          </a:xfrm>
          <a:prstGeom prst="ellipse">
            <a:avLst/>
          </a:prstGeom>
          <a:noFill/>
          <a:ln w="15875">
            <a:solidFill>
              <a:schemeClr val="tx1"/>
            </a:solidFill>
            <a:round/>
            <a:headEnd/>
            <a:tailEnd/>
          </a:ln>
          <a:effectLst/>
        </p:spPr>
        <p:txBody>
          <a:bodyPr wrap="none" anchor="ctr"/>
          <a:lstStyle/>
          <a:p>
            <a:endParaRPr lang="tr-TR"/>
          </a:p>
        </p:txBody>
      </p:sp>
      <p:sp>
        <p:nvSpPr>
          <p:cNvPr id="78" name="Oval 510"/>
          <p:cNvSpPr>
            <a:spLocks noChangeAspect="1" noChangeArrowheads="1"/>
          </p:cNvSpPr>
          <p:nvPr/>
        </p:nvSpPr>
        <p:spPr bwMode="auto">
          <a:xfrm>
            <a:off x="5498345" y="5633665"/>
            <a:ext cx="662747" cy="662752"/>
          </a:xfrm>
          <a:prstGeom prst="ellipse">
            <a:avLst/>
          </a:prstGeom>
          <a:noFill/>
          <a:ln w="15875">
            <a:solidFill>
              <a:schemeClr val="tx1"/>
            </a:solidFill>
            <a:round/>
            <a:headEnd/>
            <a:tailEnd/>
          </a:ln>
          <a:effectLst/>
        </p:spPr>
        <p:txBody>
          <a:bodyPr wrap="none" anchor="ctr"/>
          <a:lstStyle/>
          <a:p>
            <a:endParaRPr lang="tr-TR"/>
          </a:p>
        </p:txBody>
      </p:sp>
      <p:sp>
        <p:nvSpPr>
          <p:cNvPr id="79" name="Line 511"/>
          <p:cNvSpPr>
            <a:spLocks noChangeAspect="1" noChangeShapeType="1"/>
          </p:cNvSpPr>
          <p:nvPr/>
        </p:nvSpPr>
        <p:spPr bwMode="auto">
          <a:xfrm flipV="1">
            <a:off x="4922345" y="5633665"/>
            <a:ext cx="862266" cy="1735"/>
          </a:xfrm>
          <a:prstGeom prst="line">
            <a:avLst/>
          </a:prstGeom>
          <a:noFill/>
          <a:ln w="15875">
            <a:solidFill>
              <a:schemeClr val="tx1"/>
            </a:solidFill>
            <a:round/>
            <a:headEnd/>
            <a:tailEnd/>
          </a:ln>
          <a:effectLst/>
        </p:spPr>
        <p:txBody>
          <a:bodyPr/>
          <a:lstStyle/>
          <a:p>
            <a:endParaRPr lang="tr-TR"/>
          </a:p>
        </p:txBody>
      </p:sp>
      <p:sp>
        <p:nvSpPr>
          <p:cNvPr id="80" name="Text Box 512"/>
          <p:cNvSpPr txBox="1">
            <a:spLocks noChangeAspect="1" noChangeArrowheads="1"/>
          </p:cNvSpPr>
          <p:nvPr/>
        </p:nvSpPr>
        <p:spPr bwMode="auto">
          <a:xfrm>
            <a:off x="5170443" y="5199926"/>
            <a:ext cx="985733" cy="369332"/>
          </a:xfrm>
          <a:prstGeom prst="rect">
            <a:avLst/>
          </a:prstGeom>
          <a:noFill/>
          <a:ln w="12700">
            <a:noFill/>
            <a:miter lim="800000"/>
            <a:headEnd type="none" w="sm" len="sm"/>
            <a:tailEnd type="none" w="sm" len="sm"/>
          </a:ln>
          <a:effectLst/>
        </p:spPr>
        <p:txBody>
          <a:bodyPr wrap="square">
            <a:spAutoFit/>
          </a:bodyPr>
          <a:lstStyle/>
          <a:p>
            <a:pPr>
              <a:spcBef>
                <a:spcPct val="50000"/>
              </a:spcBef>
            </a:pPr>
            <a:r>
              <a:rPr kumimoji="1" lang="tr-TR" b="1" i="1" dirty="0" smtClean="0">
                <a:latin typeface="Trebuchet MS" pitchFamily="34" charset="0"/>
              </a:rPr>
              <a:t>&lt;1 </a:t>
            </a:r>
            <a:r>
              <a:rPr kumimoji="1" lang="tr-TR" b="1" i="1" dirty="0">
                <a:latin typeface="Trebuchet MS" pitchFamily="34" charset="0"/>
              </a:rPr>
              <a:t>mm</a:t>
            </a:r>
          </a:p>
        </p:txBody>
      </p:sp>
      <p:sp>
        <p:nvSpPr>
          <p:cNvPr id="81" name="Text Box 603"/>
          <p:cNvSpPr txBox="1">
            <a:spLocks noChangeAspect="1" noChangeArrowheads="1"/>
          </p:cNvSpPr>
          <p:nvPr/>
        </p:nvSpPr>
        <p:spPr bwMode="auto">
          <a:xfrm>
            <a:off x="3995936" y="4253026"/>
            <a:ext cx="2106218" cy="400110"/>
          </a:xfrm>
          <a:prstGeom prst="rect">
            <a:avLst/>
          </a:prstGeom>
          <a:noFill/>
          <a:ln w="12700">
            <a:noFill/>
            <a:miter lim="800000"/>
            <a:headEnd type="none" w="sm" len="sm"/>
            <a:tailEnd type="none" w="sm" len="sm"/>
          </a:ln>
          <a:effectLst/>
        </p:spPr>
        <p:txBody>
          <a:bodyPr>
            <a:spAutoFit/>
          </a:bodyPr>
          <a:lstStyle/>
          <a:p>
            <a:pPr>
              <a:spcBef>
                <a:spcPct val="50000"/>
              </a:spcBef>
            </a:pPr>
            <a:r>
              <a:rPr kumimoji="1" lang="tr-TR" sz="2000" b="1" i="1" dirty="0">
                <a:latin typeface="Trebuchet MS" pitchFamily="34" charset="0"/>
              </a:rPr>
              <a:t>s</a:t>
            </a:r>
            <a:r>
              <a:rPr kumimoji="1" lang="tr-TR" sz="2000" b="1" i="1" dirty="0" smtClean="0">
                <a:latin typeface="Trebuchet MS" pitchFamily="34" charset="0"/>
              </a:rPr>
              <a:t>oğuk </a:t>
            </a:r>
            <a:r>
              <a:rPr kumimoji="1" lang="tr-TR" sz="2000" b="1" i="1" dirty="0">
                <a:latin typeface="Trebuchet MS" pitchFamily="34" charset="0"/>
              </a:rPr>
              <a:t>hadde</a:t>
            </a:r>
          </a:p>
        </p:txBody>
      </p:sp>
      <p:sp>
        <p:nvSpPr>
          <p:cNvPr id="82" name="Oval 62"/>
          <p:cNvSpPr>
            <a:spLocks noChangeAspect="1" noChangeArrowheads="1"/>
          </p:cNvSpPr>
          <p:nvPr/>
        </p:nvSpPr>
        <p:spPr bwMode="auto">
          <a:xfrm>
            <a:off x="7235587" y="5149245"/>
            <a:ext cx="823021" cy="823120"/>
          </a:xfrm>
          <a:prstGeom prst="ellipse">
            <a:avLst/>
          </a:prstGeom>
          <a:solidFill>
            <a:srgbClr val="969696"/>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83" name="Oval 63"/>
          <p:cNvSpPr>
            <a:spLocks noChangeAspect="1" noChangeArrowheads="1"/>
          </p:cNvSpPr>
          <p:nvPr/>
        </p:nvSpPr>
        <p:spPr bwMode="auto">
          <a:xfrm>
            <a:off x="7277649" y="5191312"/>
            <a:ext cx="743102" cy="743192"/>
          </a:xfrm>
          <a:prstGeom prst="ellipse">
            <a:avLst/>
          </a:prstGeom>
          <a:solidFill>
            <a:srgbClr val="969696"/>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84" name="Oval 64"/>
          <p:cNvSpPr>
            <a:spLocks noChangeAspect="1" noChangeArrowheads="1"/>
          </p:cNvSpPr>
          <p:nvPr/>
        </p:nvSpPr>
        <p:spPr bwMode="auto">
          <a:xfrm>
            <a:off x="7319711" y="5233379"/>
            <a:ext cx="663885" cy="663965"/>
          </a:xfrm>
          <a:prstGeom prst="ellipse">
            <a:avLst/>
          </a:prstGeom>
          <a:solidFill>
            <a:srgbClr val="969696"/>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85" name="Oval 65"/>
          <p:cNvSpPr>
            <a:spLocks noChangeAspect="1" noChangeArrowheads="1"/>
          </p:cNvSpPr>
          <p:nvPr/>
        </p:nvSpPr>
        <p:spPr bwMode="auto">
          <a:xfrm>
            <a:off x="7366681" y="5275447"/>
            <a:ext cx="583966" cy="584037"/>
          </a:xfrm>
          <a:prstGeom prst="ellipse">
            <a:avLst/>
          </a:prstGeom>
          <a:solidFill>
            <a:srgbClr val="969696"/>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86" name="Oval 66"/>
          <p:cNvSpPr>
            <a:spLocks noChangeArrowheads="1"/>
          </p:cNvSpPr>
          <p:nvPr/>
        </p:nvSpPr>
        <p:spPr bwMode="auto">
          <a:xfrm>
            <a:off x="7405939" y="5317514"/>
            <a:ext cx="504749" cy="504810"/>
          </a:xfrm>
          <a:prstGeom prst="ellipse">
            <a:avLst/>
          </a:prstGeom>
          <a:solidFill>
            <a:srgbClr val="969696"/>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87" name="Oval 67"/>
          <p:cNvSpPr>
            <a:spLocks noChangeAspect="1" noChangeArrowheads="1"/>
          </p:cNvSpPr>
          <p:nvPr/>
        </p:nvSpPr>
        <p:spPr bwMode="auto">
          <a:xfrm>
            <a:off x="7440290" y="5354674"/>
            <a:ext cx="425531" cy="425583"/>
          </a:xfrm>
          <a:prstGeom prst="ellipse">
            <a:avLst/>
          </a:prstGeom>
          <a:solidFill>
            <a:srgbClr val="969696"/>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88" name="Oval 68"/>
          <p:cNvSpPr>
            <a:spLocks noChangeAspect="1" noChangeArrowheads="1"/>
          </p:cNvSpPr>
          <p:nvPr/>
        </p:nvSpPr>
        <p:spPr bwMode="auto">
          <a:xfrm>
            <a:off x="7482353" y="5394638"/>
            <a:ext cx="345613" cy="345654"/>
          </a:xfrm>
          <a:prstGeom prst="ellipse">
            <a:avLst/>
          </a:prstGeom>
          <a:solidFill>
            <a:srgbClr val="969696"/>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89" name="Oval 69"/>
          <p:cNvSpPr>
            <a:spLocks noChangeAspect="1" noChangeArrowheads="1"/>
          </p:cNvSpPr>
          <p:nvPr/>
        </p:nvSpPr>
        <p:spPr bwMode="auto">
          <a:xfrm>
            <a:off x="7524415" y="5438809"/>
            <a:ext cx="266395" cy="266427"/>
          </a:xfrm>
          <a:prstGeom prst="ellipse">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90" name="Rectangle 70"/>
          <p:cNvSpPr>
            <a:spLocks noChangeAspect="1" noChangeArrowheads="1"/>
          </p:cNvSpPr>
          <p:nvPr/>
        </p:nvSpPr>
        <p:spPr bwMode="auto">
          <a:xfrm>
            <a:off x="7140946" y="5023042"/>
            <a:ext cx="1049457" cy="1049583"/>
          </a:xfrm>
          <a:prstGeom prst="rect">
            <a:avLst/>
          </a:prstGeom>
          <a:no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91" name="Text Box 78"/>
          <p:cNvSpPr txBox="1">
            <a:spLocks noChangeArrowheads="1"/>
          </p:cNvSpPr>
          <p:nvPr/>
        </p:nvSpPr>
        <p:spPr bwMode="auto">
          <a:xfrm>
            <a:off x="7127626" y="5044076"/>
            <a:ext cx="192085" cy="988585"/>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tr-TR" sz="1100" b="1" i="0" u="none" strike="noStrike" cap="none" normalizeH="0" baseline="0" smtClean="0">
                <a:ln>
                  <a:noFill/>
                </a:ln>
                <a:solidFill>
                  <a:srgbClr val="FF0000"/>
                </a:solidFill>
                <a:effectLst/>
                <a:latin typeface="Times New Roman" pitchFamily="18" charset="0"/>
                <a:cs typeface="Arial" pitchFamily="34" charset="0"/>
                <a:sym typeface="Wingdings" pitchFamily="2" charset="2"/>
              </a:rPr>
              <a:t></a:t>
            </a:r>
            <a:endParaRPr kumimoji="0" lang="tr-TR" sz="1800" b="0" i="0" u="none" strike="noStrike" cap="none" normalizeH="0" baseline="0" smtClean="0">
              <a:ln>
                <a:noFill/>
              </a:ln>
              <a:solidFill>
                <a:schemeClr val="tx1"/>
              </a:solidFill>
              <a:effectLst/>
              <a:latin typeface="Arial" pitchFamily="34" charset="0"/>
              <a:cs typeface="Arial" pitchFamily="34" charset="0"/>
            </a:endParaRPr>
          </a:p>
        </p:txBody>
      </p:sp>
      <p:sp>
        <p:nvSpPr>
          <p:cNvPr id="92" name="Text Box 79"/>
          <p:cNvSpPr txBox="1">
            <a:spLocks noChangeArrowheads="1"/>
          </p:cNvSpPr>
          <p:nvPr/>
        </p:nvSpPr>
        <p:spPr bwMode="auto">
          <a:xfrm>
            <a:off x="8031968" y="5107177"/>
            <a:ext cx="192085" cy="988585"/>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tr-TR" sz="1100" b="1" i="0" u="none" strike="noStrike" cap="none" normalizeH="0" baseline="0" smtClean="0">
                <a:ln>
                  <a:noFill/>
                </a:ln>
                <a:solidFill>
                  <a:srgbClr val="FF0000"/>
                </a:solidFill>
                <a:effectLst/>
                <a:latin typeface="Times New Roman" pitchFamily="18" charset="0"/>
                <a:cs typeface="Arial" pitchFamily="34" charset="0"/>
                <a:sym typeface="Wingdings" pitchFamily="2" charset="2"/>
              </a:rPr>
              <a:t></a:t>
            </a:r>
            <a:endParaRPr kumimoji="0" lang="tr-TR" sz="1800" b="0" i="0" u="none" strike="noStrike" cap="none" normalizeH="0" baseline="0" smtClean="0">
              <a:ln>
                <a:noFill/>
              </a:ln>
              <a:solidFill>
                <a:schemeClr val="tx1"/>
              </a:solidFill>
              <a:effectLst/>
              <a:latin typeface="Arial" pitchFamily="34" charset="0"/>
              <a:cs typeface="Arial" pitchFamily="34" charset="0"/>
            </a:endParaRPr>
          </a:p>
        </p:txBody>
      </p:sp>
      <p:sp>
        <p:nvSpPr>
          <p:cNvPr id="93" name="Text Box 80"/>
          <p:cNvSpPr txBox="1">
            <a:spLocks noChangeArrowheads="1"/>
          </p:cNvSpPr>
          <p:nvPr/>
        </p:nvSpPr>
        <p:spPr bwMode="auto">
          <a:xfrm>
            <a:off x="7214555" y="5002008"/>
            <a:ext cx="967435" cy="186499"/>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tr-TR" sz="1100" b="1" i="0" u="none" strike="noStrike" cap="none" normalizeH="0" baseline="0" smtClean="0">
                <a:ln>
                  <a:noFill/>
                </a:ln>
                <a:solidFill>
                  <a:srgbClr val="FF0000"/>
                </a:solidFill>
                <a:effectLst/>
                <a:latin typeface="Times New Roman" pitchFamily="18" charset="0"/>
                <a:cs typeface="Arial" pitchFamily="34" charset="0"/>
                <a:sym typeface="Wingdings" pitchFamily="2" charset="2"/>
              </a:rPr>
              <a:t></a:t>
            </a:r>
            <a:endParaRPr kumimoji="0" lang="tr-TR" sz="1800" b="0" i="0" u="none" strike="noStrike" cap="none" normalizeH="0" baseline="0" smtClean="0">
              <a:ln>
                <a:noFill/>
              </a:ln>
              <a:solidFill>
                <a:schemeClr val="tx1"/>
              </a:solidFill>
              <a:effectLst/>
              <a:latin typeface="Arial" pitchFamily="34" charset="0"/>
              <a:cs typeface="Arial" pitchFamily="34" charset="0"/>
            </a:endParaRPr>
          </a:p>
        </p:txBody>
      </p:sp>
      <p:sp>
        <p:nvSpPr>
          <p:cNvPr id="94" name="Text Box 81"/>
          <p:cNvSpPr txBox="1">
            <a:spLocks noChangeArrowheads="1"/>
          </p:cNvSpPr>
          <p:nvPr/>
        </p:nvSpPr>
        <p:spPr bwMode="auto">
          <a:xfrm>
            <a:off x="7214555" y="5927493"/>
            <a:ext cx="967435" cy="186499"/>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tr-TR" sz="1100" b="1" i="0" u="none" strike="noStrike" cap="none" normalizeH="0" baseline="0" smtClean="0">
                <a:ln>
                  <a:noFill/>
                </a:ln>
                <a:solidFill>
                  <a:srgbClr val="FF0000"/>
                </a:solidFill>
                <a:effectLst/>
                <a:latin typeface="Times New Roman" pitchFamily="18" charset="0"/>
                <a:cs typeface="Arial" pitchFamily="34" charset="0"/>
                <a:sym typeface="Wingdings" pitchFamily="2" charset="2"/>
              </a:rPr>
              <a:t></a:t>
            </a:r>
            <a:endParaRPr kumimoji="0" lang="tr-TR" sz="1800" b="0" i="0" u="none" strike="noStrike" cap="none" normalizeH="0" baseline="0" smtClean="0">
              <a:ln>
                <a:noFill/>
              </a:ln>
              <a:solidFill>
                <a:schemeClr val="tx1"/>
              </a:solidFill>
              <a:effectLst/>
              <a:latin typeface="Arial" pitchFamily="34" charset="0"/>
              <a:cs typeface="Arial" pitchFamily="34" charset="0"/>
            </a:endParaRPr>
          </a:p>
        </p:txBody>
      </p:sp>
      <p:sp>
        <p:nvSpPr>
          <p:cNvPr id="95" name="Text Box 83"/>
          <p:cNvSpPr txBox="1">
            <a:spLocks noChangeArrowheads="1"/>
          </p:cNvSpPr>
          <p:nvPr/>
        </p:nvSpPr>
        <p:spPr bwMode="auto">
          <a:xfrm>
            <a:off x="7093172" y="6146737"/>
            <a:ext cx="1367260" cy="37860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tr-TR" sz="2000" b="0" i="0" u="none" strike="noStrike" cap="none" normalizeH="0" baseline="0" dirty="0" smtClean="0">
                <a:ln>
                  <a:noFill/>
                </a:ln>
                <a:solidFill>
                  <a:schemeClr val="tx1"/>
                </a:solidFill>
                <a:effectLst/>
                <a:latin typeface="Trebuchet MS" pitchFamily="34" charset="0"/>
                <a:cs typeface="Arial" pitchFamily="34" charset="0"/>
              </a:rPr>
              <a:t>Tav fırını</a:t>
            </a:r>
            <a:endParaRPr kumimoji="0" lang="tr-TR" sz="3600" b="0" i="0" u="none" strike="noStrike" cap="none" normalizeH="0" baseline="0" dirty="0" smtClean="0">
              <a:ln>
                <a:noFill/>
              </a:ln>
              <a:solidFill>
                <a:schemeClr val="tx1"/>
              </a:solidFill>
              <a:effectLst/>
              <a:latin typeface="Trebuchet MS" pitchFamily="34" charset="0"/>
              <a:cs typeface="Arial" pitchFamily="34" charset="0"/>
            </a:endParaRPr>
          </a:p>
        </p:txBody>
      </p:sp>
      <p:sp>
        <p:nvSpPr>
          <p:cNvPr id="96" name="95 Sağ Ok"/>
          <p:cNvSpPr/>
          <p:nvPr/>
        </p:nvSpPr>
        <p:spPr>
          <a:xfrm>
            <a:off x="3563936" y="2852936"/>
            <a:ext cx="432000" cy="288032"/>
          </a:xfrm>
          <a:prstGeom prst="rightArrow">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7" name="96 Sağ Ok"/>
          <p:cNvSpPr/>
          <p:nvPr/>
        </p:nvSpPr>
        <p:spPr>
          <a:xfrm>
            <a:off x="2771800" y="5434056"/>
            <a:ext cx="648072" cy="288032"/>
          </a:xfrm>
          <a:prstGeom prst="rightArrow">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8" name="97 Sağ Ok"/>
          <p:cNvSpPr/>
          <p:nvPr/>
        </p:nvSpPr>
        <p:spPr>
          <a:xfrm>
            <a:off x="683568" y="5434056"/>
            <a:ext cx="648072" cy="288032"/>
          </a:xfrm>
          <a:prstGeom prst="rightArrow">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9" name="98 Sağ Ok"/>
          <p:cNvSpPr/>
          <p:nvPr/>
        </p:nvSpPr>
        <p:spPr>
          <a:xfrm>
            <a:off x="6300192" y="5434056"/>
            <a:ext cx="648072" cy="288032"/>
          </a:xfrm>
          <a:prstGeom prst="rightArrow">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00" name="Text Box 603"/>
          <p:cNvSpPr txBox="1">
            <a:spLocks noChangeAspect="1" noChangeArrowheads="1"/>
          </p:cNvSpPr>
          <p:nvPr/>
        </p:nvSpPr>
        <p:spPr bwMode="auto">
          <a:xfrm>
            <a:off x="971600" y="4285545"/>
            <a:ext cx="2304256" cy="1015663"/>
          </a:xfrm>
          <a:prstGeom prst="rect">
            <a:avLst/>
          </a:prstGeom>
          <a:noFill/>
          <a:ln w="12700">
            <a:noFill/>
            <a:miter lim="800000"/>
            <a:headEnd type="none" w="sm" len="sm"/>
            <a:tailEnd type="none" w="sm" len="sm"/>
          </a:ln>
          <a:effectLst/>
        </p:spPr>
        <p:txBody>
          <a:bodyPr wrap="square">
            <a:spAutoFit/>
          </a:bodyPr>
          <a:lstStyle/>
          <a:p>
            <a:pPr algn="ctr"/>
            <a:r>
              <a:rPr kumimoji="1" lang="tr-TR" sz="2000" b="1" i="1" dirty="0" smtClean="0">
                <a:latin typeface="Trebuchet MS" pitchFamily="34" charset="0"/>
              </a:rPr>
              <a:t>yumuşatma tavı</a:t>
            </a:r>
          </a:p>
          <a:p>
            <a:pPr algn="ctr"/>
            <a:r>
              <a:rPr kumimoji="1" lang="tr-TR" sz="2000" b="1" i="1" dirty="0" smtClean="0">
                <a:latin typeface="Trebuchet MS" pitchFamily="34" charset="0"/>
              </a:rPr>
              <a:t>T</a:t>
            </a:r>
            <a:r>
              <a:rPr kumimoji="1" lang="tr-TR" sz="2000" b="1" i="1" dirty="0" smtClean="0">
                <a:latin typeface="Trebuchet MS" pitchFamily="34" charset="0"/>
                <a:sym typeface="Symbol"/>
              </a:rPr>
              <a:t> 250-400C</a:t>
            </a:r>
            <a:endParaRPr kumimoji="1" lang="tr-TR" sz="2000" b="1" i="1" dirty="0" smtClean="0">
              <a:latin typeface="Trebuchet MS" pitchFamily="34" charset="0"/>
            </a:endParaRPr>
          </a:p>
          <a:p>
            <a:pPr algn="ctr"/>
            <a:endParaRPr kumimoji="1" lang="tr-TR" sz="2000" b="1" i="1" dirty="0">
              <a:latin typeface="Trebuchet MS" pitchFamily="34" charset="0"/>
            </a:endParaRPr>
          </a:p>
        </p:txBody>
      </p:sp>
      <p:sp>
        <p:nvSpPr>
          <p:cNvPr id="101" name="Text Box 603"/>
          <p:cNvSpPr txBox="1">
            <a:spLocks noChangeAspect="1" noChangeArrowheads="1"/>
          </p:cNvSpPr>
          <p:nvPr/>
        </p:nvSpPr>
        <p:spPr bwMode="auto">
          <a:xfrm>
            <a:off x="6660232" y="4221089"/>
            <a:ext cx="2069706" cy="707886"/>
          </a:xfrm>
          <a:prstGeom prst="rect">
            <a:avLst/>
          </a:prstGeom>
          <a:noFill/>
          <a:ln w="12700">
            <a:noFill/>
            <a:miter lim="800000"/>
            <a:headEnd type="none" w="sm" len="sm"/>
            <a:tailEnd type="none" w="sm" len="sm"/>
          </a:ln>
          <a:effectLst/>
        </p:spPr>
        <p:txBody>
          <a:bodyPr wrap="square">
            <a:spAutoFit/>
          </a:bodyPr>
          <a:lstStyle/>
          <a:p>
            <a:pPr algn="ctr"/>
            <a:r>
              <a:rPr kumimoji="1" lang="tr-TR" sz="2000" b="1" i="1" dirty="0" smtClean="0">
                <a:latin typeface="Trebuchet MS" pitchFamily="34" charset="0"/>
              </a:rPr>
              <a:t>kısmi tav</a:t>
            </a:r>
          </a:p>
          <a:p>
            <a:pPr algn="ctr"/>
            <a:r>
              <a:rPr kumimoji="1" lang="tr-TR" sz="2000" b="1" i="1" dirty="0" smtClean="0">
                <a:latin typeface="Trebuchet MS" pitchFamily="34" charset="0"/>
              </a:rPr>
              <a:t>T</a:t>
            </a:r>
            <a:r>
              <a:rPr kumimoji="1" lang="tr-TR" sz="2000" b="1" i="1" dirty="0" smtClean="0">
                <a:latin typeface="Trebuchet MS" pitchFamily="34" charset="0"/>
                <a:sym typeface="Symbol"/>
              </a:rPr>
              <a:t> 150-250C</a:t>
            </a:r>
            <a:endParaRPr kumimoji="1" lang="tr-TR" sz="2000" b="1" i="1" dirty="0" smtClean="0">
              <a:latin typeface="Trebuchet MS" pitchFamily="34" charset="0"/>
            </a:endParaRPr>
          </a:p>
        </p:txBody>
      </p:sp>
      <p:sp>
        <p:nvSpPr>
          <p:cNvPr id="104" name="Oval 62"/>
          <p:cNvSpPr>
            <a:spLocks noChangeAspect="1" noChangeArrowheads="1"/>
          </p:cNvSpPr>
          <p:nvPr/>
        </p:nvSpPr>
        <p:spPr bwMode="auto">
          <a:xfrm>
            <a:off x="4283259" y="2556957"/>
            <a:ext cx="823021" cy="823120"/>
          </a:xfrm>
          <a:prstGeom prst="ellipse">
            <a:avLst/>
          </a:prstGeom>
          <a:solidFill>
            <a:srgbClr val="969696"/>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105" name="Oval 63"/>
          <p:cNvSpPr>
            <a:spLocks noChangeAspect="1" noChangeArrowheads="1"/>
          </p:cNvSpPr>
          <p:nvPr/>
        </p:nvSpPr>
        <p:spPr bwMode="auto">
          <a:xfrm>
            <a:off x="4325321" y="2599024"/>
            <a:ext cx="743102" cy="743192"/>
          </a:xfrm>
          <a:prstGeom prst="ellipse">
            <a:avLst/>
          </a:prstGeom>
          <a:solidFill>
            <a:srgbClr val="969696"/>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106" name="Oval 64"/>
          <p:cNvSpPr>
            <a:spLocks noChangeAspect="1" noChangeArrowheads="1"/>
          </p:cNvSpPr>
          <p:nvPr/>
        </p:nvSpPr>
        <p:spPr bwMode="auto">
          <a:xfrm>
            <a:off x="4367383" y="2641091"/>
            <a:ext cx="663885" cy="663965"/>
          </a:xfrm>
          <a:prstGeom prst="ellipse">
            <a:avLst/>
          </a:prstGeom>
          <a:solidFill>
            <a:srgbClr val="969696"/>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107" name="Oval 65"/>
          <p:cNvSpPr>
            <a:spLocks noChangeAspect="1" noChangeArrowheads="1"/>
          </p:cNvSpPr>
          <p:nvPr/>
        </p:nvSpPr>
        <p:spPr bwMode="auto">
          <a:xfrm>
            <a:off x="4414353" y="2683159"/>
            <a:ext cx="583966" cy="584037"/>
          </a:xfrm>
          <a:prstGeom prst="ellipse">
            <a:avLst/>
          </a:prstGeom>
          <a:solidFill>
            <a:srgbClr val="969696"/>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108" name="Oval 66"/>
          <p:cNvSpPr>
            <a:spLocks noChangeArrowheads="1"/>
          </p:cNvSpPr>
          <p:nvPr/>
        </p:nvSpPr>
        <p:spPr bwMode="auto">
          <a:xfrm>
            <a:off x="4453611" y="2725226"/>
            <a:ext cx="504749" cy="504810"/>
          </a:xfrm>
          <a:prstGeom prst="ellipse">
            <a:avLst/>
          </a:prstGeom>
          <a:solidFill>
            <a:srgbClr val="969696"/>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109" name="Oval 67"/>
          <p:cNvSpPr>
            <a:spLocks noChangeAspect="1" noChangeArrowheads="1"/>
          </p:cNvSpPr>
          <p:nvPr/>
        </p:nvSpPr>
        <p:spPr bwMode="auto">
          <a:xfrm>
            <a:off x="4487962" y="2762386"/>
            <a:ext cx="425531" cy="425583"/>
          </a:xfrm>
          <a:prstGeom prst="ellipse">
            <a:avLst/>
          </a:prstGeom>
          <a:solidFill>
            <a:srgbClr val="969696"/>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110" name="Oval 68"/>
          <p:cNvSpPr>
            <a:spLocks noChangeAspect="1" noChangeArrowheads="1"/>
          </p:cNvSpPr>
          <p:nvPr/>
        </p:nvSpPr>
        <p:spPr bwMode="auto">
          <a:xfrm>
            <a:off x="4530025" y="2802350"/>
            <a:ext cx="345613" cy="345654"/>
          </a:xfrm>
          <a:prstGeom prst="ellipse">
            <a:avLst/>
          </a:prstGeom>
          <a:solidFill>
            <a:srgbClr val="969696"/>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111" name="Oval 69"/>
          <p:cNvSpPr>
            <a:spLocks noChangeAspect="1" noChangeArrowheads="1"/>
          </p:cNvSpPr>
          <p:nvPr/>
        </p:nvSpPr>
        <p:spPr bwMode="auto">
          <a:xfrm>
            <a:off x="4572087" y="2846521"/>
            <a:ext cx="266395" cy="266427"/>
          </a:xfrm>
          <a:prstGeom prst="ellipse">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112" name="Rectangle 70"/>
          <p:cNvSpPr>
            <a:spLocks noChangeAspect="1" noChangeArrowheads="1"/>
          </p:cNvSpPr>
          <p:nvPr/>
        </p:nvSpPr>
        <p:spPr bwMode="auto">
          <a:xfrm>
            <a:off x="4188618" y="2430754"/>
            <a:ext cx="1049457" cy="1049583"/>
          </a:xfrm>
          <a:prstGeom prst="rect">
            <a:avLst/>
          </a:prstGeom>
          <a:no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113" name="Text Box 78"/>
          <p:cNvSpPr txBox="1">
            <a:spLocks noChangeArrowheads="1"/>
          </p:cNvSpPr>
          <p:nvPr/>
        </p:nvSpPr>
        <p:spPr bwMode="auto">
          <a:xfrm>
            <a:off x="4175298" y="2451788"/>
            <a:ext cx="192085" cy="988585"/>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tr-TR" sz="1100" b="1" i="0" u="none" strike="noStrike" cap="none" normalizeH="0" baseline="0" smtClean="0">
                <a:ln>
                  <a:noFill/>
                </a:ln>
                <a:solidFill>
                  <a:srgbClr val="FF0000"/>
                </a:solidFill>
                <a:effectLst/>
                <a:latin typeface="Times New Roman" pitchFamily="18" charset="0"/>
                <a:cs typeface="Arial" pitchFamily="34" charset="0"/>
                <a:sym typeface="Wingdings" pitchFamily="2" charset="2"/>
              </a:rPr>
              <a:t></a:t>
            </a:r>
            <a:endParaRPr kumimoji="0" lang="tr-TR" sz="1800" b="0" i="0" u="none" strike="noStrike" cap="none" normalizeH="0" baseline="0" smtClean="0">
              <a:ln>
                <a:noFill/>
              </a:ln>
              <a:solidFill>
                <a:schemeClr val="tx1"/>
              </a:solidFill>
              <a:effectLst/>
              <a:latin typeface="Arial" pitchFamily="34" charset="0"/>
              <a:cs typeface="Arial" pitchFamily="34" charset="0"/>
            </a:endParaRPr>
          </a:p>
        </p:txBody>
      </p:sp>
      <p:sp>
        <p:nvSpPr>
          <p:cNvPr id="114" name="Text Box 79"/>
          <p:cNvSpPr txBox="1">
            <a:spLocks noChangeArrowheads="1"/>
          </p:cNvSpPr>
          <p:nvPr/>
        </p:nvSpPr>
        <p:spPr bwMode="auto">
          <a:xfrm>
            <a:off x="5079640" y="2514889"/>
            <a:ext cx="192085" cy="988585"/>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tr-TR" sz="1100" b="1" i="0" u="none" strike="noStrike" cap="none" normalizeH="0" baseline="0" smtClean="0">
                <a:ln>
                  <a:noFill/>
                </a:ln>
                <a:solidFill>
                  <a:srgbClr val="FF0000"/>
                </a:solidFill>
                <a:effectLst/>
                <a:latin typeface="Times New Roman" pitchFamily="18" charset="0"/>
                <a:cs typeface="Arial" pitchFamily="34" charset="0"/>
                <a:sym typeface="Wingdings" pitchFamily="2" charset="2"/>
              </a:rPr>
              <a:t></a:t>
            </a:r>
            <a:endParaRPr kumimoji="0" lang="tr-TR" sz="1800" b="0" i="0" u="none" strike="noStrike" cap="none" normalizeH="0" baseline="0" smtClean="0">
              <a:ln>
                <a:noFill/>
              </a:ln>
              <a:solidFill>
                <a:schemeClr val="tx1"/>
              </a:solidFill>
              <a:effectLst/>
              <a:latin typeface="Arial" pitchFamily="34" charset="0"/>
              <a:cs typeface="Arial" pitchFamily="34" charset="0"/>
            </a:endParaRPr>
          </a:p>
        </p:txBody>
      </p:sp>
      <p:sp>
        <p:nvSpPr>
          <p:cNvPr id="115" name="Text Box 80"/>
          <p:cNvSpPr txBox="1">
            <a:spLocks noChangeArrowheads="1"/>
          </p:cNvSpPr>
          <p:nvPr/>
        </p:nvSpPr>
        <p:spPr bwMode="auto">
          <a:xfrm>
            <a:off x="4262227" y="2409720"/>
            <a:ext cx="967435" cy="186499"/>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tr-TR" sz="1100" b="1" i="0" u="none" strike="noStrike" cap="none" normalizeH="0" baseline="0" smtClean="0">
                <a:ln>
                  <a:noFill/>
                </a:ln>
                <a:solidFill>
                  <a:srgbClr val="FF0000"/>
                </a:solidFill>
                <a:effectLst/>
                <a:latin typeface="Times New Roman" pitchFamily="18" charset="0"/>
                <a:cs typeface="Arial" pitchFamily="34" charset="0"/>
                <a:sym typeface="Wingdings" pitchFamily="2" charset="2"/>
              </a:rPr>
              <a:t></a:t>
            </a:r>
            <a:endParaRPr kumimoji="0" lang="tr-TR" sz="1800" b="0" i="0" u="none" strike="noStrike" cap="none" normalizeH="0" baseline="0" smtClean="0">
              <a:ln>
                <a:noFill/>
              </a:ln>
              <a:solidFill>
                <a:schemeClr val="tx1"/>
              </a:solidFill>
              <a:effectLst/>
              <a:latin typeface="Arial" pitchFamily="34" charset="0"/>
              <a:cs typeface="Arial" pitchFamily="34" charset="0"/>
            </a:endParaRPr>
          </a:p>
        </p:txBody>
      </p:sp>
      <p:sp>
        <p:nvSpPr>
          <p:cNvPr id="116" name="Text Box 81"/>
          <p:cNvSpPr txBox="1">
            <a:spLocks noChangeArrowheads="1"/>
          </p:cNvSpPr>
          <p:nvPr/>
        </p:nvSpPr>
        <p:spPr bwMode="auto">
          <a:xfrm>
            <a:off x="4262227" y="3335205"/>
            <a:ext cx="967435" cy="186499"/>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tr-TR" sz="1100" b="1" i="0" u="none" strike="noStrike" cap="none" normalizeH="0" baseline="0" smtClean="0">
                <a:ln>
                  <a:noFill/>
                </a:ln>
                <a:solidFill>
                  <a:srgbClr val="FF0000"/>
                </a:solidFill>
                <a:effectLst/>
                <a:latin typeface="Times New Roman" pitchFamily="18" charset="0"/>
                <a:cs typeface="Arial" pitchFamily="34" charset="0"/>
                <a:sym typeface="Wingdings" pitchFamily="2" charset="2"/>
              </a:rPr>
              <a:t></a:t>
            </a:r>
            <a:endParaRPr kumimoji="0" lang="tr-TR" sz="1800" b="0" i="0" u="none" strike="noStrike" cap="none" normalizeH="0" baseline="0" smtClean="0">
              <a:ln>
                <a:noFill/>
              </a:ln>
              <a:solidFill>
                <a:schemeClr val="tx1"/>
              </a:solidFill>
              <a:effectLst/>
              <a:latin typeface="Arial" pitchFamily="34" charset="0"/>
              <a:cs typeface="Arial" pitchFamily="34" charset="0"/>
            </a:endParaRPr>
          </a:p>
        </p:txBody>
      </p:sp>
      <p:sp>
        <p:nvSpPr>
          <p:cNvPr id="117" name="Text Box 83"/>
          <p:cNvSpPr txBox="1">
            <a:spLocks noChangeArrowheads="1"/>
          </p:cNvSpPr>
          <p:nvPr/>
        </p:nvSpPr>
        <p:spPr bwMode="auto">
          <a:xfrm>
            <a:off x="4140844" y="3554449"/>
            <a:ext cx="1367260" cy="37860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tr-TR" sz="2000" b="0" i="0" u="none" strike="noStrike" cap="none" normalizeH="0" baseline="0" dirty="0" smtClean="0">
                <a:ln>
                  <a:noFill/>
                </a:ln>
                <a:solidFill>
                  <a:schemeClr val="tx1"/>
                </a:solidFill>
                <a:effectLst/>
                <a:latin typeface="Trebuchet MS" pitchFamily="34" charset="0"/>
                <a:cs typeface="Arial" pitchFamily="34" charset="0"/>
              </a:rPr>
              <a:t>Tav fırını</a:t>
            </a:r>
            <a:endParaRPr kumimoji="0" lang="tr-TR" sz="3600" b="0" i="0" u="none" strike="noStrike" cap="none" normalizeH="0" baseline="0" dirty="0" smtClean="0">
              <a:ln>
                <a:noFill/>
              </a:ln>
              <a:solidFill>
                <a:schemeClr val="tx1"/>
              </a:solidFill>
              <a:effectLst/>
              <a:latin typeface="Trebuchet MS" pitchFamily="34" charset="0"/>
              <a:cs typeface="Arial" pitchFamily="34" charset="0"/>
            </a:endParaRPr>
          </a:p>
        </p:txBody>
      </p:sp>
      <p:sp>
        <p:nvSpPr>
          <p:cNvPr id="118" name="117 Sağ Ok"/>
          <p:cNvSpPr/>
          <p:nvPr/>
        </p:nvSpPr>
        <p:spPr>
          <a:xfrm>
            <a:off x="5436144" y="2852936"/>
            <a:ext cx="432000" cy="288032"/>
          </a:xfrm>
          <a:prstGeom prst="rightArrow">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19" name="Text Box 603"/>
          <p:cNvSpPr txBox="1">
            <a:spLocks noChangeAspect="1" noChangeArrowheads="1"/>
          </p:cNvSpPr>
          <p:nvPr/>
        </p:nvSpPr>
        <p:spPr bwMode="auto">
          <a:xfrm>
            <a:off x="3347864" y="1686740"/>
            <a:ext cx="2808312" cy="707886"/>
          </a:xfrm>
          <a:prstGeom prst="rect">
            <a:avLst/>
          </a:prstGeom>
          <a:noFill/>
          <a:ln w="12700">
            <a:noFill/>
            <a:miter lim="800000"/>
            <a:headEnd type="none" w="sm" len="sm"/>
            <a:tailEnd type="none" w="sm" len="sm"/>
          </a:ln>
          <a:effectLst/>
        </p:spPr>
        <p:txBody>
          <a:bodyPr wrap="square">
            <a:spAutoFit/>
          </a:bodyPr>
          <a:lstStyle/>
          <a:p>
            <a:pPr algn="ctr"/>
            <a:r>
              <a:rPr kumimoji="1" lang="tr-TR" sz="2000" b="1" i="1" dirty="0" smtClean="0">
                <a:latin typeface="Trebuchet MS" pitchFamily="34" charset="0"/>
              </a:rPr>
              <a:t>homojenleştirme tavı</a:t>
            </a:r>
          </a:p>
          <a:p>
            <a:pPr algn="ctr"/>
            <a:r>
              <a:rPr kumimoji="1" lang="tr-TR" sz="2000" b="1" i="1" dirty="0" smtClean="0">
                <a:latin typeface="Trebuchet MS" pitchFamily="34" charset="0"/>
              </a:rPr>
              <a:t>T</a:t>
            </a:r>
            <a:r>
              <a:rPr kumimoji="1" lang="tr-TR" sz="2000" b="1" i="1" dirty="0" smtClean="0">
                <a:latin typeface="Trebuchet MS" pitchFamily="34" charset="0"/>
                <a:sym typeface="Symbol"/>
              </a:rPr>
              <a:t> 500-600C</a:t>
            </a:r>
            <a:endParaRPr kumimoji="1" lang="tr-TR" sz="2000" b="1" i="1" dirty="0">
              <a:latin typeface="Trebuchet MS" pitchFamily="34" charset="0"/>
            </a:endParaRPr>
          </a:p>
        </p:txBody>
      </p:sp>
      <p:sp>
        <p:nvSpPr>
          <p:cNvPr id="120" name="Text Box 603"/>
          <p:cNvSpPr txBox="1">
            <a:spLocks noChangeAspect="1" noChangeArrowheads="1"/>
          </p:cNvSpPr>
          <p:nvPr/>
        </p:nvSpPr>
        <p:spPr bwMode="auto">
          <a:xfrm>
            <a:off x="395536" y="1700808"/>
            <a:ext cx="2808312" cy="400110"/>
          </a:xfrm>
          <a:prstGeom prst="rect">
            <a:avLst/>
          </a:prstGeom>
          <a:noFill/>
          <a:ln w="12700">
            <a:noFill/>
            <a:miter lim="800000"/>
            <a:headEnd type="none" w="sm" len="sm"/>
            <a:tailEnd type="none" w="sm" len="sm"/>
          </a:ln>
          <a:effectLst/>
        </p:spPr>
        <p:txBody>
          <a:bodyPr wrap="square">
            <a:spAutoFit/>
          </a:bodyPr>
          <a:lstStyle/>
          <a:p>
            <a:pPr>
              <a:spcBef>
                <a:spcPct val="50000"/>
              </a:spcBef>
            </a:pPr>
            <a:r>
              <a:rPr kumimoji="1" lang="tr-TR" sz="2000" b="1" i="1" dirty="0" smtClean="0">
                <a:latin typeface="Trebuchet MS" pitchFamily="34" charset="0"/>
              </a:rPr>
              <a:t>İkiz merdane döküm</a:t>
            </a:r>
            <a:endParaRPr kumimoji="1" lang="tr-TR" sz="2000" b="1" i="1" dirty="0">
              <a:latin typeface="Trebuchet MS" pitchFamily="34" charset="0"/>
            </a:endParaRPr>
          </a:p>
        </p:txBody>
      </p:sp>
    </p:spTree>
    <p:extLst>
      <p:ext uri="{BB962C8B-B14F-4D97-AF65-F5344CB8AC3E}">
        <p14:creationId xmlns:p14="http://schemas.microsoft.com/office/powerpoint/2010/main" val="4452519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print"/>
          <a:srcRect l="19643" t="27188" r="39403" b="18672"/>
          <a:stretch>
            <a:fillRect/>
          </a:stretch>
        </p:blipFill>
        <p:spPr bwMode="auto">
          <a:xfrm flipH="1">
            <a:off x="1115616" y="1556792"/>
            <a:ext cx="6696744" cy="4977309"/>
          </a:xfrm>
          <a:prstGeom prst="rect">
            <a:avLst/>
          </a:prstGeom>
          <a:noFill/>
          <a:ln w="9525">
            <a:noFill/>
            <a:miter lim="800000"/>
            <a:headEnd/>
            <a:tailEnd/>
          </a:ln>
        </p:spPr>
      </p:pic>
      <p:sp>
        <p:nvSpPr>
          <p:cNvPr id="7" name="Başlık 3"/>
          <p:cNvSpPr>
            <a:spLocks noGrp="1"/>
          </p:cNvSpPr>
          <p:nvPr>
            <p:ph type="title"/>
          </p:nvPr>
        </p:nvSpPr>
        <p:spPr>
          <a:xfrm>
            <a:off x="395536" y="764704"/>
            <a:ext cx="8229600" cy="594320"/>
          </a:xfrm>
        </p:spPr>
        <p:txBody>
          <a:bodyPr>
            <a:normAutofit fontScale="90000"/>
          </a:bodyPr>
          <a:lstStyle/>
          <a:p>
            <a:r>
              <a:rPr lang="tr-TR" dirty="0" smtClean="0">
                <a:latin typeface="Trebuchet MS" pitchFamily="34" charset="0"/>
              </a:rPr>
              <a:t>İkiz merdane döküm (TRC)</a:t>
            </a:r>
            <a:endParaRPr lang="tr-TR" dirty="0">
              <a:latin typeface="Trebuchet MS" pitchFamily="34" charset="0"/>
            </a:endParaRPr>
          </a:p>
        </p:txBody>
      </p:sp>
    </p:spTree>
    <p:extLst>
      <p:ext uri="{BB962C8B-B14F-4D97-AF65-F5344CB8AC3E}">
        <p14:creationId xmlns:p14="http://schemas.microsoft.com/office/powerpoint/2010/main" val="80763218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Başlık 3"/>
          <p:cNvSpPr>
            <a:spLocks noGrp="1"/>
          </p:cNvSpPr>
          <p:nvPr>
            <p:ph type="title"/>
          </p:nvPr>
        </p:nvSpPr>
        <p:spPr>
          <a:xfrm>
            <a:off x="395536" y="764704"/>
            <a:ext cx="8229600" cy="594320"/>
          </a:xfrm>
        </p:spPr>
        <p:txBody>
          <a:bodyPr>
            <a:normAutofit fontScale="90000"/>
          </a:bodyPr>
          <a:lstStyle/>
          <a:p>
            <a:r>
              <a:rPr lang="tr-TR" dirty="0" smtClean="0">
                <a:latin typeface="Trebuchet MS" pitchFamily="34" charset="0"/>
              </a:rPr>
              <a:t>Homojenleştirme tavı</a:t>
            </a:r>
            <a:endParaRPr lang="tr-TR" dirty="0">
              <a:latin typeface="Trebuchet MS" pitchFamily="34" charset="0"/>
            </a:endParaRPr>
          </a:p>
        </p:txBody>
      </p:sp>
      <p:pic>
        <p:nvPicPr>
          <p:cNvPr id="717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0765" t="20544" r="29363" b="42857"/>
          <a:stretch/>
        </p:blipFill>
        <p:spPr bwMode="auto">
          <a:xfrm>
            <a:off x="611560" y="1772816"/>
            <a:ext cx="7949522" cy="41044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0673273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Başlık 3"/>
          <p:cNvSpPr>
            <a:spLocks noGrp="1"/>
          </p:cNvSpPr>
          <p:nvPr>
            <p:ph type="title"/>
          </p:nvPr>
        </p:nvSpPr>
        <p:spPr>
          <a:xfrm>
            <a:off x="395536" y="620688"/>
            <a:ext cx="8229600" cy="594320"/>
          </a:xfrm>
        </p:spPr>
        <p:txBody>
          <a:bodyPr>
            <a:normAutofit fontScale="90000"/>
          </a:bodyPr>
          <a:lstStyle/>
          <a:p>
            <a:r>
              <a:rPr lang="tr-TR" dirty="0" smtClean="0">
                <a:latin typeface="Trebuchet MS" pitchFamily="34" charset="0"/>
              </a:rPr>
              <a:t>Homojenleştirme tavı</a:t>
            </a:r>
            <a:endParaRPr lang="tr-TR" dirty="0">
              <a:latin typeface="Trebuchet MS" pitchFamily="34" charset="0"/>
            </a:endParaRPr>
          </a:p>
        </p:txBody>
      </p:sp>
      <p:pic>
        <p:nvPicPr>
          <p:cNvPr id="5" name="Picture 2"/>
          <p:cNvPicPr>
            <a:picLocks noChangeAspect="1" noChangeArrowheads="1"/>
          </p:cNvPicPr>
          <p:nvPr/>
        </p:nvPicPr>
        <p:blipFill>
          <a:blip r:embed="rId2" cstate="print"/>
          <a:srcRect/>
          <a:stretch>
            <a:fillRect/>
          </a:stretch>
        </p:blipFill>
        <p:spPr bwMode="auto">
          <a:xfrm>
            <a:off x="539552" y="1452840"/>
            <a:ext cx="2952328" cy="1685337"/>
          </a:xfrm>
          <a:prstGeom prst="rect">
            <a:avLst/>
          </a:prstGeom>
          <a:noFill/>
          <a:ln w="9525">
            <a:noFill/>
            <a:miter lim="800000"/>
            <a:headEnd/>
            <a:tailEnd/>
          </a:ln>
        </p:spPr>
      </p:pic>
      <p:sp>
        <p:nvSpPr>
          <p:cNvPr id="6" name="5 Metin kutusu"/>
          <p:cNvSpPr txBox="1"/>
          <p:nvPr/>
        </p:nvSpPr>
        <p:spPr>
          <a:xfrm>
            <a:off x="395536" y="3325048"/>
            <a:ext cx="8568952" cy="3416320"/>
          </a:xfrm>
          <a:prstGeom prst="rect">
            <a:avLst/>
          </a:prstGeom>
          <a:noFill/>
        </p:spPr>
        <p:txBody>
          <a:bodyPr wrap="square" rtlCol="0">
            <a:spAutoFit/>
          </a:bodyPr>
          <a:lstStyle/>
          <a:p>
            <a:r>
              <a:rPr lang="tr-TR" sz="2400" dirty="0" smtClean="0">
                <a:latin typeface="Trebuchet MS" pitchFamily="34" charset="0"/>
              </a:rPr>
              <a:t>x = </a:t>
            </a:r>
            <a:r>
              <a:rPr lang="tr-TR" sz="2400" dirty="0" smtClean="0">
                <a:latin typeface="Trebuchet MS" pitchFamily="34" charset="0"/>
                <a:sym typeface="Symbol"/>
              </a:rPr>
              <a:t>D.t</a:t>
            </a:r>
          </a:p>
          <a:p>
            <a:r>
              <a:rPr lang="tr-TR" sz="2400" dirty="0" smtClean="0">
                <a:latin typeface="Trebuchet MS" pitchFamily="34" charset="0"/>
                <a:sym typeface="Symbol"/>
              </a:rPr>
              <a:t>X: difüzyon mesafesi</a:t>
            </a:r>
          </a:p>
          <a:p>
            <a:r>
              <a:rPr lang="tr-TR" sz="2400" dirty="0" smtClean="0">
                <a:latin typeface="Trebuchet MS" pitchFamily="34" charset="0"/>
                <a:sym typeface="Symbol"/>
              </a:rPr>
              <a:t>D: </a:t>
            </a:r>
            <a:r>
              <a:rPr lang="tr-TR" sz="2400" dirty="0" err="1" smtClean="0">
                <a:latin typeface="Trebuchet MS" pitchFamily="34" charset="0"/>
                <a:sym typeface="Symbol"/>
              </a:rPr>
              <a:t>difüzivite</a:t>
            </a:r>
            <a:r>
              <a:rPr lang="tr-TR" sz="2400" dirty="0" smtClean="0">
                <a:latin typeface="Trebuchet MS" pitchFamily="34" charset="0"/>
                <a:sym typeface="Symbol"/>
              </a:rPr>
              <a:t> (</a:t>
            </a:r>
            <a:r>
              <a:rPr lang="tr-TR" sz="2400" dirty="0" err="1" smtClean="0">
                <a:latin typeface="Trebuchet MS" pitchFamily="34" charset="0"/>
                <a:sym typeface="Symbol"/>
              </a:rPr>
              <a:t>Fe</a:t>
            </a:r>
            <a:r>
              <a:rPr lang="tr-TR" sz="2400" dirty="0" smtClean="0">
                <a:latin typeface="Trebuchet MS" pitchFamily="34" charset="0"/>
                <a:sym typeface="Symbol"/>
              </a:rPr>
              <a:t>/Al)</a:t>
            </a:r>
          </a:p>
          <a:p>
            <a:r>
              <a:rPr lang="tr-TR" sz="2400" dirty="0" smtClean="0">
                <a:latin typeface="Trebuchet MS" pitchFamily="34" charset="0"/>
                <a:sym typeface="Symbol"/>
              </a:rPr>
              <a:t>t: süre</a:t>
            </a:r>
          </a:p>
          <a:p>
            <a:r>
              <a:rPr lang="tr-TR" sz="2400" dirty="0" smtClean="0">
                <a:latin typeface="Trebuchet MS" pitchFamily="34" charset="0"/>
                <a:sym typeface="Symbol"/>
              </a:rPr>
              <a:t>Homojenleşme için gerekli tav süresi x için </a:t>
            </a:r>
            <a:r>
              <a:rPr lang="tr-TR" sz="2400" dirty="0" err="1" smtClean="0">
                <a:latin typeface="Trebuchet MS" pitchFamily="34" charset="0"/>
                <a:sym typeface="Symbol"/>
              </a:rPr>
              <a:t>dendrit</a:t>
            </a:r>
            <a:r>
              <a:rPr lang="tr-TR" sz="2400" dirty="0" smtClean="0">
                <a:latin typeface="Trebuchet MS" pitchFamily="34" charset="0"/>
                <a:sym typeface="Symbol"/>
              </a:rPr>
              <a:t> kol aralığı mesafesi alınarak aşağıdaki bağıntıdan hesaplanır!</a:t>
            </a:r>
          </a:p>
          <a:p>
            <a:r>
              <a:rPr lang="tr-TR" sz="2400" dirty="0" smtClean="0">
                <a:latin typeface="Trebuchet MS" pitchFamily="34" charset="0"/>
                <a:sym typeface="Symbol"/>
              </a:rPr>
              <a:t>t=x</a:t>
            </a:r>
            <a:r>
              <a:rPr lang="tr-TR" sz="2400" baseline="30000" dirty="0" smtClean="0">
                <a:latin typeface="Trebuchet MS" pitchFamily="34" charset="0"/>
                <a:sym typeface="Symbol"/>
              </a:rPr>
              <a:t>2</a:t>
            </a:r>
            <a:r>
              <a:rPr lang="tr-TR" sz="2400" dirty="0" smtClean="0">
                <a:latin typeface="Trebuchet MS" pitchFamily="34" charset="0"/>
                <a:sym typeface="Symbol"/>
              </a:rPr>
              <a:t>/D</a:t>
            </a:r>
          </a:p>
          <a:p>
            <a:r>
              <a:rPr lang="tr-TR" sz="2400" b="1" dirty="0" smtClean="0">
                <a:latin typeface="Trebuchet MS" pitchFamily="34" charset="0"/>
                <a:sym typeface="Symbol"/>
              </a:rPr>
              <a:t>Homojenleştirme tavının bir paso haddeden sonra yapılması tercih edilmelidir!</a:t>
            </a:r>
            <a:endParaRPr lang="tr-TR" sz="2400" b="1" dirty="0">
              <a:latin typeface="Trebuchet MS" pitchFamily="34" charset="0"/>
            </a:endParaRPr>
          </a:p>
        </p:txBody>
      </p:sp>
      <p:pic>
        <p:nvPicPr>
          <p:cNvPr id="7" name="Picture 2"/>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rightnessContrast bright="-1000"/>
                    </a14:imgEffect>
                  </a14:imgLayer>
                </a14:imgProps>
              </a:ext>
              <a:ext uri="{28A0092B-C50C-407E-A947-70E740481C1C}">
                <a14:useLocalDpi xmlns:a14="http://schemas.microsoft.com/office/drawing/2010/main" val="0"/>
              </a:ext>
            </a:extLst>
          </a:blip>
          <a:srcRect l="12403" t="16898" r="24999" b="11683"/>
          <a:stretch/>
        </p:blipFill>
        <p:spPr bwMode="auto">
          <a:xfrm>
            <a:off x="3546982" y="1308824"/>
            <a:ext cx="5273490" cy="33843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9" name="8 Düz Bağlayıcı"/>
          <p:cNvCxnSpPr/>
          <p:nvPr/>
        </p:nvCxnSpPr>
        <p:spPr>
          <a:xfrm>
            <a:off x="1133722" y="3383673"/>
            <a:ext cx="43204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13 Resim" descr="F:\580C\4 st-HT\22-8-4-A\aa-10x-1.-d.jpg"/>
          <p:cNvPicPr/>
          <p:nvPr/>
        </p:nvPicPr>
        <p:blipFill>
          <a:blip r:embed="rId5" cstate="print">
            <a:extLst>
              <a:ext uri="{28A0092B-C50C-407E-A947-70E740481C1C}">
                <a14:useLocalDpi xmlns:a14="http://schemas.microsoft.com/office/drawing/2010/main" val="0"/>
              </a:ext>
            </a:extLst>
          </a:blip>
          <a:srcRect b="9462"/>
          <a:stretch>
            <a:fillRect/>
          </a:stretch>
        </p:blipFill>
        <p:spPr bwMode="auto">
          <a:xfrm>
            <a:off x="3968121" y="3429000"/>
            <a:ext cx="1644015" cy="1113155"/>
          </a:xfrm>
          <a:prstGeom prst="rect">
            <a:avLst/>
          </a:prstGeom>
          <a:noFill/>
          <a:ln w="9525">
            <a:noFill/>
            <a:miter lim="800000"/>
            <a:headEnd/>
            <a:tailEnd/>
          </a:ln>
        </p:spPr>
      </p:pic>
      <p:pic>
        <p:nvPicPr>
          <p:cNvPr id="10" name="5 Resim" descr="F:\560C\1 st\22-6-1-A\aa-10x-1.-d.jpg"/>
          <p:cNvPicPr/>
          <p:nvPr/>
        </p:nvPicPr>
        <p:blipFill>
          <a:blip r:embed="rId6" cstate="print">
            <a:extLst>
              <a:ext uri="{28A0092B-C50C-407E-A947-70E740481C1C}">
                <a14:useLocalDpi xmlns:a14="http://schemas.microsoft.com/office/drawing/2010/main" val="0"/>
              </a:ext>
            </a:extLst>
          </a:blip>
          <a:srcRect b="10194"/>
          <a:stretch>
            <a:fillRect/>
          </a:stretch>
        </p:blipFill>
        <p:spPr bwMode="auto">
          <a:xfrm>
            <a:off x="5796136" y="1452840"/>
            <a:ext cx="1644650" cy="1113155"/>
          </a:xfrm>
          <a:prstGeom prst="rect">
            <a:avLst/>
          </a:prstGeom>
          <a:noFill/>
          <a:ln w="9525">
            <a:noFill/>
            <a:miter lim="800000"/>
            <a:headEnd/>
            <a:tailEnd/>
          </a:ln>
        </p:spPr>
      </p:pic>
    </p:spTree>
    <p:extLst>
      <p:ext uri="{BB962C8B-B14F-4D97-AF65-F5344CB8AC3E}">
        <p14:creationId xmlns:p14="http://schemas.microsoft.com/office/powerpoint/2010/main" val="218285492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lum bright="-1000"/>
          </a:blip>
          <a:srcRect l="30863" t="57560" r="42995" b="14349"/>
          <a:stretch>
            <a:fillRect/>
          </a:stretch>
        </p:blipFill>
        <p:spPr bwMode="auto">
          <a:xfrm>
            <a:off x="5076056" y="1412776"/>
            <a:ext cx="3888432" cy="2448272"/>
          </a:xfrm>
          <a:prstGeom prst="rect">
            <a:avLst/>
          </a:prstGeom>
          <a:noFill/>
          <a:ln w="9525">
            <a:noFill/>
            <a:miter lim="800000"/>
            <a:headEnd/>
            <a:tailEnd/>
          </a:ln>
        </p:spPr>
      </p:pic>
      <p:pic>
        <p:nvPicPr>
          <p:cNvPr id="4099" name="Picture 3"/>
          <p:cNvPicPr>
            <a:picLocks noChangeAspect="1" noChangeArrowheads="1"/>
          </p:cNvPicPr>
          <p:nvPr/>
        </p:nvPicPr>
        <p:blipFill>
          <a:blip r:embed="rId3" cstate="print"/>
          <a:srcRect/>
          <a:stretch>
            <a:fillRect/>
          </a:stretch>
        </p:blipFill>
        <p:spPr bwMode="auto">
          <a:xfrm>
            <a:off x="3275856" y="4077072"/>
            <a:ext cx="5472608" cy="2594855"/>
          </a:xfrm>
          <a:prstGeom prst="rect">
            <a:avLst/>
          </a:prstGeom>
          <a:noFill/>
          <a:ln w="9525">
            <a:noFill/>
            <a:miter lim="800000"/>
            <a:headEnd/>
            <a:tailEnd/>
          </a:ln>
        </p:spPr>
      </p:pic>
      <p:sp>
        <p:nvSpPr>
          <p:cNvPr id="6" name="5 Metin kutusu"/>
          <p:cNvSpPr txBox="1"/>
          <p:nvPr/>
        </p:nvSpPr>
        <p:spPr>
          <a:xfrm>
            <a:off x="251520" y="499319"/>
            <a:ext cx="7632848" cy="769441"/>
          </a:xfrm>
          <a:prstGeom prst="rect">
            <a:avLst/>
          </a:prstGeom>
          <a:noFill/>
        </p:spPr>
        <p:txBody>
          <a:bodyPr wrap="square" rtlCol="0">
            <a:spAutoFit/>
          </a:bodyPr>
          <a:lstStyle/>
          <a:p>
            <a:r>
              <a:rPr lang="tr-TR" sz="4400" dirty="0" smtClean="0">
                <a:solidFill>
                  <a:schemeClr val="accent2">
                    <a:lumMod val="50000"/>
                  </a:schemeClr>
                </a:solidFill>
                <a:latin typeface="Trebuchet MS" pitchFamily="34" charset="0"/>
              </a:rPr>
              <a:t>Soğuk hadde</a:t>
            </a:r>
            <a:endParaRPr lang="tr-TR" sz="4400" dirty="0">
              <a:solidFill>
                <a:schemeClr val="accent2">
                  <a:lumMod val="50000"/>
                </a:schemeClr>
              </a:solidFill>
              <a:latin typeface="Trebuchet MS" pitchFamily="34" charset="0"/>
            </a:endParaRPr>
          </a:p>
        </p:txBody>
      </p:sp>
      <p:sp>
        <p:nvSpPr>
          <p:cNvPr id="9" name="8 Metin kutusu"/>
          <p:cNvSpPr txBox="1"/>
          <p:nvPr/>
        </p:nvSpPr>
        <p:spPr>
          <a:xfrm>
            <a:off x="251520" y="1340768"/>
            <a:ext cx="7200800" cy="5262979"/>
          </a:xfrm>
          <a:prstGeom prst="rect">
            <a:avLst/>
          </a:prstGeom>
          <a:noFill/>
        </p:spPr>
        <p:txBody>
          <a:bodyPr wrap="square" rtlCol="0">
            <a:spAutoFit/>
          </a:bodyPr>
          <a:lstStyle/>
          <a:p>
            <a:r>
              <a:rPr lang="tr-TR" sz="2800" dirty="0" smtClean="0">
                <a:latin typeface="Trebuchet MS" pitchFamily="34" charset="0"/>
              </a:rPr>
              <a:t>Giren ve çıkan levha kalınlığı: </a:t>
            </a:r>
          </a:p>
          <a:p>
            <a:r>
              <a:rPr lang="tr-TR" sz="2800" dirty="0" smtClean="0">
                <a:latin typeface="Trebuchet MS" pitchFamily="34" charset="0"/>
              </a:rPr>
              <a:t>Ezme miktarı-deformasyon oranı</a:t>
            </a:r>
          </a:p>
          <a:p>
            <a:r>
              <a:rPr lang="tr-TR" sz="2800" dirty="0" smtClean="0">
                <a:latin typeface="Trebuchet MS" pitchFamily="34" charset="0"/>
              </a:rPr>
              <a:t>Açıcı ve sarıcı gergisi</a:t>
            </a:r>
          </a:p>
          <a:p>
            <a:r>
              <a:rPr lang="tr-TR" sz="2800" dirty="0" smtClean="0">
                <a:latin typeface="Trebuchet MS" pitchFamily="34" charset="0"/>
              </a:rPr>
              <a:t>Hadde hızı</a:t>
            </a:r>
          </a:p>
          <a:p>
            <a:r>
              <a:rPr lang="tr-TR" sz="2800" dirty="0" smtClean="0">
                <a:latin typeface="Trebuchet MS" pitchFamily="34" charset="0"/>
              </a:rPr>
              <a:t>Soğutma yağ uygulaması</a:t>
            </a:r>
          </a:p>
          <a:p>
            <a:r>
              <a:rPr lang="tr-TR" sz="2800" dirty="0" smtClean="0">
                <a:latin typeface="Trebuchet MS" pitchFamily="34" charset="0"/>
              </a:rPr>
              <a:t>İş ve destek merdane </a:t>
            </a:r>
          </a:p>
          <a:p>
            <a:r>
              <a:rPr lang="tr-TR" sz="2800" dirty="0" smtClean="0">
                <a:latin typeface="Trebuchet MS" pitchFamily="34" charset="0"/>
              </a:rPr>
              <a:t>bombesi</a:t>
            </a:r>
          </a:p>
          <a:p>
            <a:r>
              <a:rPr lang="tr-TR" sz="2800" dirty="0" smtClean="0">
                <a:latin typeface="Trebuchet MS" pitchFamily="34" charset="0"/>
              </a:rPr>
              <a:t>Biçim kontrolü</a:t>
            </a:r>
          </a:p>
          <a:p>
            <a:endParaRPr lang="tr-TR" sz="2800" dirty="0" smtClean="0">
              <a:latin typeface="Trebuchet MS" pitchFamily="34" charset="0"/>
            </a:endParaRPr>
          </a:p>
          <a:p>
            <a:r>
              <a:rPr lang="tr-TR" sz="2800" b="1" dirty="0" smtClean="0">
                <a:latin typeface="Trebuchet MS" pitchFamily="34" charset="0"/>
              </a:rPr>
              <a:t>Dökümden sonra </a:t>
            </a:r>
          </a:p>
          <a:p>
            <a:r>
              <a:rPr lang="tr-TR" sz="2800" b="1" dirty="0" smtClean="0">
                <a:latin typeface="Trebuchet MS" pitchFamily="34" charset="0"/>
              </a:rPr>
              <a:t>ilk pasoda ezme</a:t>
            </a:r>
          </a:p>
          <a:p>
            <a:r>
              <a:rPr lang="tr-TR" sz="2800" b="1" dirty="0" smtClean="0">
                <a:latin typeface="Trebuchet MS" pitchFamily="34" charset="0"/>
              </a:rPr>
              <a:t>&gt; %50</a:t>
            </a:r>
            <a:endParaRPr lang="tr-TR" sz="2800" b="1" dirty="0">
              <a:latin typeface="Trebuchet MS" pitchFamily="34" charset="0"/>
            </a:endParaRPr>
          </a:p>
        </p:txBody>
      </p:sp>
      <p:cxnSp>
        <p:nvCxnSpPr>
          <p:cNvPr id="11" name="10 Düz Ok Bağlayıcısı"/>
          <p:cNvCxnSpPr/>
          <p:nvPr/>
        </p:nvCxnSpPr>
        <p:spPr>
          <a:xfrm>
            <a:off x="6228184" y="2204864"/>
            <a:ext cx="360040" cy="21602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2535697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395536" y="530424"/>
            <a:ext cx="8229600" cy="594320"/>
          </a:xfrm>
        </p:spPr>
        <p:txBody>
          <a:bodyPr>
            <a:normAutofit fontScale="90000"/>
          </a:bodyPr>
          <a:lstStyle/>
          <a:p>
            <a:r>
              <a:rPr lang="tr-TR" dirty="0" smtClean="0">
                <a:latin typeface="Trebuchet MS" panose="020B0603020202020204" pitchFamily="34" charset="0"/>
              </a:rPr>
              <a:t>Soğuk hadde</a:t>
            </a:r>
            <a:endParaRPr lang="tr-TR" dirty="0">
              <a:latin typeface="Trebuchet MS" panose="020B0603020202020204" pitchFamily="34" charset="0"/>
            </a:endParaRPr>
          </a:p>
        </p:txBody>
      </p:sp>
      <p:pic>
        <p:nvPicPr>
          <p:cNvPr id="19459"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4959"/>
          <a:stretch/>
        </p:blipFill>
        <p:spPr bwMode="auto">
          <a:xfrm>
            <a:off x="3525156" y="2276872"/>
            <a:ext cx="5328592" cy="4287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Metin kutusu 1"/>
          <p:cNvSpPr txBox="1"/>
          <p:nvPr/>
        </p:nvSpPr>
        <p:spPr>
          <a:xfrm>
            <a:off x="323528" y="1268760"/>
            <a:ext cx="8352928" cy="4524315"/>
          </a:xfrm>
          <a:prstGeom prst="rect">
            <a:avLst/>
          </a:prstGeom>
          <a:noFill/>
        </p:spPr>
        <p:txBody>
          <a:bodyPr wrap="square" rtlCol="0">
            <a:spAutoFit/>
          </a:bodyPr>
          <a:lstStyle/>
          <a:p>
            <a:r>
              <a:rPr lang="tr-TR" sz="2400" dirty="0" smtClean="0">
                <a:latin typeface="Trebuchet MS" panose="020B0603020202020204" pitchFamily="34" charset="0"/>
              </a:rPr>
              <a:t>Soğuk hadde sürecinde paso başına ezme miktarları, </a:t>
            </a:r>
            <a:r>
              <a:rPr lang="tr-TR" sz="2400" dirty="0" err="1" smtClean="0">
                <a:latin typeface="Trebuchet MS" panose="020B0603020202020204" pitchFamily="34" charset="0"/>
              </a:rPr>
              <a:t>aratava</a:t>
            </a:r>
            <a:r>
              <a:rPr lang="tr-TR" sz="2400" dirty="0" smtClean="0">
                <a:latin typeface="Trebuchet MS" panose="020B0603020202020204" pitchFamily="34" charset="0"/>
              </a:rPr>
              <a:t> giriş kalınlıkları döküm ve ürün kalınlıkları ile birlikte malzemenin </a:t>
            </a:r>
          </a:p>
          <a:p>
            <a:r>
              <a:rPr lang="tr-TR" sz="2400" dirty="0" smtClean="0">
                <a:latin typeface="Trebuchet MS" panose="020B0603020202020204" pitchFamily="34" charset="0"/>
              </a:rPr>
              <a:t>deformasyon </a:t>
            </a:r>
          </a:p>
          <a:p>
            <a:r>
              <a:rPr lang="tr-TR" sz="2400" dirty="0" smtClean="0">
                <a:latin typeface="Trebuchet MS" panose="020B0603020202020204" pitchFamily="34" charset="0"/>
              </a:rPr>
              <a:t>sertleşmesi </a:t>
            </a:r>
          </a:p>
          <a:p>
            <a:r>
              <a:rPr lang="tr-TR" sz="2400" dirty="0" smtClean="0">
                <a:latin typeface="Trebuchet MS" panose="020B0603020202020204" pitchFamily="34" charset="0"/>
              </a:rPr>
              <a:t>davranışı da </a:t>
            </a:r>
          </a:p>
          <a:p>
            <a:r>
              <a:rPr lang="tr-TR" sz="2400" dirty="0" smtClean="0">
                <a:latin typeface="Trebuchet MS" panose="020B0603020202020204" pitchFamily="34" charset="0"/>
              </a:rPr>
              <a:t>dikkate alınarak </a:t>
            </a:r>
          </a:p>
          <a:p>
            <a:r>
              <a:rPr lang="tr-TR" sz="2400" dirty="0" smtClean="0">
                <a:latin typeface="Trebuchet MS" panose="020B0603020202020204" pitchFamily="34" charset="0"/>
              </a:rPr>
              <a:t>titizlikle </a:t>
            </a:r>
          </a:p>
          <a:p>
            <a:r>
              <a:rPr lang="tr-TR" sz="2400" dirty="0">
                <a:latin typeface="Trebuchet MS" panose="020B0603020202020204" pitchFamily="34" charset="0"/>
              </a:rPr>
              <a:t>p</a:t>
            </a:r>
            <a:r>
              <a:rPr lang="tr-TR" sz="2400" dirty="0" smtClean="0">
                <a:latin typeface="Trebuchet MS" panose="020B0603020202020204" pitchFamily="34" charset="0"/>
              </a:rPr>
              <a:t>lanlanmalı, </a:t>
            </a:r>
          </a:p>
          <a:p>
            <a:r>
              <a:rPr lang="tr-TR" sz="2400" dirty="0" smtClean="0">
                <a:latin typeface="Trebuchet MS" panose="020B0603020202020204" pitchFamily="34" charset="0"/>
              </a:rPr>
              <a:t>levha biçimsel </a:t>
            </a:r>
          </a:p>
          <a:p>
            <a:r>
              <a:rPr lang="tr-TR" sz="2400" dirty="0" smtClean="0">
                <a:latin typeface="Trebuchet MS" panose="020B0603020202020204" pitchFamily="34" charset="0"/>
              </a:rPr>
              <a:t>durumu izlenerek </a:t>
            </a:r>
          </a:p>
          <a:p>
            <a:r>
              <a:rPr lang="tr-TR" sz="2400" dirty="0" smtClean="0">
                <a:latin typeface="Trebuchet MS" panose="020B0603020202020204" pitchFamily="34" charset="0"/>
              </a:rPr>
              <a:t>kontrol edilmelidir.</a:t>
            </a:r>
            <a:endParaRPr lang="tr-TR" sz="2400" dirty="0">
              <a:latin typeface="Trebuchet MS" panose="020B0603020202020204" pitchFamily="34" charset="0"/>
            </a:endParaRPr>
          </a:p>
        </p:txBody>
      </p:sp>
    </p:spTree>
    <p:extLst>
      <p:ext uri="{BB962C8B-B14F-4D97-AF65-F5344CB8AC3E}">
        <p14:creationId xmlns:p14="http://schemas.microsoft.com/office/powerpoint/2010/main" val="47507402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Başlık 3"/>
          <p:cNvSpPr>
            <a:spLocks noGrp="1"/>
          </p:cNvSpPr>
          <p:nvPr>
            <p:ph type="title"/>
          </p:nvPr>
        </p:nvSpPr>
        <p:spPr>
          <a:xfrm>
            <a:off x="395536" y="764704"/>
            <a:ext cx="8229600" cy="594320"/>
          </a:xfrm>
        </p:spPr>
        <p:txBody>
          <a:bodyPr>
            <a:normAutofit fontScale="90000"/>
          </a:bodyPr>
          <a:lstStyle/>
          <a:p>
            <a:r>
              <a:rPr lang="tr-TR" dirty="0" smtClean="0">
                <a:latin typeface="Trebuchet MS" pitchFamily="34" charset="0"/>
              </a:rPr>
              <a:t>Soğuk hadde üretim teknolojisi</a:t>
            </a:r>
            <a:endParaRPr lang="tr-TR" dirty="0">
              <a:latin typeface="Trebuchet MS" pitchFamily="34" charset="0"/>
            </a:endParaRPr>
          </a:p>
        </p:txBody>
      </p:sp>
      <p:pic>
        <p:nvPicPr>
          <p:cNvPr id="4" name="Picture 2"/>
          <p:cNvPicPr>
            <a:picLocks noChangeAspect="1" noChangeArrowheads="1"/>
          </p:cNvPicPr>
          <p:nvPr/>
        </p:nvPicPr>
        <p:blipFill rotWithShape="1">
          <a:blip r:embed="rId2" cstate="print">
            <a:lum bright="-4000" contrast="21000"/>
            <a:extLst>
              <a:ext uri="{28A0092B-C50C-407E-A947-70E740481C1C}">
                <a14:useLocalDpi xmlns:a14="http://schemas.microsoft.com/office/drawing/2010/main" val="0"/>
              </a:ext>
            </a:extLst>
          </a:blip>
          <a:srcRect l="25897" t="13307" r="12777" b="44784"/>
          <a:stretch/>
        </p:blipFill>
        <p:spPr bwMode="auto">
          <a:xfrm>
            <a:off x="467544" y="1700808"/>
            <a:ext cx="4652825" cy="31971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a:blip r:embed="rId3" cstate="print">
            <a:lum bright="-7000" contrast="10000"/>
            <a:extLst>
              <a:ext uri="{28A0092B-C50C-407E-A947-70E740481C1C}">
                <a14:useLocalDpi xmlns:a14="http://schemas.microsoft.com/office/drawing/2010/main" val="0"/>
              </a:ext>
            </a:extLst>
          </a:blip>
          <a:srcRect l="30858" t="22881" r="27998" b="4661"/>
          <a:stretch>
            <a:fillRect/>
          </a:stretch>
        </p:blipFill>
        <p:spPr bwMode="auto">
          <a:xfrm>
            <a:off x="5292080" y="1657604"/>
            <a:ext cx="3456384" cy="32835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6996" t="74529" r="1637" b="5098"/>
          <a:stretch/>
        </p:blipFill>
        <p:spPr bwMode="auto">
          <a:xfrm>
            <a:off x="539552" y="5157192"/>
            <a:ext cx="3611276" cy="14401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92658619"/>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2" cstate="print">
            <a:lum bright="-10000" contrast="16000"/>
            <a:extLst>
              <a:ext uri="{28A0092B-C50C-407E-A947-70E740481C1C}">
                <a14:useLocalDpi xmlns:a14="http://schemas.microsoft.com/office/drawing/2010/main" val="0"/>
              </a:ext>
            </a:extLst>
          </a:blip>
          <a:srcRect/>
          <a:stretch>
            <a:fillRect/>
          </a:stretch>
        </p:blipFill>
        <p:spPr bwMode="auto">
          <a:xfrm>
            <a:off x="179512" y="1700808"/>
            <a:ext cx="8712968" cy="48245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Başlık 3"/>
          <p:cNvSpPr>
            <a:spLocks noGrp="1"/>
          </p:cNvSpPr>
          <p:nvPr>
            <p:ph type="title"/>
          </p:nvPr>
        </p:nvSpPr>
        <p:spPr>
          <a:xfrm>
            <a:off x="395536" y="818456"/>
            <a:ext cx="8229600" cy="594320"/>
          </a:xfrm>
        </p:spPr>
        <p:txBody>
          <a:bodyPr>
            <a:normAutofit fontScale="90000"/>
          </a:bodyPr>
          <a:lstStyle/>
          <a:p>
            <a:r>
              <a:rPr lang="tr-TR" dirty="0" smtClean="0">
                <a:solidFill>
                  <a:schemeClr val="accent2">
                    <a:lumMod val="50000"/>
                  </a:schemeClr>
                </a:solidFill>
                <a:latin typeface="Trebuchet MS" pitchFamily="34" charset="0"/>
              </a:rPr>
              <a:t>Biçim hataları</a:t>
            </a:r>
            <a:endParaRPr lang="tr-TR" dirty="0">
              <a:solidFill>
                <a:schemeClr val="accent2">
                  <a:lumMod val="50000"/>
                </a:schemeClr>
              </a:solidFill>
              <a:latin typeface="Trebuchet MS" pitchFamily="34" charset="0"/>
            </a:endParaRPr>
          </a:p>
        </p:txBody>
      </p:sp>
      <p:sp useBgFill="1">
        <p:nvSpPr>
          <p:cNvPr id="4" name="3 Metin kutusu"/>
          <p:cNvSpPr txBox="1"/>
          <p:nvPr/>
        </p:nvSpPr>
        <p:spPr>
          <a:xfrm>
            <a:off x="225052" y="2722988"/>
            <a:ext cx="3266828" cy="353943"/>
          </a:xfrm>
          <a:prstGeom prst="rect">
            <a:avLst/>
          </a:prstGeom>
        </p:spPr>
        <p:txBody>
          <a:bodyPr wrap="square" bIns="0" rtlCol="0">
            <a:spAutoFit/>
          </a:bodyPr>
          <a:lstStyle/>
          <a:p>
            <a:r>
              <a:rPr lang="tr-TR" sz="2000" dirty="0" smtClean="0">
                <a:latin typeface="Trebuchet MS" pitchFamily="34" charset="0"/>
              </a:rPr>
              <a:t>Homojen merdane aralığı</a:t>
            </a:r>
            <a:endParaRPr lang="tr-TR" sz="2000" dirty="0">
              <a:latin typeface="Trebuchet MS" pitchFamily="34" charset="0"/>
            </a:endParaRPr>
          </a:p>
        </p:txBody>
      </p:sp>
      <p:sp useBgFill="1">
        <p:nvSpPr>
          <p:cNvPr id="5" name="4 Metin kutusu"/>
          <p:cNvSpPr txBox="1"/>
          <p:nvPr/>
        </p:nvSpPr>
        <p:spPr>
          <a:xfrm>
            <a:off x="35496" y="4365104"/>
            <a:ext cx="3266828" cy="353943"/>
          </a:xfrm>
          <a:prstGeom prst="rect">
            <a:avLst/>
          </a:prstGeom>
        </p:spPr>
        <p:txBody>
          <a:bodyPr wrap="square" bIns="0" rtlCol="0">
            <a:spAutoFit/>
          </a:bodyPr>
          <a:lstStyle/>
          <a:p>
            <a:pPr algn="ctr"/>
            <a:r>
              <a:rPr lang="tr-TR" sz="2000" dirty="0" smtClean="0">
                <a:latin typeface="Trebuchet MS" pitchFamily="34" charset="0"/>
              </a:rPr>
              <a:t>Kenarlarda fazla ezme</a:t>
            </a:r>
            <a:endParaRPr lang="tr-TR" sz="2000" dirty="0">
              <a:latin typeface="Trebuchet MS" pitchFamily="34" charset="0"/>
            </a:endParaRPr>
          </a:p>
        </p:txBody>
      </p:sp>
      <p:sp useBgFill="1">
        <p:nvSpPr>
          <p:cNvPr id="6" name="5 Metin kutusu"/>
          <p:cNvSpPr txBox="1"/>
          <p:nvPr/>
        </p:nvSpPr>
        <p:spPr>
          <a:xfrm>
            <a:off x="35496" y="6171401"/>
            <a:ext cx="3266828" cy="353943"/>
          </a:xfrm>
          <a:prstGeom prst="rect">
            <a:avLst/>
          </a:prstGeom>
        </p:spPr>
        <p:txBody>
          <a:bodyPr wrap="square" bIns="0" rtlCol="0">
            <a:spAutoFit/>
          </a:bodyPr>
          <a:lstStyle/>
          <a:p>
            <a:pPr algn="ctr"/>
            <a:r>
              <a:rPr lang="tr-TR" sz="2000" dirty="0" smtClean="0">
                <a:latin typeface="Trebuchet MS" pitchFamily="34" charset="0"/>
              </a:rPr>
              <a:t>merkezde fazla ezme</a:t>
            </a:r>
            <a:endParaRPr lang="tr-TR" sz="2000" dirty="0">
              <a:latin typeface="Trebuchet MS" pitchFamily="34" charset="0"/>
            </a:endParaRPr>
          </a:p>
        </p:txBody>
      </p:sp>
      <p:sp useBgFill="1">
        <p:nvSpPr>
          <p:cNvPr id="7" name="6 Metin kutusu"/>
          <p:cNvSpPr txBox="1"/>
          <p:nvPr/>
        </p:nvSpPr>
        <p:spPr>
          <a:xfrm>
            <a:off x="2817340" y="4437112"/>
            <a:ext cx="3266828" cy="353943"/>
          </a:xfrm>
          <a:prstGeom prst="rect">
            <a:avLst/>
          </a:prstGeom>
        </p:spPr>
        <p:txBody>
          <a:bodyPr wrap="square" bIns="0" rtlCol="0">
            <a:spAutoFit/>
          </a:bodyPr>
          <a:lstStyle/>
          <a:p>
            <a:pPr algn="ctr"/>
            <a:r>
              <a:rPr lang="tr-TR" sz="2000" dirty="0" smtClean="0">
                <a:latin typeface="Trebuchet MS" pitchFamily="34" charset="0"/>
              </a:rPr>
              <a:t>Kenarlarda dalga</a:t>
            </a:r>
            <a:endParaRPr lang="tr-TR" sz="2000" dirty="0">
              <a:latin typeface="Trebuchet MS" pitchFamily="34" charset="0"/>
            </a:endParaRPr>
          </a:p>
        </p:txBody>
      </p:sp>
      <p:sp useBgFill="1">
        <p:nvSpPr>
          <p:cNvPr id="8" name="7 Metin kutusu"/>
          <p:cNvSpPr txBox="1"/>
          <p:nvPr/>
        </p:nvSpPr>
        <p:spPr>
          <a:xfrm>
            <a:off x="2843808" y="6171401"/>
            <a:ext cx="3266828" cy="353943"/>
          </a:xfrm>
          <a:prstGeom prst="rect">
            <a:avLst/>
          </a:prstGeom>
        </p:spPr>
        <p:txBody>
          <a:bodyPr wrap="square" bIns="0" rtlCol="0">
            <a:spAutoFit/>
          </a:bodyPr>
          <a:lstStyle/>
          <a:p>
            <a:pPr algn="ctr"/>
            <a:r>
              <a:rPr lang="tr-TR" sz="2000" dirty="0" smtClean="0">
                <a:latin typeface="Trebuchet MS" pitchFamily="34" charset="0"/>
              </a:rPr>
              <a:t>merkezde dalga</a:t>
            </a:r>
            <a:endParaRPr lang="tr-TR" sz="2000" dirty="0">
              <a:latin typeface="Trebuchet MS" pitchFamily="34" charset="0"/>
            </a:endParaRPr>
          </a:p>
        </p:txBody>
      </p:sp>
      <p:sp useBgFill="1">
        <p:nvSpPr>
          <p:cNvPr id="10" name="9 Metin kutusu"/>
          <p:cNvSpPr txBox="1"/>
          <p:nvPr/>
        </p:nvSpPr>
        <p:spPr>
          <a:xfrm>
            <a:off x="3131840" y="2564904"/>
            <a:ext cx="2016224" cy="353943"/>
          </a:xfrm>
          <a:prstGeom prst="rect">
            <a:avLst/>
          </a:prstGeom>
        </p:spPr>
        <p:txBody>
          <a:bodyPr wrap="square" bIns="0" rtlCol="0">
            <a:spAutoFit/>
          </a:bodyPr>
          <a:lstStyle/>
          <a:p>
            <a:pPr algn="ctr"/>
            <a:r>
              <a:rPr lang="tr-TR" sz="2000" dirty="0" smtClean="0">
                <a:latin typeface="Trebuchet MS" pitchFamily="34" charset="0"/>
              </a:rPr>
              <a:t>Düz profil</a:t>
            </a:r>
            <a:endParaRPr lang="tr-TR" sz="2000" dirty="0">
              <a:latin typeface="Trebuchet MS" pitchFamily="34" charset="0"/>
            </a:endParaRPr>
          </a:p>
        </p:txBody>
      </p:sp>
      <p:sp useBgFill="1">
        <p:nvSpPr>
          <p:cNvPr id="11" name="10 Metin kutusu"/>
          <p:cNvSpPr txBox="1"/>
          <p:nvPr/>
        </p:nvSpPr>
        <p:spPr>
          <a:xfrm>
            <a:off x="5652120" y="2564904"/>
            <a:ext cx="2016224" cy="353943"/>
          </a:xfrm>
          <a:prstGeom prst="rect">
            <a:avLst/>
          </a:prstGeom>
        </p:spPr>
        <p:txBody>
          <a:bodyPr wrap="square" bIns="0" rtlCol="0">
            <a:spAutoFit/>
          </a:bodyPr>
          <a:lstStyle/>
          <a:p>
            <a:pPr algn="ctr"/>
            <a:r>
              <a:rPr lang="tr-TR" sz="2000" dirty="0" smtClean="0">
                <a:latin typeface="Trebuchet MS" pitchFamily="34" charset="0"/>
              </a:rPr>
              <a:t>Düz levha</a:t>
            </a:r>
            <a:endParaRPr lang="tr-TR" sz="2000" dirty="0">
              <a:latin typeface="Trebuchet MS" pitchFamily="34" charset="0"/>
            </a:endParaRPr>
          </a:p>
        </p:txBody>
      </p:sp>
      <p:sp useBgFill="1">
        <p:nvSpPr>
          <p:cNvPr id="12" name="11 Metin kutusu"/>
          <p:cNvSpPr txBox="1"/>
          <p:nvPr/>
        </p:nvSpPr>
        <p:spPr>
          <a:xfrm>
            <a:off x="6300192" y="3291081"/>
            <a:ext cx="2016224" cy="353943"/>
          </a:xfrm>
          <a:prstGeom prst="rect">
            <a:avLst/>
          </a:prstGeom>
        </p:spPr>
        <p:txBody>
          <a:bodyPr wrap="square" bIns="0" rtlCol="0">
            <a:spAutoFit/>
          </a:bodyPr>
          <a:lstStyle/>
          <a:p>
            <a:pPr algn="ctr"/>
            <a:r>
              <a:rPr lang="tr-TR" sz="2000" dirty="0" smtClean="0">
                <a:latin typeface="Trebuchet MS" pitchFamily="34" charset="0"/>
              </a:rPr>
              <a:t>Biçim hataları</a:t>
            </a:r>
            <a:endParaRPr lang="tr-TR" sz="2000" dirty="0">
              <a:latin typeface="Trebuchet MS" pitchFamily="34" charset="0"/>
            </a:endParaRPr>
          </a:p>
        </p:txBody>
      </p:sp>
      <p:sp useBgFill="1">
        <p:nvSpPr>
          <p:cNvPr id="13" name="12 Metin kutusu"/>
          <p:cNvSpPr txBox="1"/>
          <p:nvPr/>
        </p:nvSpPr>
        <p:spPr>
          <a:xfrm>
            <a:off x="6732240" y="5019273"/>
            <a:ext cx="2016224" cy="353943"/>
          </a:xfrm>
          <a:prstGeom prst="rect">
            <a:avLst/>
          </a:prstGeom>
        </p:spPr>
        <p:txBody>
          <a:bodyPr wrap="square" bIns="0" rtlCol="0">
            <a:spAutoFit/>
          </a:bodyPr>
          <a:lstStyle/>
          <a:p>
            <a:pPr algn="ctr"/>
            <a:r>
              <a:rPr lang="tr-TR" sz="2000" dirty="0" smtClean="0">
                <a:latin typeface="Trebuchet MS" pitchFamily="34" charset="0"/>
              </a:rPr>
              <a:t>Çeyrek bukle</a:t>
            </a:r>
            <a:endParaRPr lang="tr-TR" sz="2000" dirty="0">
              <a:latin typeface="Trebuchet MS" pitchFamily="34" charset="0"/>
            </a:endParaRPr>
          </a:p>
        </p:txBody>
      </p:sp>
      <p:sp useBgFill="1">
        <p:nvSpPr>
          <p:cNvPr id="14" name="13 Metin kutusu"/>
          <p:cNvSpPr txBox="1"/>
          <p:nvPr/>
        </p:nvSpPr>
        <p:spPr>
          <a:xfrm>
            <a:off x="6732240" y="6171401"/>
            <a:ext cx="2016224" cy="353943"/>
          </a:xfrm>
          <a:prstGeom prst="rect">
            <a:avLst/>
          </a:prstGeom>
        </p:spPr>
        <p:txBody>
          <a:bodyPr wrap="square" bIns="0" rtlCol="0">
            <a:spAutoFit/>
          </a:bodyPr>
          <a:lstStyle/>
          <a:p>
            <a:pPr algn="ctr"/>
            <a:r>
              <a:rPr lang="tr-TR" sz="2000" dirty="0" smtClean="0">
                <a:latin typeface="Trebuchet MS" pitchFamily="34" charset="0"/>
              </a:rPr>
              <a:t>merkez bukle</a:t>
            </a:r>
            <a:endParaRPr lang="tr-TR" sz="2000" dirty="0">
              <a:latin typeface="Trebuchet MS" pitchFamily="34" charset="0"/>
            </a:endParaRPr>
          </a:p>
        </p:txBody>
      </p:sp>
    </p:spTree>
    <p:extLst>
      <p:ext uri="{BB962C8B-B14F-4D97-AF65-F5344CB8AC3E}">
        <p14:creationId xmlns:p14="http://schemas.microsoft.com/office/powerpoint/2010/main" val="82535697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etin kutusu"/>
          <p:cNvSpPr txBox="1"/>
          <p:nvPr/>
        </p:nvSpPr>
        <p:spPr>
          <a:xfrm>
            <a:off x="252536" y="1333212"/>
            <a:ext cx="8855968" cy="5293757"/>
          </a:xfrm>
          <a:prstGeom prst="rect">
            <a:avLst/>
          </a:prstGeom>
          <a:noFill/>
        </p:spPr>
        <p:txBody>
          <a:bodyPr wrap="square" rtlCol="0">
            <a:spAutoFit/>
          </a:bodyPr>
          <a:lstStyle/>
          <a:p>
            <a:pPr>
              <a:spcAft>
                <a:spcPts val="600"/>
              </a:spcAft>
              <a:buClr>
                <a:schemeClr val="bg2">
                  <a:lumMod val="50000"/>
                </a:schemeClr>
              </a:buClr>
            </a:pPr>
            <a:r>
              <a:rPr lang="en-US" sz="2800" b="1" dirty="0" err="1" smtClean="0">
                <a:latin typeface="Trebuchet MS" pitchFamily="34" charset="0"/>
              </a:rPr>
              <a:t>Mangan</a:t>
            </a:r>
            <a:r>
              <a:rPr lang="en-US" sz="2800" dirty="0" smtClean="0">
                <a:latin typeface="Trebuchet MS" pitchFamily="34" charset="0"/>
              </a:rPr>
              <a:t> </a:t>
            </a:r>
            <a:endParaRPr lang="tr-TR" sz="2800" dirty="0" smtClean="0">
              <a:latin typeface="Trebuchet MS" pitchFamily="34" charset="0"/>
            </a:endParaRPr>
          </a:p>
          <a:p>
            <a:pPr marL="457200" indent="-457200">
              <a:spcAft>
                <a:spcPts val="600"/>
              </a:spcAft>
              <a:buClr>
                <a:schemeClr val="bg2">
                  <a:lumMod val="50000"/>
                </a:schemeClr>
              </a:buClr>
              <a:buFont typeface="Trebuchet MS" panose="020B0603020202020204" pitchFamily="34" charset="0"/>
              <a:buChar char="●"/>
            </a:pPr>
            <a:r>
              <a:rPr lang="tr-TR" sz="2800" dirty="0" smtClean="0">
                <a:latin typeface="Trebuchet MS" pitchFamily="34" charset="0"/>
              </a:rPr>
              <a:t>Çözeltide </a:t>
            </a:r>
            <a:r>
              <a:rPr lang="tr-TR" sz="2800" dirty="0" smtClean="0">
                <a:latin typeface="Trebuchet MS" pitchFamily="34" charset="0"/>
              </a:rPr>
              <a:t>veya bileşik olarak mukavemeti arttırır.</a:t>
            </a:r>
          </a:p>
          <a:p>
            <a:pPr marL="457200" indent="-457200">
              <a:spcAft>
                <a:spcPts val="600"/>
              </a:spcAft>
              <a:buClr>
                <a:schemeClr val="bg2">
                  <a:lumMod val="50000"/>
                </a:schemeClr>
              </a:buClr>
              <a:buFont typeface="Trebuchet MS" panose="020B0603020202020204" pitchFamily="34" charset="0"/>
              <a:buChar char="●"/>
            </a:pPr>
            <a:r>
              <a:rPr lang="tr-TR" sz="2800" dirty="0" smtClean="0">
                <a:latin typeface="Trebuchet MS" pitchFamily="34" charset="0"/>
              </a:rPr>
              <a:t>Tane boyutunu kontrol eder.</a:t>
            </a:r>
          </a:p>
          <a:p>
            <a:pPr marL="457200" indent="-457200">
              <a:spcAft>
                <a:spcPts val="600"/>
              </a:spcAft>
              <a:buClr>
                <a:schemeClr val="bg2">
                  <a:lumMod val="50000"/>
                </a:schemeClr>
              </a:buClr>
              <a:buFont typeface="Trebuchet MS" panose="020B0603020202020204" pitchFamily="34" charset="0"/>
              <a:buChar char="●"/>
            </a:pPr>
            <a:r>
              <a:rPr lang="tr-TR" sz="2800" dirty="0" smtClean="0">
                <a:latin typeface="Trebuchet MS" pitchFamily="34" charset="0"/>
              </a:rPr>
              <a:t>Şekillendirmede </a:t>
            </a:r>
            <a:r>
              <a:rPr lang="tr-TR" sz="2800" dirty="0" smtClean="0">
                <a:latin typeface="Trebuchet MS" pitchFamily="34" charset="0"/>
              </a:rPr>
              <a:t>fiber tane yapısını teşvik eder.</a:t>
            </a:r>
          </a:p>
          <a:p>
            <a:pPr marL="457200" indent="-457200">
              <a:spcAft>
                <a:spcPts val="600"/>
              </a:spcAft>
              <a:buClr>
                <a:schemeClr val="bg2">
                  <a:lumMod val="50000"/>
                </a:schemeClr>
              </a:buClr>
              <a:buFont typeface="Trebuchet MS" panose="020B0603020202020204" pitchFamily="34" charset="0"/>
              <a:buChar char="●"/>
            </a:pPr>
            <a:r>
              <a:rPr lang="tr-TR" sz="2800" dirty="0" err="1" smtClean="0">
                <a:latin typeface="Trebuchet MS" pitchFamily="34" charset="0"/>
              </a:rPr>
              <a:t>Dispersoidleri</a:t>
            </a:r>
            <a:r>
              <a:rPr lang="tr-TR" sz="2800" dirty="0" smtClean="0">
                <a:latin typeface="Trebuchet MS" pitchFamily="34" charset="0"/>
              </a:rPr>
              <a:t> toparlanma ve tane büyümesi geciktiricidir</a:t>
            </a:r>
            <a:r>
              <a:rPr lang="tr-TR" sz="2800" dirty="0">
                <a:latin typeface="Trebuchet MS" pitchFamily="34" charset="0"/>
              </a:rPr>
              <a:t>. YK sıcaklığını arttırır</a:t>
            </a:r>
            <a:r>
              <a:rPr lang="tr-TR" sz="2800" dirty="0" smtClean="0">
                <a:latin typeface="Trebuchet MS" pitchFamily="34" charset="0"/>
              </a:rPr>
              <a:t>.</a:t>
            </a:r>
            <a:endParaRPr lang="tr-TR" sz="2800" dirty="0" smtClean="0">
              <a:latin typeface="Trebuchet MS" pitchFamily="34" charset="0"/>
            </a:endParaRPr>
          </a:p>
          <a:p>
            <a:pPr marL="457200" indent="-457200">
              <a:spcAft>
                <a:spcPts val="600"/>
              </a:spcAft>
              <a:buClr>
                <a:schemeClr val="bg2">
                  <a:lumMod val="50000"/>
                </a:schemeClr>
              </a:buClr>
              <a:buFont typeface="Trebuchet MS" panose="020B0603020202020204" pitchFamily="34" charset="0"/>
              <a:buChar char="●"/>
            </a:pPr>
            <a:r>
              <a:rPr lang="tr-TR" sz="2800" dirty="0" err="1" smtClean="0">
                <a:latin typeface="Trebuchet MS" pitchFamily="34" charset="0"/>
              </a:rPr>
              <a:t>Mn</a:t>
            </a:r>
            <a:r>
              <a:rPr lang="tr-TR" sz="2800" dirty="0" smtClean="0">
                <a:latin typeface="Trebuchet MS" pitchFamily="34" charset="0"/>
              </a:rPr>
              <a:t> çökeltileri ısıl işlemden soğutma hızını kritik yapar.</a:t>
            </a:r>
          </a:p>
          <a:p>
            <a:pPr marL="457200" indent="-457200">
              <a:spcAft>
                <a:spcPts val="600"/>
              </a:spcAft>
              <a:buClr>
                <a:schemeClr val="bg2">
                  <a:lumMod val="50000"/>
                </a:schemeClr>
              </a:buClr>
              <a:buFont typeface="Trebuchet MS" panose="020B0603020202020204" pitchFamily="34" charset="0"/>
              <a:buChar char="●"/>
            </a:pPr>
            <a:r>
              <a:rPr lang="tr-TR" sz="2800" dirty="0" err="1" smtClean="0">
                <a:latin typeface="Trebuchet MS" pitchFamily="34" charset="0"/>
              </a:rPr>
              <a:t>Fe</a:t>
            </a:r>
            <a:r>
              <a:rPr lang="tr-TR" sz="2800" dirty="0" smtClean="0">
                <a:latin typeface="Trebuchet MS" pitchFamily="34" charset="0"/>
              </a:rPr>
              <a:t> esaslı bileşiklerin morfolojilerini kontrol etmek ve gevrekleştirici etkilerini telafi etmek için kullanılır.</a:t>
            </a:r>
          </a:p>
        </p:txBody>
      </p:sp>
      <p:sp>
        <p:nvSpPr>
          <p:cNvPr id="6" name="Başlık 3"/>
          <p:cNvSpPr>
            <a:spLocks noGrp="1"/>
          </p:cNvSpPr>
          <p:nvPr>
            <p:ph type="title"/>
          </p:nvPr>
        </p:nvSpPr>
        <p:spPr>
          <a:xfrm>
            <a:off x="251520" y="602432"/>
            <a:ext cx="8568952" cy="594320"/>
          </a:xfrm>
        </p:spPr>
        <p:txBody>
          <a:bodyPr>
            <a:noAutofit/>
          </a:bodyPr>
          <a:lstStyle/>
          <a:p>
            <a:r>
              <a:rPr lang="tr-TR" sz="4400" dirty="0" smtClean="0">
                <a:latin typeface="Trebuchet MS" pitchFamily="34" charset="0"/>
              </a:rPr>
              <a:t>elementlerin etkisi</a:t>
            </a:r>
            <a:endParaRPr lang="tr-TR" sz="4400" dirty="0">
              <a:latin typeface="Trebuchet MS" pitchFamily="34" charset="0"/>
            </a:endParaRPr>
          </a:p>
        </p:txBody>
      </p:sp>
    </p:spTree>
    <p:extLst>
      <p:ext uri="{BB962C8B-B14F-4D97-AF65-F5344CB8AC3E}">
        <p14:creationId xmlns:p14="http://schemas.microsoft.com/office/powerpoint/2010/main" val="4192846815"/>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395536" y="602432"/>
            <a:ext cx="8229600" cy="594320"/>
          </a:xfrm>
        </p:spPr>
        <p:txBody>
          <a:bodyPr>
            <a:normAutofit fontScale="90000"/>
          </a:bodyPr>
          <a:lstStyle/>
          <a:p>
            <a:r>
              <a:rPr lang="tr-TR" dirty="0" smtClean="0">
                <a:solidFill>
                  <a:schemeClr val="accent2">
                    <a:lumMod val="50000"/>
                  </a:schemeClr>
                </a:solidFill>
                <a:latin typeface="Trebuchet MS" pitchFamily="34" charset="0"/>
              </a:rPr>
              <a:t>Biçim hataları</a:t>
            </a:r>
            <a:endParaRPr lang="tr-TR" dirty="0">
              <a:solidFill>
                <a:schemeClr val="accent2">
                  <a:lumMod val="50000"/>
                </a:schemeClr>
              </a:solidFill>
              <a:latin typeface="Trebuchet MS" pitchFamily="34" charset="0"/>
            </a:endParaRPr>
          </a:p>
        </p:txBody>
      </p:sp>
      <p:pic>
        <p:nvPicPr>
          <p:cNvPr id="102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6145" b="13483"/>
          <a:stretch/>
        </p:blipFill>
        <p:spPr bwMode="auto">
          <a:xfrm>
            <a:off x="4355976" y="4797272"/>
            <a:ext cx="4446195" cy="108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cstate="print">
            <a:lum bright="-1000"/>
            <a:extLst>
              <a:ext uri="{28A0092B-C50C-407E-A947-70E740481C1C}">
                <a14:useLocalDpi xmlns:a14="http://schemas.microsoft.com/office/drawing/2010/main" val="0"/>
              </a:ext>
            </a:extLst>
          </a:blip>
          <a:srcRect/>
          <a:stretch>
            <a:fillRect/>
          </a:stretch>
        </p:blipFill>
        <p:spPr bwMode="auto">
          <a:xfrm>
            <a:off x="323528" y="1772936"/>
            <a:ext cx="7912428" cy="29805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2752" b="5714"/>
          <a:stretch/>
        </p:blipFill>
        <p:spPr bwMode="auto">
          <a:xfrm>
            <a:off x="395536" y="4797272"/>
            <a:ext cx="3932891" cy="108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useBgFill="1">
        <p:nvSpPr>
          <p:cNvPr id="6" name="5 Metin kutusu"/>
          <p:cNvSpPr txBox="1"/>
          <p:nvPr/>
        </p:nvSpPr>
        <p:spPr>
          <a:xfrm>
            <a:off x="4860032" y="1789366"/>
            <a:ext cx="2808312" cy="415498"/>
          </a:xfrm>
          <a:prstGeom prst="rect">
            <a:avLst/>
          </a:prstGeom>
        </p:spPr>
        <p:txBody>
          <a:bodyPr wrap="square" bIns="0" rtlCol="0">
            <a:spAutoFit/>
          </a:bodyPr>
          <a:lstStyle/>
          <a:p>
            <a:pPr algn="ctr"/>
            <a:r>
              <a:rPr lang="tr-TR" sz="2400" dirty="0" smtClean="0">
                <a:latin typeface="Trebuchet MS" pitchFamily="34" charset="0"/>
              </a:rPr>
              <a:t>Kenar dalgası</a:t>
            </a:r>
            <a:endParaRPr lang="tr-TR" sz="2400" dirty="0">
              <a:latin typeface="Trebuchet MS" pitchFamily="34" charset="0"/>
            </a:endParaRPr>
          </a:p>
        </p:txBody>
      </p:sp>
      <p:sp useBgFill="1">
        <p:nvSpPr>
          <p:cNvPr id="7" name="6 Metin kutusu"/>
          <p:cNvSpPr txBox="1"/>
          <p:nvPr/>
        </p:nvSpPr>
        <p:spPr>
          <a:xfrm>
            <a:off x="971600" y="1772816"/>
            <a:ext cx="2808312" cy="415498"/>
          </a:xfrm>
          <a:prstGeom prst="rect">
            <a:avLst/>
          </a:prstGeom>
        </p:spPr>
        <p:txBody>
          <a:bodyPr wrap="square" bIns="0" rtlCol="0">
            <a:spAutoFit/>
          </a:bodyPr>
          <a:lstStyle/>
          <a:p>
            <a:pPr algn="ctr"/>
            <a:r>
              <a:rPr lang="tr-TR" sz="2400" dirty="0" smtClean="0">
                <a:latin typeface="Trebuchet MS" pitchFamily="34" charset="0"/>
              </a:rPr>
              <a:t>İç bukle</a:t>
            </a:r>
            <a:endParaRPr lang="tr-TR" sz="2400" dirty="0">
              <a:latin typeface="Trebuchet MS" pitchFamily="34" charset="0"/>
            </a:endParaRPr>
          </a:p>
        </p:txBody>
      </p:sp>
    </p:spTree>
    <p:extLst>
      <p:ext uri="{BB962C8B-B14F-4D97-AF65-F5344CB8AC3E}">
        <p14:creationId xmlns:p14="http://schemas.microsoft.com/office/powerpoint/2010/main" val="825356974"/>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395536" y="674440"/>
            <a:ext cx="8229600" cy="594320"/>
          </a:xfrm>
        </p:spPr>
        <p:txBody>
          <a:bodyPr>
            <a:normAutofit fontScale="90000"/>
          </a:bodyPr>
          <a:lstStyle/>
          <a:p>
            <a:r>
              <a:rPr lang="tr-TR" dirty="0" smtClean="0">
                <a:solidFill>
                  <a:schemeClr val="accent2">
                    <a:lumMod val="50000"/>
                  </a:schemeClr>
                </a:solidFill>
                <a:latin typeface="Trebuchet MS" pitchFamily="34" charset="0"/>
              </a:rPr>
              <a:t>Levha biçim hataları</a:t>
            </a:r>
            <a:endParaRPr lang="tr-TR" dirty="0">
              <a:solidFill>
                <a:schemeClr val="accent2">
                  <a:lumMod val="50000"/>
                </a:schemeClr>
              </a:solidFill>
              <a:latin typeface="Trebuchet MS" pitchFamily="34" charset="0"/>
            </a:endParaRPr>
          </a:p>
        </p:txBody>
      </p:sp>
      <p:pic>
        <p:nvPicPr>
          <p:cNvPr id="23555" name="Picture 3"/>
          <p:cNvPicPr>
            <a:picLocks noChangeAspect="1" noChangeArrowheads="1"/>
          </p:cNvPicPr>
          <p:nvPr/>
        </p:nvPicPr>
        <p:blipFill rotWithShape="1">
          <a:blip r:embed="rId2" cstate="print">
            <a:lum bright="-1000"/>
            <a:extLst>
              <a:ext uri="{28A0092B-C50C-407E-A947-70E740481C1C}">
                <a14:useLocalDpi xmlns:a14="http://schemas.microsoft.com/office/drawing/2010/main" val="0"/>
              </a:ext>
            </a:extLst>
          </a:blip>
          <a:srcRect l="7969" t="12937" r="26387" b="16568"/>
          <a:stretch/>
        </p:blipFill>
        <p:spPr bwMode="auto">
          <a:xfrm>
            <a:off x="323528" y="1508082"/>
            <a:ext cx="8424936" cy="50892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5803507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323528" y="836712"/>
            <a:ext cx="8229600" cy="594320"/>
          </a:xfrm>
        </p:spPr>
        <p:txBody>
          <a:bodyPr>
            <a:normAutofit fontScale="90000"/>
          </a:bodyPr>
          <a:lstStyle/>
          <a:p>
            <a:r>
              <a:rPr lang="tr-TR" dirty="0" smtClean="0">
                <a:latin typeface="Trebuchet MS" pitchFamily="34" charset="0"/>
              </a:rPr>
              <a:t>Levha biçim hataları</a:t>
            </a:r>
            <a:endParaRPr lang="tr-TR" dirty="0">
              <a:latin typeface="Trebuchet MS" pitchFamily="34" charset="0"/>
            </a:endParaRPr>
          </a:p>
        </p:txBody>
      </p:sp>
      <p:pic>
        <p:nvPicPr>
          <p:cNvPr id="5122" name="Picture 2"/>
          <p:cNvPicPr>
            <a:picLocks noChangeAspect="1" noChangeArrowheads="1"/>
          </p:cNvPicPr>
          <p:nvPr/>
        </p:nvPicPr>
        <p:blipFill rotWithShape="1">
          <a:blip r:embed="rId2" cstate="print">
            <a:lum contrast="10000"/>
            <a:extLst>
              <a:ext uri="{28A0092B-C50C-407E-A947-70E740481C1C}">
                <a14:useLocalDpi xmlns:a14="http://schemas.microsoft.com/office/drawing/2010/main" val="0"/>
              </a:ext>
            </a:extLst>
          </a:blip>
          <a:srcRect t="37366" b="36176"/>
          <a:stretch/>
        </p:blipFill>
        <p:spPr bwMode="auto">
          <a:xfrm>
            <a:off x="179512" y="2276872"/>
            <a:ext cx="4500865" cy="2736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rotWithShape="1">
          <a:blip r:embed="rId2" cstate="print">
            <a:lum contrast="7000"/>
            <a:extLst>
              <a:ext uri="{28A0092B-C50C-407E-A947-70E740481C1C}">
                <a14:useLocalDpi xmlns:a14="http://schemas.microsoft.com/office/drawing/2010/main" val="0"/>
              </a:ext>
            </a:extLst>
          </a:blip>
          <a:srcRect t="72855"/>
          <a:stretch/>
        </p:blipFill>
        <p:spPr bwMode="auto">
          <a:xfrm>
            <a:off x="4716016" y="2276872"/>
            <a:ext cx="4387025" cy="2736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3580577"/>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395536" y="530424"/>
            <a:ext cx="8229600" cy="594320"/>
          </a:xfrm>
        </p:spPr>
        <p:txBody>
          <a:bodyPr>
            <a:normAutofit fontScale="90000"/>
          </a:bodyPr>
          <a:lstStyle/>
          <a:p>
            <a:r>
              <a:rPr lang="tr-TR" dirty="0" smtClean="0">
                <a:solidFill>
                  <a:schemeClr val="accent2">
                    <a:lumMod val="50000"/>
                  </a:schemeClr>
                </a:solidFill>
                <a:latin typeface="Trebuchet MS" pitchFamily="34" charset="0"/>
              </a:rPr>
              <a:t>Hadde aralığı profilleri</a:t>
            </a:r>
            <a:endParaRPr lang="tr-TR" dirty="0">
              <a:solidFill>
                <a:schemeClr val="accent2">
                  <a:lumMod val="50000"/>
                </a:schemeClr>
              </a:solidFill>
              <a:latin typeface="Trebuchet MS" pitchFamily="34" charset="0"/>
            </a:endParaRPr>
          </a:p>
        </p:txBody>
      </p:sp>
      <p:grpSp>
        <p:nvGrpSpPr>
          <p:cNvPr id="3" name="7 Grup"/>
          <p:cNvGrpSpPr/>
          <p:nvPr/>
        </p:nvGrpSpPr>
        <p:grpSpPr>
          <a:xfrm>
            <a:off x="1547664" y="1254692"/>
            <a:ext cx="6120680" cy="5476696"/>
            <a:chOff x="1547664" y="1254692"/>
            <a:chExt cx="6120680" cy="5476696"/>
          </a:xfrm>
        </p:grpSpPr>
        <p:pic>
          <p:nvPicPr>
            <p:cNvPr id="2" name="Resim 1"/>
            <p:cNvPicPr>
              <a:picLocks noChangeAspect="1"/>
            </p:cNvPicPr>
            <p:nvPr/>
          </p:nvPicPr>
          <p:blipFill>
            <a:blip r:embed="rId2" cstate="print">
              <a:lum contrast="27000"/>
              <a:extLst>
                <a:ext uri="{28A0092B-C50C-407E-A947-70E740481C1C}">
                  <a14:useLocalDpi xmlns:a14="http://schemas.microsoft.com/office/drawing/2010/main" val="0"/>
                </a:ext>
              </a:extLst>
            </a:blip>
            <a:stretch>
              <a:fillRect/>
            </a:stretch>
          </p:blipFill>
          <p:spPr>
            <a:xfrm>
              <a:off x="1547664" y="1423063"/>
              <a:ext cx="5760640" cy="5102281"/>
            </a:xfrm>
            <a:prstGeom prst="rect">
              <a:avLst/>
            </a:prstGeom>
          </p:spPr>
        </p:pic>
        <p:sp useBgFill="1">
          <p:nvSpPr>
            <p:cNvPr id="5" name="4 Metin kutusu"/>
            <p:cNvSpPr txBox="1"/>
            <p:nvPr/>
          </p:nvSpPr>
          <p:spPr>
            <a:xfrm>
              <a:off x="2457300" y="1254692"/>
              <a:ext cx="2664296" cy="415498"/>
            </a:xfrm>
            <a:prstGeom prst="rect">
              <a:avLst/>
            </a:prstGeom>
          </p:spPr>
          <p:txBody>
            <a:bodyPr wrap="square" bIns="0" rtlCol="0">
              <a:spAutoFit/>
            </a:bodyPr>
            <a:lstStyle/>
            <a:p>
              <a:r>
                <a:rPr lang="tr-TR" sz="2400" dirty="0" smtClean="0">
                  <a:latin typeface="Trebuchet MS" pitchFamily="34" charset="0"/>
                </a:rPr>
                <a:t>Merdane    kuvvet</a:t>
              </a:r>
              <a:endParaRPr lang="tr-TR" sz="2400" dirty="0">
                <a:latin typeface="Trebuchet MS" pitchFamily="34" charset="0"/>
              </a:endParaRPr>
            </a:p>
          </p:txBody>
        </p:sp>
        <p:sp useBgFill="1">
          <p:nvSpPr>
            <p:cNvPr id="6" name="5 Metin kutusu"/>
            <p:cNvSpPr txBox="1"/>
            <p:nvPr/>
          </p:nvSpPr>
          <p:spPr>
            <a:xfrm>
              <a:off x="3997604" y="2613552"/>
              <a:ext cx="1152128" cy="369332"/>
            </a:xfrm>
            <a:prstGeom prst="rect">
              <a:avLst/>
            </a:prstGeom>
          </p:spPr>
          <p:txBody>
            <a:bodyPr wrap="square" lIns="36000" tIns="0" rIns="36000" bIns="0" rtlCol="0">
              <a:spAutoFit/>
            </a:bodyPr>
            <a:lstStyle/>
            <a:p>
              <a:r>
                <a:rPr lang="tr-TR" sz="2400" dirty="0" err="1" smtClean="0">
                  <a:latin typeface="Trebuchet MS" pitchFamily="34" charset="0"/>
                </a:rPr>
                <a:t>ingot</a:t>
              </a:r>
              <a:endParaRPr lang="tr-TR" sz="2400" dirty="0">
                <a:latin typeface="Trebuchet MS" pitchFamily="34" charset="0"/>
              </a:endParaRPr>
            </a:p>
          </p:txBody>
        </p:sp>
        <p:sp useBgFill="1">
          <p:nvSpPr>
            <p:cNvPr id="7" name="6 Metin kutusu"/>
            <p:cNvSpPr txBox="1"/>
            <p:nvPr/>
          </p:nvSpPr>
          <p:spPr>
            <a:xfrm>
              <a:off x="1763688" y="6315890"/>
              <a:ext cx="5904656" cy="415498"/>
            </a:xfrm>
            <a:prstGeom prst="rect">
              <a:avLst/>
            </a:prstGeom>
          </p:spPr>
          <p:txBody>
            <a:bodyPr wrap="square" bIns="0" rtlCol="0">
              <a:spAutoFit/>
            </a:bodyPr>
            <a:lstStyle/>
            <a:p>
              <a:r>
                <a:rPr lang="tr-TR" sz="2400" dirty="0" smtClean="0">
                  <a:latin typeface="Trebuchet MS" pitchFamily="34" charset="0"/>
                </a:rPr>
                <a:t>Düz merdaneler      bombeli merdaneler</a:t>
              </a:r>
              <a:endParaRPr lang="tr-TR" sz="2400" dirty="0">
                <a:latin typeface="Trebuchet MS" pitchFamily="34" charset="0"/>
              </a:endParaRPr>
            </a:p>
          </p:txBody>
        </p:sp>
      </p:grpSp>
    </p:spTree>
    <p:extLst>
      <p:ext uri="{BB962C8B-B14F-4D97-AF65-F5344CB8AC3E}">
        <p14:creationId xmlns:p14="http://schemas.microsoft.com/office/powerpoint/2010/main" val="1743695588"/>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395536" y="530424"/>
            <a:ext cx="8229600" cy="594320"/>
          </a:xfrm>
        </p:spPr>
        <p:txBody>
          <a:bodyPr>
            <a:normAutofit fontScale="90000"/>
          </a:bodyPr>
          <a:lstStyle/>
          <a:p>
            <a:r>
              <a:rPr lang="tr-TR" dirty="0" smtClean="0">
                <a:solidFill>
                  <a:schemeClr val="accent2">
                    <a:lumMod val="50000"/>
                  </a:schemeClr>
                </a:solidFill>
                <a:latin typeface="Trebuchet MS" pitchFamily="34" charset="0"/>
              </a:rPr>
              <a:t>Haddede şekil kontrolü</a:t>
            </a:r>
            <a:endParaRPr lang="tr-TR" dirty="0">
              <a:solidFill>
                <a:schemeClr val="accent2">
                  <a:lumMod val="50000"/>
                </a:schemeClr>
              </a:solidFill>
              <a:latin typeface="Trebuchet MS" pitchFamily="34" charset="0"/>
            </a:endParaRPr>
          </a:p>
        </p:txBody>
      </p:sp>
      <p:pic>
        <p:nvPicPr>
          <p:cNvPr id="10242" name="Picture 2"/>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bright="-2000" contrast="12000"/>
                    </a14:imgEffect>
                  </a14:imgLayer>
                </a14:imgProps>
              </a:ext>
              <a:ext uri="{28A0092B-C50C-407E-A947-70E740481C1C}">
                <a14:useLocalDpi xmlns:a14="http://schemas.microsoft.com/office/drawing/2010/main" val="0"/>
              </a:ext>
            </a:extLst>
          </a:blip>
          <a:srcRect l="40203" t="63628" r="41548" b="14719"/>
          <a:stretch/>
        </p:blipFill>
        <p:spPr bwMode="auto">
          <a:xfrm>
            <a:off x="395536" y="1412340"/>
            <a:ext cx="3657600" cy="24412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3"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790" t="19498" b="3449"/>
          <a:stretch/>
        </p:blipFill>
        <p:spPr bwMode="auto">
          <a:xfrm>
            <a:off x="3865229" y="3413978"/>
            <a:ext cx="5233707" cy="31113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25341712"/>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Metin kutusu"/>
          <p:cNvSpPr txBox="1"/>
          <p:nvPr/>
        </p:nvSpPr>
        <p:spPr>
          <a:xfrm>
            <a:off x="323528" y="1401738"/>
            <a:ext cx="4608512" cy="4832092"/>
          </a:xfrm>
          <a:prstGeom prst="rect">
            <a:avLst/>
          </a:prstGeom>
          <a:noFill/>
        </p:spPr>
        <p:txBody>
          <a:bodyPr wrap="square" rtlCol="0">
            <a:spAutoFit/>
          </a:bodyPr>
          <a:lstStyle/>
          <a:p>
            <a:r>
              <a:rPr lang="tr-TR" sz="2800" dirty="0" smtClean="0">
                <a:latin typeface="Trebuchet MS" pitchFamily="34" charset="0"/>
              </a:rPr>
              <a:t>Kalınlık ve gergi kontrolü çok hassas olmalıdır.</a:t>
            </a:r>
          </a:p>
          <a:p>
            <a:r>
              <a:rPr lang="tr-TR" sz="2800" dirty="0" smtClean="0">
                <a:latin typeface="Trebuchet MS" pitchFamily="34" charset="0"/>
              </a:rPr>
              <a:t>Son paso çift kat çekilir.</a:t>
            </a:r>
          </a:p>
          <a:p>
            <a:r>
              <a:rPr lang="tr-TR" sz="2800" dirty="0" smtClean="0">
                <a:latin typeface="Trebuchet MS" pitchFamily="34" charset="0"/>
              </a:rPr>
              <a:t>Hadde girişinde çiftleme çıkışında ise ayırıcı </a:t>
            </a:r>
          </a:p>
          <a:p>
            <a:r>
              <a:rPr lang="tr-TR" sz="2800" dirty="0" smtClean="0">
                <a:latin typeface="Trebuchet MS" pitchFamily="34" charset="0"/>
              </a:rPr>
              <a:t>vardır.</a:t>
            </a:r>
          </a:p>
          <a:p>
            <a:r>
              <a:rPr lang="tr-TR" sz="2800" dirty="0" smtClean="0">
                <a:latin typeface="Trebuchet MS" pitchFamily="34" charset="0"/>
              </a:rPr>
              <a:t>Alüminyum </a:t>
            </a:r>
          </a:p>
          <a:p>
            <a:r>
              <a:rPr lang="tr-TR" sz="2800" dirty="0" smtClean="0">
                <a:latin typeface="Trebuchet MS" pitchFamily="34" charset="0"/>
              </a:rPr>
              <a:t>5-6 </a:t>
            </a:r>
            <a:r>
              <a:rPr lang="en-US" sz="2800" dirty="0" err="1" smtClean="0">
                <a:latin typeface="Trebuchet MS" pitchFamily="34" charset="0"/>
              </a:rPr>
              <a:t>μm</a:t>
            </a:r>
            <a:r>
              <a:rPr lang="tr-TR" sz="2800" dirty="0" smtClean="0">
                <a:latin typeface="Trebuchet MS" pitchFamily="34" charset="0"/>
              </a:rPr>
              <a:t>’a </a:t>
            </a:r>
          </a:p>
          <a:p>
            <a:r>
              <a:rPr lang="tr-TR" sz="2800" dirty="0" smtClean="0">
                <a:latin typeface="Trebuchet MS" pitchFamily="34" charset="0"/>
              </a:rPr>
              <a:t>haddelenir</a:t>
            </a:r>
            <a:r>
              <a:rPr lang="en-US" sz="2800" dirty="0" smtClean="0">
                <a:latin typeface="Trebuchet MS" pitchFamily="34" charset="0"/>
              </a:rPr>
              <a:t>.</a:t>
            </a:r>
            <a:endParaRPr lang="tr-TR" sz="2800" dirty="0" smtClean="0">
              <a:latin typeface="Trebuchet MS" pitchFamily="34" charset="0"/>
            </a:endParaRPr>
          </a:p>
          <a:p>
            <a:r>
              <a:rPr lang="tr-TR" sz="2800" dirty="0" smtClean="0">
                <a:latin typeface="Trebuchet MS" pitchFamily="34" charset="0"/>
              </a:rPr>
              <a:t>İnsan sac teli </a:t>
            </a:r>
          </a:p>
          <a:p>
            <a:r>
              <a:rPr lang="tr-TR" sz="2800" dirty="0" smtClean="0">
                <a:latin typeface="Trebuchet MS" pitchFamily="34" charset="0"/>
              </a:rPr>
              <a:t>12 </a:t>
            </a:r>
            <a:r>
              <a:rPr lang="en-US" sz="2800" dirty="0" err="1" smtClean="0">
                <a:latin typeface="Trebuchet MS" pitchFamily="34" charset="0"/>
              </a:rPr>
              <a:t>μm</a:t>
            </a:r>
            <a:endParaRPr lang="en-US" sz="2800" dirty="0" smtClean="0">
              <a:latin typeface="Trebuchet MS" pitchFamily="34" charset="0"/>
            </a:endParaRPr>
          </a:p>
        </p:txBody>
      </p:sp>
      <p:grpSp>
        <p:nvGrpSpPr>
          <p:cNvPr id="2" name="11 Grup"/>
          <p:cNvGrpSpPr/>
          <p:nvPr/>
        </p:nvGrpSpPr>
        <p:grpSpPr>
          <a:xfrm>
            <a:off x="5081339" y="1196752"/>
            <a:ext cx="3667125" cy="2117849"/>
            <a:chOff x="4860032" y="980728"/>
            <a:chExt cx="3667125" cy="2117849"/>
          </a:xfrm>
        </p:grpSpPr>
        <p:pic>
          <p:nvPicPr>
            <p:cNvPr id="5122" name="Picture 2"/>
            <p:cNvPicPr>
              <a:picLocks noChangeAspect="1" noChangeArrowheads="1"/>
            </p:cNvPicPr>
            <p:nvPr/>
          </p:nvPicPr>
          <p:blipFill>
            <a:blip r:embed="rId2" cstate="print">
              <a:lum bright="-1000"/>
            </a:blip>
            <a:srcRect/>
            <a:stretch>
              <a:fillRect/>
            </a:stretch>
          </p:blipFill>
          <p:spPr bwMode="auto">
            <a:xfrm>
              <a:off x="4860032" y="980728"/>
              <a:ext cx="3667125" cy="2105025"/>
            </a:xfrm>
            <a:prstGeom prst="rect">
              <a:avLst/>
            </a:prstGeom>
            <a:noFill/>
            <a:ln w="9525">
              <a:noFill/>
              <a:miter lim="800000"/>
              <a:headEnd/>
              <a:tailEnd/>
            </a:ln>
          </p:spPr>
        </p:pic>
        <p:sp>
          <p:nvSpPr>
            <p:cNvPr id="8" name="7 Metin kutusu"/>
            <p:cNvSpPr txBox="1"/>
            <p:nvPr/>
          </p:nvSpPr>
          <p:spPr>
            <a:xfrm>
              <a:off x="6300192" y="2636912"/>
              <a:ext cx="864096" cy="461665"/>
            </a:xfrm>
            <a:prstGeom prst="rect">
              <a:avLst/>
            </a:prstGeom>
            <a:noFill/>
          </p:spPr>
          <p:txBody>
            <a:bodyPr wrap="square" rtlCol="0">
              <a:spAutoFit/>
            </a:bodyPr>
            <a:lstStyle/>
            <a:p>
              <a:r>
                <a:rPr lang="tr-TR" sz="2400" dirty="0" smtClean="0">
                  <a:latin typeface="Trebuchet MS" pitchFamily="34" charset="0"/>
                </a:rPr>
                <a:t>6 </a:t>
              </a:r>
              <a:r>
                <a:rPr lang="tr-TR" sz="2400" dirty="0" smtClean="0">
                  <a:latin typeface="Trebuchet MS" pitchFamily="34" charset="0"/>
                  <a:sym typeface="Symbol"/>
                </a:rPr>
                <a:t>m</a:t>
              </a:r>
              <a:endParaRPr lang="tr-TR" sz="2400" dirty="0" smtClean="0">
                <a:latin typeface="Trebuchet MS" pitchFamily="34" charset="0"/>
              </a:endParaRPr>
            </a:p>
          </p:txBody>
        </p:sp>
        <p:sp>
          <p:nvSpPr>
            <p:cNvPr id="9" name="8 Metin kutusu"/>
            <p:cNvSpPr txBox="1"/>
            <p:nvPr/>
          </p:nvSpPr>
          <p:spPr>
            <a:xfrm>
              <a:off x="5004048" y="2348880"/>
              <a:ext cx="936104" cy="461665"/>
            </a:xfrm>
            <a:prstGeom prst="rect">
              <a:avLst/>
            </a:prstGeom>
            <a:noFill/>
          </p:spPr>
          <p:txBody>
            <a:bodyPr wrap="square" rtlCol="0">
              <a:spAutoFit/>
            </a:bodyPr>
            <a:lstStyle/>
            <a:p>
              <a:r>
                <a:rPr lang="tr-TR" sz="2400" dirty="0" smtClean="0">
                  <a:latin typeface="Trebuchet MS" pitchFamily="34" charset="0"/>
                </a:rPr>
                <a:t>12</a:t>
              </a:r>
              <a:r>
                <a:rPr lang="tr-TR" sz="2400" dirty="0" smtClean="0">
                  <a:latin typeface="Trebuchet MS" pitchFamily="34" charset="0"/>
                  <a:sym typeface="Symbol"/>
                </a:rPr>
                <a:t>m</a:t>
              </a:r>
              <a:endParaRPr lang="tr-TR" sz="2400" dirty="0" smtClean="0">
                <a:latin typeface="Trebuchet MS" pitchFamily="34" charset="0"/>
              </a:endParaRPr>
            </a:p>
          </p:txBody>
        </p:sp>
      </p:grpSp>
      <p:sp>
        <p:nvSpPr>
          <p:cNvPr id="11" name="10 Metin kutusu"/>
          <p:cNvSpPr txBox="1"/>
          <p:nvPr/>
        </p:nvSpPr>
        <p:spPr>
          <a:xfrm>
            <a:off x="323528" y="476672"/>
            <a:ext cx="7632848" cy="769441"/>
          </a:xfrm>
          <a:prstGeom prst="rect">
            <a:avLst/>
          </a:prstGeom>
          <a:noFill/>
        </p:spPr>
        <p:txBody>
          <a:bodyPr wrap="square" rtlCol="0">
            <a:spAutoFit/>
          </a:bodyPr>
          <a:lstStyle/>
          <a:p>
            <a:r>
              <a:rPr lang="tr-TR" sz="4400" dirty="0" smtClean="0">
                <a:solidFill>
                  <a:schemeClr val="accent2">
                    <a:lumMod val="50000"/>
                  </a:schemeClr>
                </a:solidFill>
                <a:latin typeface="Trebuchet MS" pitchFamily="34" charset="0"/>
              </a:rPr>
              <a:t>folyo haddesi</a:t>
            </a:r>
            <a:endParaRPr lang="tr-TR" sz="4400" dirty="0">
              <a:solidFill>
                <a:schemeClr val="accent2">
                  <a:lumMod val="50000"/>
                </a:schemeClr>
              </a:solidFill>
              <a:latin typeface="Trebuchet MS" pitchFamily="34" charset="0"/>
            </a:endParaRPr>
          </a:p>
        </p:txBody>
      </p:sp>
      <p:pic>
        <p:nvPicPr>
          <p:cNvPr id="10" name="Picture 2" descr="http://www.aluminiumtoday.com/contentimages/news/thumbs/Images/thumbs/IIS201105144.jpg"/>
          <p:cNvPicPr>
            <a:picLocks noChangeAspect="1" noChangeArrowheads="1"/>
          </p:cNvPicPr>
          <p:nvPr/>
        </p:nvPicPr>
        <p:blipFill>
          <a:blip r:embed="rId3" cstate="print"/>
          <a:srcRect/>
          <a:stretch>
            <a:fillRect/>
          </a:stretch>
        </p:blipFill>
        <p:spPr bwMode="auto">
          <a:xfrm>
            <a:off x="3851092" y="3429000"/>
            <a:ext cx="4897372" cy="3277473"/>
          </a:xfrm>
          <a:prstGeom prst="rect">
            <a:avLst/>
          </a:prstGeom>
          <a:noFill/>
        </p:spPr>
      </p:pic>
    </p:spTree>
    <p:extLst>
      <p:ext uri="{BB962C8B-B14F-4D97-AF65-F5344CB8AC3E}">
        <p14:creationId xmlns:p14="http://schemas.microsoft.com/office/powerpoint/2010/main" val="82535697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251520" y="674440"/>
            <a:ext cx="8352928" cy="594320"/>
          </a:xfrm>
        </p:spPr>
        <p:txBody>
          <a:bodyPr>
            <a:normAutofit fontScale="90000"/>
          </a:bodyPr>
          <a:lstStyle/>
          <a:p>
            <a:r>
              <a:rPr lang="tr-TR" dirty="0" smtClean="0"/>
              <a:t>Levha haddesi		  folyo haddesi</a:t>
            </a:r>
            <a:endParaRPr lang="tr-TR" dirty="0"/>
          </a:p>
        </p:txBody>
      </p:sp>
      <p:grpSp>
        <p:nvGrpSpPr>
          <p:cNvPr id="5" name="Grup 4"/>
          <p:cNvGrpSpPr>
            <a:grpSpLocks noChangeAspect="1"/>
          </p:cNvGrpSpPr>
          <p:nvPr/>
        </p:nvGrpSpPr>
        <p:grpSpPr>
          <a:xfrm>
            <a:off x="539688" y="1268760"/>
            <a:ext cx="2880000" cy="3691848"/>
            <a:chOff x="395536" y="1449056"/>
            <a:chExt cx="3960000" cy="5076288"/>
          </a:xfrm>
        </p:grpSpPr>
        <p:pic>
          <p:nvPicPr>
            <p:cNvPr id="18437" name="Picture 5"/>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75536" y="3896844"/>
              <a:ext cx="1980000" cy="1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Dikdörtgen 2"/>
            <p:cNvSpPr/>
            <p:nvPr/>
          </p:nvSpPr>
          <p:spPr>
            <a:xfrm>
              <a:off x="395536" y="3789040"/>
              <a:ext cx="1980000" cy="43204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 name="Oval 1"/>
            <p:cNvSpPr/>
            <p:nvPr/>
          </p:nvSpPr>
          <p:spPr>
            <a:xfrm>
              <a:off x="1583448" y="1449056"/>
              <a:ext cx="1548000" cy="154800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18434" name="Picture 2"/>
            <p:cNvPicPr>
              <a:picLocks noChangeArrowheads="1"/>
            </p:cNvPicPr>
            <p:nvPr/>
          </p:nvPicPr>
          <p:blipFill>
            <a:blip r:embed="rId3" cstate="print">
              <a:biLevel thresh="75000"/>
              <a:extLst>
                <a:ext uri="{28A0092B-C50C-407E-A947-70E740481C1C}">
                  <a14:useLocalDpi xmlns:a14="http://schemas.microsoft.com/office/drawing/2010/main" val="0"/>
                </a:ext>
              </a:extLst>
            </a:blip>
            <a:srcRect/>
            <a:stretch>
              <a:fillRect/>
            </a:stretch>
          </p:blipFill>
          <p:spPr bwMode="auto">
            <a:xfrm>
              <a:off x="1630991" y="4977344"/>
              <a:ext cx="1548000" cy="15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5" name="Picture 3"/>
            <p:cNvPicPr>
              <a:picLocks noChangeArrowheads="1"/>
            </p:cNvPicPr>
            <p:nvPr/>
          </p:nvPicPr>
          <p:blipFill>
            <a:blip r:embed="rId4" cstate="print">
              <a:biLevel thresh="50000"/>
              <a:extLst>
                <a:ext uri="{28A0092B-C50C-407E-A947-70E740481C1C}">
                  <a14:useLocalDpi xmlns:a14="http://schemas.microsoft.com/office/drawing/2010/main" val="0"/>
                </a:ext>
              </a:extLst>
            </a:blip>
            <a:srcRect/>
            <a:stretch>
              <a:fillRect/>
            </a:stretch>
          </p:blipFill>
          <p:spPr bwMode="auto">
            <a:xfrm>
              <a:off x="1912831" y="2997056"/>
              <a:ext cx="936000" cy="93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6" name="Picture 4"/>
            <p:cNvPicPr>
              <a:picLocks noChangeAspect="1" noChangeArrowheads="1"/>
            </p:cNvPicPr>
            <p:nvPr/>
          </p:nvPicPr>
          <p:blipFill>
            <a:blip r:embed="rId5" cstate="print">
              <a:biLevel thresh="75000"/>
              <a:extLst>
                <a:ext uri="{28A0092B-C50C-407E-A947-70E740481C1C}">
                  <a14:useLocalDpi xmlns:a14="http://schemas.microsoft.com/office/drawing/2010/main" val="0"/>
                </a:ext>
              </a:extLst>
            </a:blip>
            <a:srcRect/>
            <a:stretch>
              <a:fillRect/>
            </a:stretch>
          </p:blipFill>
          <p:spPr bwMode="auto">
            <a:xfrm>
              <a:off x="1935884" y="4046519"/>
              <a:ext cx="938213" cy="938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6" name="Grup 5"/>
          <p:cNvGrpSpPr>
            <a:grpSpLocks noChangeAspect="1"/>
          </p:cNvGrpSpPr>
          <p:nvPr/>
        </p:nvGrpSpPr>
        <p:grpSpPr>
          <a:xfrm>
            <a:off x="6444208" y="1268760"/>
            <a:ext cx="1224000" cy="3747197"/>
            <a:chOff x="6660232" y="1412776"/>
            <a:chExt cx="1619821" cy="4958981"/>
          </a:xfrm>
        </p:grpSpPr>
        <p:pic>
          <p:nvPicPr>
            <p:cNvPr id="18439" name="Picture 7"/>
            <p:cNvPicPr>
              <a:picLocks noChangeAspect="1" noChangeArrowheads="1"/>
            </p:cNvPicPr>
            <p:nvPr/>
          </p:nvPicPr>
          <p:blipFill>
            <a:blip r:embed="rId6" cstate="print">
              <a:biLevel thresh="75000"/>
              <a:extLst>
                <a:ext uri="{28A0092B-C50C-407E-A947-70E740481C1C}">
                  <a14:useLocalDpi xmlns:a14="http://schemas.microsoft.com/office/drawing/2010/main" val="0"/>
                </a:ext>
              </a:extLst>
            </a:blip>
            <a:srcRect/>
            <a:stretch>
              <a:fillRect/>
            </a:stretch>
          </p:blipFill>
          <p:spPr bwMode="auto">
            <a:xfrm>
              <a:off x="6660232" y="1412776"/>
              <a:ext cx="1573213" cy="1573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40" name="Picture 8"/>
            <p:cNvPicPr>
              <a:picLocks noChangeAspect="1" noChangeArrowheads="1"/>
            </p:cNvPicPr>
            <p:nvPr/>
          </p:nvPicPr>
          <p:blipFill>
            <a:blip r:embed="rId7" cstate="print">
              <a:biLevel thresh="75000"/>
              <a:extLst>
                <a:ext uri="{28A0092B-C50C-407E-A947-70E740481C1C}">
                  <a14:useLocalDpi xmlns:a14="http://schemas.microsoft.com/office/drawing/2010/main" val="0"/>
                </a:ext>
              </a:extLst>
            </a:blip>
            <a:srcRect/>
            <a:stretch>
              <a:fillRect/>
            </a:stretch>
          </p:blipFill>
          <p:spPr bwMode="auto">
            <a:xfrm>
              <a:off x="6991775" y="2970209"/>
              <a:ext cx="938213" cy="93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41" name="Picture 9"/>
            <p:cNvPicPr>
              <a:picLocks noChangeAspect="1" noChangeArrowheads="1"/>
            </p:cNvPicPr>
            <p:nvPr/>
          </p:nvPicPr>
          <p:blipFill>
            <a:blip r:embed="rId8" cstate="print">
              <a:biLevel thresh="75000"/>
              <a:extLst>
                <a:ext uri="{28A0092B-C50C-407E-A947-70E740481C1C}">
                  <a14:useLocalDpi xmlns:a14="http://schemas.microsoft.com/office/drawing/2010/main" val="0"/>
                </a:ext>
              </a:extLst>
            </a:blip>
            <a:srcRect/>
            <a:stretch>
              <a:fillRect/>
            </a:stretch>
          </p:blipFill>
          <p:spPr bwMode="auto">
            <a:xfrm>
              <a:off x="6732240" y="3896844"/>
              <a:ext cx="1547813" cy="2474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cxnSp>
        <p:nvCxnSpPr>
          <p:cNvPr id="8" name="Düz Bağlayıcı 7"/>
          <p:cNvCxnSpPr/>
          <p:nvPr/>
        </p:nvCxnSpPr>
        <p:spPr>
          <a:xfrm>
            <a:off x="5679279" y="3154834"/>
            <a:ext cx="2556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Dikdörtgen 8"/>
          <p:cNvSpPr/>
          <p:nvPr/>
        </p:nvSpPr>
        <p:spPr>
          <a:xfrm>
            <a:off x="323528" y="5163244"/>
            <a:ext cx="8640960" cy="1569660"/>
          </a:xfrm>
          <a:prstGeom prst="rect">
            <a:avLst/>
          </a:prstGeom>
        </p:spPr>
        <p:txBody>
          <a:bodyPr wrap="square">
            <a:spAutoFit/>
          </a:bodyPr>
          <a:lstStyle/>
          <a:p>
            <a:pPr hangingPunct="0"/>
            <a:r>
              <a:rPr lang="tr-TR" sz="2400" dirty="0">
                <a:latin typeface="Trebuchet MS" panose="020B0603020202020204" pitchFamily="34" charset="0"/>
              </a:rPr>
              <a:t>Folyo haddeleme, haddeleme alanında özel bir yere sahiptir.  Levha haddesinde çok önemli olan iş merdaneleri ara açıklığı, hadde basıncı gibi işlem parametreleri folyonun inceliği nedeniyle, folyo haddesinde ikinci planda kalır.  </a:t>
            </a:r>
          </a:p>
        </p:txBody>
      </p:sp>
      <p:sp>
        <p:nvSpPr>
          <p:cNvPr id="11" name="Metin kutusu 10"/>
          <p:cNvSpPr txBox="1"/>
          <p:nvPr/>
        </p:nvSpPr>
        <p:spPr>
          <a:xfrm>
            <a:off x="2627784" y="1484784"/>
            <a:ext cx="2880424" cy="830997"/>
          </a:xfrm>
          <a:prstGeom prst="rect">
            <a:avLst/>
          </a:prstGeom>
          <a:noFill/>
        </p:spPr>
        <p:txBody>
          <a:bodyPr wrap="square" rtlCol="0">
            <a:spAutoFit/>
          </a:bodyPr>
          <a:lstStyle/>
          <a:p>
            <a:r>
              <a:rPr lang="tr-TR" sz="2400" dirty="0" smtClean="0">
                <a:latin typeface="Trebuchet MS" panose="020B0603020202020204" pitchFamily="34" charset="0"/>
              </a:rPr>
              <a:t>Ezme= </a:t>
            </a:r>
          </a:p>
          <a:p>
            <a:r>
              <a:rPr lang="tr-TR" sz="2400" dirty="0" smtClean="0">
                <a:latin typeface="Trebuchet MS" panose="020B0603020202020204" pitchFamily="34" charset="0"/>
              </a:rPr>
              <a:t>f(merdane açıklığı)</a:t>
            </a:r>
            <a:endParaRPr lang="tr-TR" sz="2400" dirty="0">
              <a:latin typeface="Trebuchet MS" panose="020B0603020202020204" pitchFamily="34" charset="0"/>
            </a:endParaRPr>
          </a:p>
        </p:txBody>
      </p:sp>
      <p:sp>
        <p:nvSpPr>
          <p:cNvPr id="19" name="Metin kutusu 18"/>
          <p:cNvSpPr txBox="1"/>
          <p:nvPr/>
        </p:nvSpPr>
        <p:spPr>
          <a:xfrm>
            <a:off x="3563888" y="3740839"/>
            <a:ext cx="2880424" cy="1200329"/>
          </a:xfrm>
          <a:prstGeom prst="rect">
            <a:avLst/>
          </a:prstGeom>
          <a:noFill/>
        </p:spPr>
        <p:txBody>
          <a:bodyPr wrap="square" rtlCol="0">
            <a:spAutoFit/>
          </a:bodyPr>
          <a:lstStyle/>
          <a:p>
            <a:pPr algn="r"/>
            <a:r>
              <a:rPr lang="tr-TR" sz="2400" dirty="0" smtClean="0">
                <a:latin typeface="Trebuchet MS" panose="020B0603020202020204" pitchFamily="34" charset="0"/>
              </a:rPr>
              <a:t>Ezme= </a:t>
            </a:r>
          </a:p>
          <a:p>
            <a:pPr algn="r"/>
            <a:r>
              <a:rPr lang="tr-TR" sz="2400" dirty="0" smtClean="0">
                <a:latin typeface="Trebuchet MS" panose="020B0603020202020204" pitchFamily="34" charset="0"/>
              </a:rPr>
              <a:t>f(gergi, hadde hızı, hadde yağı)</a:t>
            </a:r>
            <a:endParaRPr lang="tr-TR" sz="2400" dirty="0">
              <a:latin typeface="Trebuchet MS" panose="020B0603020202020204" pitchFamily="34" charset="0"/>
            </a:endParaRPr>
          </a:p>
        </p:txBody>
      </p:sp>
    </p:spTree>
    <p:extLst>
      <p:ext uri="{BB962C8B-B14F-4D97-AF65-F5344CB8AC3E}">
        <p14:creationId xmlns:p14="http://schemas.microsoft.com/office/powerpoint/2010/main" val="2659805596"/>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251520" y="548680"/>
            <a:ext cx="8352928" cy="594320"/>
          </a:xfrm>
        </p:spPr>
        <p:txBody>
          <a:bodyPr>
            <a:normAutofit fontScale="90000"/>
          </a:bodyPr>
          <a:lstStyle/>
          <a:p>
            <a:r>
              <a:rPr lang="tr-TR" dirty="0" smtClean="0"/>
              <a:t>folyo haddesi</a:t>
            </a:r>
            <a:endParaRPr lang="tr-TR" dirty="0"/>
          </a:p>
        </p:txBody>
      </p:sp>
      <p:sp>
        <p:nvSpPr>
          <p:cNvPr id="9" name="Dikdörtgen 8"/>
          <p:cNvSpPr/>
          <p:nvPr/>
        </p:nvSpPr>
        <p:spPr>
          <a:xfrm>
            <a:off x="107504" y="1124744"/>
            <a:ext cx="8928992" cy="5693866"/>
          </a:xfrm>
          <a:prstGeom prst="rect">
            <a:avLst/>
          </a:prstGeom>
        </p:spPr>
        <p:txBody>
          <a:bodyPr wrap="square">
            <a:spAutoFit/>
          </a:bodyPr>
          <a:lstStyle/>
          <a:p>
            <a:pPr marL="342900" indent="-342900" hangingPunct="0">
              <a:buClr>
                <a:schemeClr val="bg2">
                  <a:lumMod val="50000"/>
                </a:schemeClr>
              </a:buClr>
              <a:buFont typeface="Trebuchet MS" panose="020B0603020202020204" pitchFamily="34" charset="0"/>
              <a:buChar char="●"/>
            </a:pPr>
            <a:r>
              <a:rPr lang="tr-TR" sz="2600" dirty="0" smtClean="0">
                <a:latin typeface="Trebuchet MS" panose="020B0603020202020204" pitchFamily="34" charset="0"/>
              </a:rPr>
              <a:t>Levha </a:t>
            </a:r>
            <a:r>
              <a:rPr lang="tr-TR" sz="2600" dirty="0">
                <a:latin typeface="Trebuchet MS" panose="020B0603020202020204" pitchFamily="34" charset="0"/>
              </a:rPr>
              <a:t>haddesinde fazla önemi olmayan gergi ve haddeleme hızı gibi parametreler ise folyo haddesinde </a:t>
            </a:r>
            <a:r>
              <a:rPr lang="tr-TR" sz="2600" dirty="0" err="1" smtClean="0">
                <a:latin typeface="Trebuchet MS" panose="020B0603020202020204" pitchFamily="34" charset="0"/>
              </a:rPr>
              <a:t>kritikir</a:t>
            </a:r>
            <a:r>
              <a:rPr lang="tr-TR" sz="2600" dirty="0" smtClean="0">
                <a:latin typeface="Trebuchet MS" panose="020B0603020202020204" pitchFamily="34" charset="0"/>
              </a:rPr>
              <a:t>.</a:t>
            </a:r>
          </a:p>
          <a:p>
            <a:pPr marL="342900" indent="-342900" hangingPunct="0">
              <a:buClr>
                <a:schemeClr val="bg2">
                  <a:lumMod val="50000"/>
                </a:schemeClr>
              </a:buClr>
              <a:buFont typeface="Trebuchet MS" panose="020B0603020202020204" pitchFamily="34" charset="0"/>
              <a:buChar char="●"/>
            </a:pPr>
            <a:r>
              <a:rPr lang="tr-TR" sz="2600" dirty="0">
                <a:latin typeface="Trebuchet MS" panose="020B0603020202020204" pitchFamily="34" charset="0"/>
              </a:rPr>
              <a:t>Folyo </a:t>
            </a:r>
            <a:r>
              <a:rPr lang="tr-TR" sz="2600" dirty="0" smtClean="0">
                <a:latin typeface="Trebuchet MS" panose="020B0603020202020204" pitchFamily="34" charset="0"/>
              </a:rPr>
              <a:t>haddesinde </a:t>
            </a:r>
            <a:r>
              <a:rPr lang="tr-TR" sz="2600" dirty="0">
                <a:latin typeface="Trebuchet MS" panose="020B0603020202020204" pitchFamily="34" charset="0"/>
              </a:rPr>
              <a:t>alt ve üst iş merdaneleri sıkı bir temas halindedir.  Merdaneler arası </a:t>
            </a:r>
            <a:r>
              <a:rPr lang="tr-TR" sz="2600" dirty="0" smtClean="0">
                <a:latin typeface="Trebuchet MS" panose="020B0603020202020204" pitchFamily="34" charset="0"/>
              </a:rPr>
              <a:t>açıklığın </a:t>
            </a:r>
            <a:r>
              <a:rPr lang="tr-TR" sz="2600" dirty="0">
                <a:latin typeface="Trebuchet MS" panose="020B0603020202020204" pitchFamily="34" charset="0"/>
              </a:rPr>
              <a:t>ayarlanması folyonun çıkış kalınlığına etki etmezken sadece düzgünlüğünü sağlayabilir.  İnceltmeyi kontrol altında gerçekleştirmek için arka gergi, haddeleme hızı ve hadde yağı uygulaması gibi parametreleri kullanmak </a:t>
            </a:r>
            <a:r>
              <a:rPr lang="tr-TR" sz="2600" dirty="0" smtClean="0">
                <a:latin typeface="Trebuchet MS" panose="020B0603020202020204" pitchFamily="34" charset="0"/>
              </a:rPr>
              <a:t>gerekir.</a:t>
            </a:r>
          </a:p>
          <a:p>
            <a:pPr marL="342900" indent="-342900" hangingPunct="0">
              <a:buClr>
                <a:schemeClr val="bg2">
                  <a:lumMod val="50000"/>
                </a:schemeClr>
              </a:buClr>
              <a:buFont typeface="Trebuchet MS" panose="020B0603020202020204" pitchFamily="34" charset="0"/>
              <a:buChar char="●"/>
            </a:pPr>
            <a:r>
              <a:rPr lang="tr-TR" sz="2600" dirty="0">
                <a:latin typeface="Trebuchet MS" panose="020B0603020202020204" pitchFamily="34" charset="0"/>
              </a:rPr>
              <a:t>Folyonun iş merdaneleri arasından geçerken tüm eni boyunca eşit bir ezme </a:t>
            </a:r>
            <a:r>
              <a:rPr lang="tr-TR" sz="2600" dirty="0" smtClean="0">
                <a:latin typeface="Trebuchet MS" panose="020B0603020202020204" pitchFamily="34" charset="0"/>
              </a:rPr>
              <a:t>verilmezse dalgalı </a:t>
            </a:r>
            <a:r>
              <a:rPr lang="tr-TR" sz="2600" dirty="0">
                <a:latin typeface="Trebuchet MS" panose="020B0603020202020204" pitchFamily="34" charset="0"/>
              </a:rPr>
              <a:t>kenarlar</a:t>
            </a:r>
            <a:r>
              <a:rPr lang="tr-TR" sz="2600" dirty="0" smtClean="0">
                <a:latin typeface="Trebuchet MS" panose="020B0603020202020204" pitchFamily="34" charset="0"/>
              </a:rPr>
              <a:t>, </a:t>
            </a:r>
            <a:r>
              <a:rPr lang="tr-TR" sz="2600" dirty="0">
                <a:latin typeface="Trebuchet MS" panose="020B0603020202020204" pitchFamily="34" charset="0"/>
              </a:rPr>
              <a:t>katlanma, buruşma ve boyuna yırtılma gibi problemlerle </a:t>
            </a:r>
            <a:r>
              <a:rPr lang="tr-TR" sz="2600" dirty="0" smtClean="0">
                <a:latin typeface="Trebuchet MS" panose="020B0603020202020204" pitchFamily="34" charset="0"/>
              </a:rPr>
              <a:t>karşılaşılır ve folyonun </a:t>
            </a:r>
            <a:r>
              <a:rPr lang="tr-TR" sz="2600" dirty="0">
                <a:latin typeface="Trebuchet MS" panose="020B0603020202020204" pitchFamily="34" charset="0"/>
              </a:rPr>
              <a:t>kopması ile sonuçlanır</a:t>
            </a:r>
            <a:r>
              <a:rPr lang="tr-TR" sz="2600" dirty="0" smtClean="0">
                <a:latin typeface="Trebuchet MS" panose="020B0603020202020204" pitchFamily="34" charset="0"/>
              </a:rPr>
              <a:t>.</a:t>
            </a:r>
            <a:endParaRPr lang="tr-TR" sz="2600" dirty="0">
              <a:latin typeface="Trebuchet MS" panose="020B0603020202020204" pitchFamily="34" charset="0"/>
            </a:endParaRPr>
          </a:p>
        </p:txBody>
      </p:sp>
    </p:spTree>
    <p:extLst>
      <p:ext uri="{BB962C8B-B14F-4D97-AF65-F5344CB8AC3E}">
        <p14:creationId xmlns:p14="http://schemas.microsoft.com/office/powerpoint/2010/main" val="2989357887"/>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323528" y="476672"/>
            <a:ext cx="8352928" cy="594320"/>
          </a:xfrm>
        </p:spPr>
        <p:txBody>
          <a:bodyPr>
            <a:normAutofit fontScale="90000"/>
          </a:bodyPr>
          <a:lstStyle/>
          <a:p>
            <a:r>
              <a:rPr lang="tr-TR" dirty="0" smtClean="0">
                <a:latin typeface="Trebuchet MS" panose="020B0603020202020204" pitchFamily="34" charset="0"/>
              </a:rPr>
              <a:t>folyo haddesi</a:t>
            </a:r>
            <a:endParaRPr lang="tr-TR" dirty="0">
              <a:latin typeface="Trebuchet MS" panose="020B0603020202020204" pitchFamily="34" charset="0"/>
            </a:endParaRPr>
          </a:p>
        </p:txBody>
      </p:sp>
      <p:sp>
        <p:nvSpPr>
          <p:cNvPr id="2" name="Rectangle 1"/>
          <p:cNvSpPr>
            <a:spLocks noChangeArrowheads="1"/>
          </p:cNvSpPr>
          <p:nvPr/>
        </p:nvSpPr>
        <p:spPr bwMode="auto">
          <a:xfrm>
            <a:off x="251520" y="1047502"/>
            <a:ext cx="8712968" cy="5693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457200" marR="0" lvl="0" indent="-457200" defTabSz="914400" rtl="0" eaLnBrk="1" fontAlgn="base" latinLnBrk="0" hangingPunct="1">
              <a:lnSpc>
                <a:spcPct val="100000"/>
              </a:lnSpc>
              <a:spcBef>
                <a:spcPct val="0"/>
              </a:spcBef>
              <a:spcAft>
                <a:spcPct val="0"/>
              </a:spcAft>
              <a:buClr>
                <a:schemeClr val="bg2">
                  <a:lumMod val="50000"/>
                </a:schemeClr>
              </a:buClr>
              <a:buSzTx/>
              <a:buFont typeface="Trebuchet MS" panose="020B0603020202020204" pitchFamily="34" charset="0"/>
              <a:buChar char="●"/>
              <a:tabLst/>
            </a:pPr>
            <a:r>
              <a:rPr kumimoji="0" lang="tr-TR" altLang="tr-TR" sz="2800" b="0" i="0" u="none" strike="noStrike" cap="none" normalizeH="0" baseline="0" dirty="0" smtClean="0">
                <a:ln>
                  <a:noFill/>
                </a:ln>
                <a:solidFill>
                  <a:schemeClr val="tx1"/>
                </a:solidFill>
                <a:effectLst/>
                <a:latin typeface="Trebuchet MS" panose="020B0603020202020204" pitchFamily="34" charset="0"/>
                <a:ea typeface="Times New Roman" pitchFamily="18" charset="0"/>
                <a:cs typeface="Arial" pitchFamily="34" charset="0"/>
              </a:rPr>
              <a:t>Folyo haddesinde iş merdaneleri ara açıklığı değiştirilmediğinde, folyo çıkış kalınlığı hadde hızı arttıkça düşer.  Bu durum 'Hız Etkisi' olarak tanımlanır. 	</a:t>
            </a:r>
            <a:endParaRPr lang="tr-TR" altLang="tr-TR" sz="2800" dirty="0">
              <a:latin typeface="Trebuchet MS" panose="020B0603020202020204" pitchFamily="34" charset="0"/>
              <a:ea typeface="Times New Roman" pitchFamily="18" charset="0"/>
              <a:cs typeface="Arial" pitchFamily="34" charset="0"/>
            </a:endParaRPr>
          </a:p>
          <a:p>
            <a:pPr marL="457200" marR="0" lvl="0" indent="-457200" defTabSz="914400" rtl="0" eaLnBrk="1" fontAlgn="base" latinLnBrk="0" hangingPunct="1">
              <a:lnSpc>
                <a:spcPct val="100000"/>
              </a:lnSpc>
              <a:spcBef>
                <a:spcPct val="0"/>
              </a:spcBef>
              <a:spcAft>
                <a:spcPct val="0"/>
              </a:spcAft>
              <a:buClr>
                <a:schemeClr val="bg2">
                  <a:lumMod val="50000"/>
                </a:schemeClr>
              </a:buClr>
              <a:buSzTx/>
              <a:buFont typeface="Trebuchet MS" panose="020B0603020202020204" pitchFamily="34" charset="0"/>
              <a:buChar char="●"/>
              <a:tabLst/>
            </a:pPr>
            <a:r>
              <a:rPr kumimoji="0" lang="tr-TR" altLang="tr-TR" sz="2800" b="0" i="0" u="none" strike="noStrike" cap="none" normalizeH="0" baseline="0" dirty="0" smtClean="0">
                <a:ln>
                  <a:noFill/>
                </a:ln>
                <a:solidFill>
                  <a:schemeClr val="tx1"/>
                </a:solidFill>
                <a:effectLst/>
                <a:latin typeface="Trebuchet MS" panose="020B0603020202020204" pitchFamily="34" charset="0"/>
                <a:ea typeface="Times New Roman" pitchFamily="18" charset="0"/>
                <a:cs typeface="Arial" pitchFamily="34" charset="0"/>
              </a:rPr>
              <a:t>Artan hız merdaneler arasına daha fazla yağ sürüp, daha kalın bir yağ filmi oluşturacağından merdane arasını daraltır.</a:t>
            </a:r>
            <a:endParaRPr kumimoji="0" lang="tr-TR" altLang="tr-TR" sz="2800" b="0" i="0" u="none" strike="noStrike" cap="none" normalizeH="0" baseline="0" dirty="0" smtClean="0">
              <a:ln>
                <a:noFill/>
              </a:ln>
              <a:solidFill>
                <a:schemeClr val="tx1"/>
              </a:solidFill>
              <a:effectLst/>
              <a:latin typeface="Trebuchet MS" panose="020B0603020202020204" pitchFamily="34" charset="0"/>
              <a:cs typeface="Arial" pitchFamily="34" charset="0"/>
            </a:endParaRPr>
          </a:p>
          <a:p>
            <a:pPr marL="457200" marR="0" lvl="0" indent="-457200" defTabSz="914400" rtl="0" eaLnBrk="0" fontAlgn="base" latinLnBrk="0" hangingPunct="0">
              <a:lnSpc>
                <a:spcPct val="100000"/>
              </a:lnSpc>
              <a:spcBef>
                <a:spcPct val="0"/>
              </a:spcBef>
              <a:spcAft>
                <a:spcPct val="0"/>
              </a:spcAft>
              <a:buClr>
                <a:schemeClr val="bg2">
                  <a:lumMod val="50000"/>
                </a:schemeClr>
              </a:buClr>
              <a:buSzTx/>
              <a:buFont typeface="Trebuchet MS" panose="020B0603020202020204" pitchFamily="34" charset="0"/>
              <a:buChar char="●"/>
              <a:tabLst/>
            </a:pPr>
            <a:r>
              <a:rPr kumimoji="0" lang="tr-TR" altLang="tr-TR" sz="2800" b="0" i="0" u="none" strike="noStrike" cap="none" normalizeH="0" baseline="0" dirty="0" smtClean="0">
                <a:ln>
                  <a:noFill/>
                </a:ln>
                <a:solidFill>
                  <a:schemeClr val="tx1"/>
                </a:solidFill>
                <a:effectLst/>
                <a:latin typeface="Trebuchet MS" panose="020B0603020202020204" pitchFamily="34" charset="0"/>
                <a:ea typeface="Times New Roman" pitchFamily="18" charset="0"/>
                <a:cs typeface="Arial" pitchFamily="34" charset="0"/>
              </a:rPr>
              <a:t>Deformasyon bölgesi sıcaklığı artan hızla yükseleceğinden alüminyumun</a:t>
            </a:r>
            <a:r>
              <a:rPr kumimoji="0" lang="tr-TR" altLang="tr-TR" sz="2800" b="0" i="0" u="none" strike="noStrike" cap="none" normalizeH="0" dirty="0" smtClean="0">
                <a:ln>
                  <a:noFill/>
                </a:ln>
                <a:solidFill>
                  <a:schemeClr val="tx1"/>
                </a:solidFill>
                <a:effectLst/>
                <a:latin typeface="Trebuchet MS" panose="020B0603020202020204" pitchFamily="34" charset="0"/>
                <a:ea typeface="Times New Roman" pitchFamily="18" charset="0"/>
                <a:cs typeface="Arial" pitchFamily="34" charset="0"/>
              </a:rPr>
              <a:t> </a:t>
            </a:r>
            <a:r>
              <a:rPr kumimoji="0" lang="tr-TR" altLang="tr-TR" sz="2800" b="0" i="0" u="none" strike="noStrike" cap="none" normalizeH="0" baseline="0" dirty="0" smtClean="0">
                <a:ln>
                  <a:noFill/>
                </a:ln>
                <a:solidFill>
                  <a:schemeClr val="tx1"/>
                </a:solidFill>
                <a:effectLst/>
                <a:latin typeface="Trebuchet MS" panose="020B0603020202020204" pitchFamily="34" charset="0"/>
                <a:ea typeface="Times New Roman" pitchFamily="18" charset="0"/>
                <a:cs typeface="Arial" pitchFamily="34" charset="0"/>
              </a:rPr>
              <a:t>deformasyon direnci düşer.</a:t>
            </a:r>
            <a:endParaRPr kumimoji="0" lang="tr-TR" altLang="tr-TR" sz="2800" b="0" i="0" u="none" strike="noStrike" cap="none" normalizeH="0" baseline="0" dirty="0" smtClean="0">
              <a:ln>
                <a:noFill/>
              </a:ln>
              <a:solidFill>
                <a:schemeClr val="tx1"/>
              </a:solidFill>
              <a:effectLst/>
              <a:latin typeface="Trebuchet MS" panose="020B0603020202020204" pitchFamily="34" charset="0"/>
              <a:cs typeface="Arial" pitchFamily="34" charset="0"/>
            </a:endParaRPr>
          </a:p>
          <a:p>
            <a:pPr marL="457200" marR="0" lvl="0" indent="-457200" defTabSz="914400" rtl="0" eaLnBrk="0" fontAlgn="base" latinLnBrk="0" hangingPunct="0">
              <a:lnSpc>
                <a:spcPct val="100000"/>
              </a:lnSpc>
              <a:spcBef>
                <a:spcPct val="0"/>
              </a:spcBef>
              <a:spcAft>
                <a:spcPct val="0"/>
              </a:spcAft>
              <a:buClr>
                <a:schemeClr val="bg2">
                  <a:lumMod val="50000"/>
                </a:schemeClr>
              </a:buClr>
              <a:buSzTx/>
              <a:buFont typeface="Trebuchet MS" panose="020B0603020202020204" pitchFamily="34" charset="0"/>
              <a:buChar char="●"/>
              <a:tabLst/>
            </a:pPr>
            <a:r>
              <a:rPr kumimoji="0" lang="tr-TR" altLang="tr-TR" sz="2800" b="0" i="0" u="none" strike="noStrike" cap="none" normalizeH="0" baseline="0" dirty="0" smtClean="0">
                <a:ln>
                  <a:noFill/>
                </a:ln>
                <a:solidFill>
                  <a:schemeClr val="tx1"/>
                </a:solidFill>
                <a:effectLst/>
                <a:latin typeface="Trebuchet MS" panose="020B0603020202020204" pitchFamily="34" charset="0"/>
                <a:ea typeface="Times New Roman" pitchFamily="18" charset="0"/>
                <a:cs typeface="Arial" pitchFamily="34" charset="0"/>
              </a:rPr>
              <a:t>Kalınlaşan yağ filmi sürtünmeyi azaltacağından hadde </a:t>
            </a:r>
            <a:r>
              <a:rPr kumimoji="0" lang="tr-TR" altLang="tr-TR" sz="2800" b="0" i="0" u="none" strike="noStrike" cap="none" normalizeH="0" baseline="0" dirty="0" err="1" smtClean="0">
                <a:ln>
                  <a:noFill/>
                </a:ln>
                <a:solidFill>
                  <a:schemeClr val="tx1"/>
                </a:solidFill>
                <a:effectLst/>
                <a:latin typeface="Trebuchet MS" panose="020B0603020202020204" pitchFamily="34" charset="0"/>
                <a:ea typeface="Times New Roman" pitchFamily="18" charset="0"/>
                <a:cs typeface="Arial" pitchFamily="34" charset="0"/>
              </a:rPr>
              <a:t>torkunun</a:t>
            </a:r>
            <a:r>
              <a:rPr kumimoji="0" lang="tr-TR" altLang="tr-TR" sz="2800" b="0" i="0" u="none" strike="noStrike" cap="none" normalizeH="0" baseline="0" dirty="0" smtClean="0">
                <a:ln>
                  <a:noFill/>
                </a:ln>
                <a:solidFill>
                  <a:schemeClr val="tx1"/>
                </a:solidFill>
                <a:effectLst/>
                <a:latin typeface="Trebuchet MS" panose="020B0603020202020204" pitchFamily="34" charset="0"/>
                <a:ea typeface="Times New Roman" pitchFamily="18" charset="0"/>
                <a:cs typeface="Arial" pitchFamily="34" charset="0"/>
              </a:rPr>
              <a:t> tümüyle metalin ezilmesinde kullanılmasını sağlar.</a:t>
            </a:r>
            <a:endParaRPr kumimoji="0" lang="tr-TR" altLang="tr-TR" sz="2800" b="0" i="0" u="none" strike="noStrike" cap="none" normalizeH="0" baseline="0" dirty="0" smtClean="0">
              <a:ln>
                <a:noFill/>
              </a:ln>
              <a:solidFill>
                <a:schemeClr val="tx1"/>
              </a:solidFill>
              <a:effectLst/>
              <a:latin typeface="Trebuchet MS" panose="020B0603020202020204" pitchFamily="34" charset="0"/>
              <a:cs typeface="Arial" pitchFamily="34" charset="0"/>
            </a:endParaRPr>
          </a:p>
        </p:txBody>
      </p:sp>
    </p:spTree>
    <p:extLst>
      <p:ext uri="{BB962C8B-B14F-4D97-AF65-F5344CB8AC3E}">
        <p14:creationId xmlns:p14="http://schemas.microsoft.com/office/powerpoint/2010/main" val="82186904"/>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12 Grup"/>
          <p:cNvGrpSpPr/>
          <p:nvPr/>
        </p:nvGrpSpPr>
        <p:grpSpPr>
          <a:xfrm>
            <a:off x="0" y="1484203"/>
            <a:ext cx="9108504" cy="2908704"/>
            <a:chOff x="0" y="1744432"/>
            <a:chExt cx="9108504" cy="2908704"/>
          </a:xfrm>
        </p:grpSpPr>
        <p:sp>
          <p:nvSpPr>
            <p:cNvPr id="7" name="Rectangle 473"/>
            <p:cNvSpPr>
              <a:spLocks noChangeAspect="1" noChangeArrowheads="1"/>
            </p:cNvSpPr>
            <p:nvPr/>
          </p:nvSpPr>
          <p:spPr bwMode="auto">
            <a:xfrm>
              <a:off x="0" y="2032464"/>
              <a:ext cx="8712000" cy="2620672"/>
            </a:xfrm>
            <a:prstGeom prst="rect">
              <a:avLst/>
            </a:prstGeom>
            <a:noFill/>
            <a:ln w="12700">
              <a:solidFill>
                <a:schemeClr val="bg1"/>
              </a:solidFill>
              <a:miter lim="800000"/>
              <a:headEnd type="none" w="sm" len="sm"/>
              <a:tailEnd type="none" w="sm" len="sm"/>
            </a:ln>
            <a:effectLst/>
          </p:spPr>
          <p:txBody>
            <a:bodyPr wrap="none" anchor="ctr"/>
            <a:lstStyle/>
            <a:p>
              <a:endParaRPr lang="tr-TR"/>
            </a:p>
          </p:txBody>
        </p:sp>
        <p:grpSp>
          <p:nvGrpSpPr>
            <p:cNvPr id="3" name="86 Grup"/>
            <p:cNvGrpSpPr>
              <a:grpSpLocks noChangeAspect="1"/>
            </p:cNvGrpSpPr>
            <p:nvPr/>
          </p:nvGrpSpPr>
          <p:grpSpPr>
            <a:xfrm>
              <a:off x="504408" y="1744432"/>
              <a:ext cx="3744000" cy="2252224"/>
              <a:chOff x="504408" y="1717958"/>
              <a:chExt cx="2339400" cy="1407279"/>
            </a:xfrm>
          </p:grpSpPr>
          <p:sp>
            <p:nvSpPr>
              <p:cNvPr id="9" name="Rectangle 475"/>
              <p:cNvSpPr>
                <a:spLocks noChangeAspect="1" noChangeArrowheads="1"/>
              </p:cNvSpPr>
              <p:nvPr/>
            </p:nvSpPr>
            <p:spPr bwMode="auto">
              <a:xfrm>
                <a:off x="1381965" y="2159659"/>
                <a:ext cx="400611" cy="963010"/>
              </a:xfrm>
              <a:prstGeom prst="rect">
                <a:avLst/>
              </a:prstGeom>
              <a:solidFill>
                <a:schemeClr val="bg2"/>
              </a:solidFill>
              <a:ln w="12700">
                <a:solidFill>
                  <a:schemeClr val="tx1"/>
                </a:solidFill>
                <a:miter lim="800000"/>
                <a:headEnd/>
                <a:tailEnd/>
              </a:ln>
              <a:effectLst/>
            </p:spPr>
            <p:txBody>
              <a:bodyPr wrap="none" anchor="ctr"/>
              <a:lstStyle/>
              <a:p>
                <a:endParaRPr lang="tr-TR"/>
              </a:p>
            </p:txBody>
          </p:sp>
          <p:sp>
            <p:nvSpPr>
              <p:cNvPr id="10" name="Oval 476"/>
              <p:cNvSpPr>
                <a:spLocks noChangeAspect="1" noChangeArrowheads="1"/>
              </p:cNvSpPr>
              <p:nvPr/>
            </p:nvSpPr>
            <p:spPr bwMode="auto">
              <a:xfrm>
                <a:off x="1520638" y="2510195"/>
                <a:ext cx="118129" cy="119414"/>
              </a:xfrm>
              <a:prstGeom prst="ellipse">
                <a:avLst/>
              </a:prstGeom>
              <a:solidFill>
                <a:schemeClr val="tx1"/>
              </a:solidFill>
              <a:ln w="9525">
                <a:solidFill>
                  <a:schemeClr val="tx1"/>
                </a:solidFill>
                <a:round/>
                <a:headEnd/>
                <a:tailEnd/>
              </a:ln>
              <a:effectLst/>
            </p:spPr>
            <p:txBody>
              <a:bodyPr wrap="none" anchor="ctr"/>
              <a:lstStyle/>
              <a:p>
                <a:endParaRPr lang="tr-TR"/>
              </a:p>
            </p:txBody>
          </p:sp>
          <p:sp>
            <p:nvSpPr>
              <p:cNvPr id="11" name="Oval 477"/>
              <p:cNvSpPr>
                <a:spLocks noChangeAspect="1" noChangeArrowheads="1"/>
              </p:cNvSpPr>
              <p:nvPr/>
            </p:nvSpPr>
            <p:spPr bwMode="auto">
              <a:xfrm>
                <a:off x="1520638" y="2651436"/>
                <a:ext cx="118129" cy="120697"/>
              </a:xfrm>
              <a:prstGeom prst="ellipse">
                <a:avLst/>
              </a:prstGeom>
              <a:solidFill>
                <a:schemeClr val="tx1"/>
              </a:solidFill>
              <a:ln w="9525">
                <a:solidFill>
                  <a:schemeClr val="tx1"/>
                </a:solidFill>
                <a:round/>
                <a:headEnd/>
                <a:tailEnd/>
              </a:ln>
              <a:effectLst/>
            </p:spPr>
            <p:txBody>
              <a:bodyPr wrap="none" anchor="ctr"/>
              <a:lstStyle/>
              <a:p>
                <a:endParaRPr lang="tr-TR"/>
              </a:p>
            </p:txBody>
          </p:sp>
          <p:sp>
            <p:nvSpPr>
              <p:cNvPr id="12" name="Oval 478"/>
              <p:cNvSpPr>
                <a:spLocks noChangeAspect="1" noChangeArrowheads="1"/>
              </p:cNvSpPr>
              <p:nvPr/>
            </p:nvSpPr>
            <p:spPr bwMode="auto">
              <a:xfrm>
                <a:off x="1438461" y="2225144"/>
                <a:ext cx="273493" cy="273495"/>
              </a:xfrm>
              <a:prstGeom prst="ellipse">
                <a:avLst/>
              </a:prstGeom>
              <a:solidFill>
                <a:schemeClr val="tx1"/>
              </a:solidFill>
              <a:ln w="9525">
                <a:solidFill>
                  <a:schemeClr val="tx1"/>
                </a:solidFill>
                <a:round/>
                <a:headEnd/>
                <a:tailEnd/>
              </a:ln>
              <a:effectLst/>
            </p:spPr>
            <p:txBody>
              <a:bodyPr wrap="none" anchor="ctr"/>
              <a:lstStyle/>
              <a:p>
                <a:endParaRPr lang="tr-TR"/>
              </a:p>
            </p:txBody>
          </p:sp>
          <p:sp>
            <p:nvSpPr>
              <p:cNvPr id="13" name="Oval 479"/>
              <p:cNvSpPr>
                <a:spLocks noChangeAspect="1" noChangeArrowheads="1"/>
              </p:cNvSpPr>
              <p:nvPr/>
            </p:nvSpPr>
            <p:spPr bwMode="auto">
              <a:xfrm>
                <a:off x="1450017" y="2791394"/>
                <a:ext cx="273494" cy="274779"/>
              </a:xfrm>
              <a:prstGeom prst="ellipse">
                <a:avLst/>
              </a:prstGeom>
              <a:solidFill>
                <a:schemeClr val="tx1"/>
              </a:solidFill>
              <a:ln w="9525">
                <a:solidFill>
                  <a:schemeClr val="tx1"/>
                </a:solidFill>
                <a:round/>
                <a:headEnd/>
                <a:tailEnd/>
              </a:ln>
              <a:effectLst/>
            </p:spPr>
            <p:txBody>
              <a:bodyPr wrap="none" anchor="ctr"/>
              <a:lstStyle/>
              <a:p>
                <a:endParaRPr lang="tr-TR"/>
              </a:p>
            </p:txBody>
          </p:sp>
          <p:sp>
            <p:nvSpPr>
              <p:cNvPr id="14" name="Line 480"/>
              <p:cNvSpPr>
                <a:spLocks noChangeAspect="1" noChangeShapeType="1"/>
              </p:cNvSpPr>
              <p:nvPr/>
            </p:nvSpPr>
            <p:spPr bwMode="auto">
              <a:xfrm flipV="1">
                <a:off x="823421" y="2637312"/>
                <a:ext cx="735737" cy="1284"/>
              </a:xfrm>
              <a:prstGeom prst="line">
                <a:avLst/>
              </a:prstGeom>
              <a:noFill/>
              <a:ln w="31750">
                <a:solidFill>
                  <a:srgbClr val="C0C0C0"/>
                </a:solidFill>
                <a:round/>
                <a:headEnd/>
                <a:tailEnd/>
              </a:ln>
              <a:effectLst/>
            </p:spPr>
            <p:txBody>
              <a:bodyPr/>
              <a:lstStyle/>
              <a:p>
                <a:endParaRPr lang="tr-TR"/>
              </a:p>
            </p:txBody>
          </p:sp>
          <p:sp>
            <p:nvSpPr>
              <p:cNvPr id="31" name="Oval 497"/>
              <p:cNvSpPr>
                <a:spLocks noChangeAspect="1" noChangeArrowheads="1"/>
              </p:cNvSpPr>
              <p:nvPr/>
            </p:nvSpPr>
            <p:spPr bwMode="auto">
              <a:xfrm>
                <a:off x="712996" y="2738749"/>
                <a:ext cx="291470" cy="292755"/>
              </a:xfrm>
              <a:prstGeom prst="ellipse">
                <a:avLst/>
              </a:prstGeom>
              <a:noFill/>
              <a:ln w="28575">
                <a:solidFill>
                  <a:srgbClr val="C0C0C0"/>
                </a:solidFill>
                <a:round/>
                <a:headEnd/>
                <a:tailEnd/>
              </a:ln>
              <a:effectLst/>
            </p:spPr>
            <p:txBody>
              <a:bodyPr wrap="none" anchor="ctr"/>
              <a:lstStyle/>
              <a:p>
                <a:endParaRPr lang="tr-TR"/>
              </a:p>
            </p:txBody>
          </p:sp>
          <p:sp>
            <p:nvSpPr>
              <p:cNvPr id="32" name="Oval 498"/>
              <p:cNvSpPr>
                <a:spLocks noChangeAspect="1" noChangeArrowheads="1"/>
              </p:cNvSpPr>
              <p:nvPr/>
            </p:nvSpPr>
            <p:spPr bwMode="auto">
              <a:xfrm>
                <a:off x="742528" y="2765714"/>
                <a:ext cx="233690" cy="233691"/>
              </a:xfrm>
              <a:prstGeom prst="ellipse">
                <a:avLst/>
              </a:prstGeom>
              <a:noFill/>
              <a:ln w="28575">
                <a:solidFill>
                  <a:srgbClr val="C0C0C0"/>
                </a:solidFill>
                <a:round/>
                <a:headEnd/>
                <a:tailEnd/>
              </a:ln>
              <a:effectLst/>
            </p:spPr>
            <p:txBody>
              <a:bodyPr wrap="none" anchor="ctr"/>
              <a:lstStyle/>
              <a:p>
                <a:endParaRPr lang="tr-TR"/>
              </a:p>
            </p:txBody>
          </p:sp>
          <p:sp>
            <p:nvSpPr>
              <p:cNvPr id="33" name="Oval 499"/>
              <p:cNvSpPr>
                <a:spLocks noChangeAspect="1" noChangeArrowheads="1"/>
              </p:cNvSpPr>
              <p:nvPr/>
            </p:nvSpPr>
            <p:spPr bwMode="auto">
              <a:xfrm>
                <a:off x="772060" y="2796530"/>
                <a:ext cx="174625" cy="175910"/>
              </a:xfrm>
              <a:prstGeom prst="ellipse">
                <a:avLst/>
              </a:prstGeom>
              <a:noFill/>
              <a:ln w="28575">
                <a:solidFill>
                  <a:srgbClr val="C0C0C0"/>
                </a:solidFill>
                <a:round/>
                <a:headEnd/>
                <a:tailEnd/>
              </a:ln>
              <a:effectLst/>
            </p:spPr>
            <p:txBody>
              <a:bodyPr wrap="none" anchor="ctr"/>
              <a:lstStyle/>
              <a:p>
                <a:endParaRPr lang="tr-TR"/>
              </a:p>
            </p:txBody>
          </p:sp>
          <p:sp>
            <p:nvSpPr>
              <p:cNvPr id="34" name="Oval 500"/>
              <p:cNvSpPr>
                <a:spLocks noChangeAspect="1" noChangeArrowheads="1"/>
              </p:cNvSpPr>
              <p:nvPr/>
            </p:nvSpPr>
            <p:spPr bwMode="auto">
              <a:xfrm>
                <a:off x="800308" y="2826062"/>
                <a:ext cx="116845" cy="118129"/>
              </a:xfrm>
              <a:prstGeom prst="ellipse">
                <a:avLst/>
              </a:prstGeom>
              <a:noFill/>
              <a:ln w="28575">
                <a:solidFill>
                  <a:srgbClr val="C0C0C0"/>
                </a:solidFill>
                <a:round/>
                <a:headEnd/>
                <a:tailEnd/>
              </a:ln>
              <a:effectLst/>
            </p:spPr>
            <p:txBody>
              <a:bodyPr wrap="none" anchor="ctr"/>
              <a:lstStyle/>
              <a:p>
                <a:endParaRPr lang="tr-TR"/>
              </a:p>
            </p:txBody>
          </p:sp>
          <p:sp>
            <p:nvSpPr>
              <p:cNvPr id="35" name="Oval 501"/>
              <p:cNvSpPr>
                <a:spLocks noChangeAspect="1" noChangeArrowheads="1"/>
              </p:cNvSpPr>
              <p:nvPr/>
            </p:nvSpPr>
            <p:spPr bwMode="auto">
              <a:xfrm>
                <a:off x="677044" y="2704081"/>
                <a:ext cx="358239" cy="356956"/>
              </a:xfrm>
              <a:prstGeom prst="ellipse">
                <a:avLst/>
              </a:prstGeom>
              <a:noFill/>
              <a:ln w="28575">
                <a:solidFill>
                  <a:srgbClr val="C0C0C0"/>
                </a:solidFill>
                <a:round/>
                <a:headEnd/>
                <a:tailEnd/>
              </a:ln>
              <a:effectLst/>
            </p:spPr>
            <p:txBody>
              <a:bodyPr wrap="none" anchor="ctr"/>
              <a:lstStyle/>
              <a:p>
                <a:endParaRPr lang="tr-TR"/>
              </a:p>
            </p:txBody>
          </p:sp>
          <p:sp>
            <p:nvSpPr>
              <p:cNvPr id="36" name="Oval 502"/>
              <p:cNvSpPr>
                <a:spLocks noChangeAspect="1" noChangeArrowheads="1"/>
              </p:cNvSpPr>
              <p:nvPr/>
            </p:nvSpPr>
            <p:spPr bwMode="auto">
              <a:xfrm>
                <a:off x="642376" y="2670697"/>
                <a:ext cx="425007" cy="425008"/>
              </a:xfrm>
              <a:prstGeom prst="ellipse">
                <a:avLst/>
              </a:prstGeom>
              <a:noFill/>
              <a:ln w="28575">
                <a:solidFill>
                  <a:srgbClr val="C0C0C0"/>
                </a:solidFill>
                <a:round/>
                <a:headEnd/>
                <a:tailEnd/>
              </a:ln>
              <a:effectLst/>
            </p:spPr>
            <p:txBody>
              <a:bodyPr wrap="none" anchor="ctr"/>
              <a:lstStyle/>
              <a:p>
                <a:endParaRPr lang="tr-TR"/>
              </a:p>
            </p:txBody>
          </p:sp>
          <p:sp>
            <p:nvSpPr>
              <p:cNvPr id="37" name="Oval 503"/>
              <p:cNvSpPr>
                <a:spLocks noChangeAspect="1" noChangeArrowheads="1"/>
              </p:cNvSpPr>
              <p:nvPr/>
            </p:nvSpPr>
            <p:spPr bwMode="auto">
              <a:xfrm>
                <a:off x="611560" y="2634744"/>
                <a:ext cx="490491" cy="490493"/>
              </a:xfrm>
              <a:prstGeom prst="ellipse">
                <a:avLst/>
              </a:prstGeom>
              <a:noFill/>
              <a:ln w="28575">
                <a:solidFill>
                  <a:srgbClr val="C0C0C0"/>
                </a:solidFill>
                <a:round/>
                <a:headEnd/>
                <a:tailEnd/>
              </a:ln>
              <a:effectLst/>
            </p:spPr>
            <p:txBody>
              <a:bodyPr wrap="none" anchor="ctr"/>
              <a:lstStyle/>
              <a:p>
                <a:endParaRPr lang="tr-TR"/>
              </a:p>
            </p:txBody>
          </p:sp>
          <p:sp>
            <p:nvSpPr>
              <p:cNvPr id="38" name="Oval 504"/>
              <p:cNvSpPr>
                <a:spLocks noChangeAspect="1" noChangeArrowheads="1"/>
              </p:cNvSpPr>
              <p:nvPr/>
            </p:nvSpPr>
            <p:spPr bwMode="auto">
              <a:xfrm>
                <a:off x="2144666" y="2737465"/>
                <a:ext cx="291470" cy="292755"/>
              </a:xfrm>
              <a:prstGeom prst="ellipse">
                <a:avLst/>
              </a:prstGeom>
              <a:noFill/>
              <a:ln w="15875">
                <a:solidFill>
                  <a:srgbClr val="C0C0C0"/>
                </a:solidFill>
                <a:round/>
                <a:headEnd/>
                <a:tailEnd/>
              </a:ln>
              <a:effectLst/>
            </p:spPr>
            <p:txBody>
              <a:bodyPr wrap="none" anchor="ctr"/>
              <a:lstStyle/>
              <a:p>
                <a:endParaRPr lang="tr-TR"/>
              </a:p>
            </p:txBody>
          </p:sp>
          <p:sp>
            <p:nvSpPr>
              <p:cNvPr id="39" name="Oval 505"/>
              <p:cNvSpPr>
                <a:spLocks noChangeAspect="1" noChangeArrowheads="1"/>
              </p:cNvSpPr>
              <p:nvPr/>
            </p:nvSpPr>
            <p:spPr bwMode="auto">
              <a:xfrm>
                <a:off x="2174198" y="2764429"/>
                <a:ext cx="233690" cy="233691"/>
              </a:xfrm>
              <a:prstGeom prst="ellipse">
                <a:avLst/>
              </a:prstGeom>
              <a:noFill/>
              <a:ln w="15875">
                <a:solidFill>
                  <a:srgbClr val="C0C0C0"/>
                </a:solidFill>
                <a:round/>
                <a:headEnd/>
                <a:tailEnd/>
              </a:ln>
              <a:effectLst/>
            </p:spPr>
            <p:txBody>
              <a:bodyPr wrap="none" anchor="ctr"/>
              <a:lstStyle/>
              <a:p>
                <a:endParaRPr lang="tr-TR"/>
              </a:p>
            </p:txBody>
          </p:sp>
          <p:sp>
            <p:nvSpPr>
              <p:cNvPr id="40" name="Oval 506"/>
              <p:cNvSpPr>
                <a:spLocks noChangeAspect="1" noChangeArrowheads="1"/>
              </p:cNvSpPr>
              <p:nvPr/>
            </p:nvSpPr>
            <p:spPr bwMode="auto">
              <a:xfrm>
                <a:off x="2203731" y="2795246"/>
                <a:ext cx="174625" cy="175910"/>
              </a:xfrm>
              <a:prstGeom prst="ellipse">
                <a:avLst/>
              </a:prstGeom>
              <a:noFill/>
              <a:ln w="15875">
                <a:solidFill>
                  <a:srgbClr val="C0C0C0"/>
                </a:solidFill>
                <a:round/>
                <a:headEnd/>
                <a:tailEnd/>
              </a:ln>
              <a:effectLst/>
            </p:spPr>
            <p:txBody>
              <a:bodyPr wrap="none" anchor="ctr"/>
              <a:lstStyle/>
              <a:p>
                <a:endParaRPr lang="tr-TR"/>
              </a:p>
            </p:txBody>
          </p:sp>
          <p:sp>
            <p:nvSpPr>
              <p:cNvPr id="41" name="Oval 507"/>
              <p:cNvSpPr>
                <a:spLocks noChangeAspect="1" noChangeArrowheads="1"/>
              </p:cNvSpPr>
              <p:nvPr/>
            </p:nvSpPr>
            <p:spPr bwMode="auto">
              <a:xfrm>
                <a:off x="2231979" y="2824778"/>
                <a:ext cx="116844" cy="118129"/>
              </a:xfrm>
              <a:prstGeom prst="ellipse">
                <a:avLst/>
              </a:prstGeom>
              <a:noFill/>
              <a:ln w="15875">
                <a:solidFill>
                  <a:srgbClr val="C0C0C0"/>
                </a:solidFill>
                <a:round/>
                <a:headEnd/>
                <a:tailEnd/>
              </a:ln>
              <a:effectLst/>
            </p:spPr>
            <p:txBody>
              <a:bodyPr wrap="none" anchor="ctr"/>
              <a:lstStyle/>
              <a:p>
                <a:endParaRPr lang="tr-TR"/>
              </a:p>
            </p:txBody>
          </p:sp>
          <p:sp>
            <p:nvSpPr>
              <p:cNvPr id="42" name="Oval 508"/>
              <p:cNvSpPr>
                <a:spLocks noChangeAspect="1" noChangeArrowheads="1"/>
              </p:cNvSpPr>
              <p:nvPr/>
            </p:nvSpPr>
            <p:spPr bwMode="auto">
              <a:xfrm>
                <a:off x="2108714" y="2702797"/>
                <a:ext cx="358238" cy="356956"/>
              </a:xfrm>
              <a:prstGeom prst="ellipse">
                <a:avLst/>
              </a:prstGeom>
              <a:noFill/>
              <a:ln w="15875">
                <a:solidFill>
                  <a:srgbClr val="C0C0C0"/>
                </a:solidFill>
                <a:round/>
                <a:headEnd/>
                <a:tailEnd/>
              </a:ln>
              <a:effectLst/>
            </p:spPr>
            <p:txBody>
              <a:bodyPr wrap="none" anchor="ctr"/>
              <a:lstStyle/>
              <a:p>
                <a:endParaRPr lang="tr-TR"/>
              </a:p>
            </p:txBody>
          </p:sp>
          <p:sp>
            <p:nvSpPr>
              <p:cNvPr id="43" name="Oval 509"/>
              <p:cNvSpPr>
                <a:spLocks noChangeAspect="1" noChangeArrowheads="1"/>
              </p:cNvSpPr>
              <p:nvPr/>
            </p:nvSpPr>
            <p:spPr bwMode="auto">
              <a:xfrm>
                <a:off x="2074045" y="2668129"/>
                <a:ext cx="425007" cy="425008"/>
              </a:xfrm>
              <a:prstGeom prst="ellipse">
                <a:avLst/>
              </a:prstGeom>
              <a:noFill/>
              <a:ln w="15875">
                <a:solidFill>
                  <a:srgbClr val="C0C0C0"/>
                </a:solidFill>
                <a:round/>
                <a:headEnd/>
                <a:tailEnd/>
              </a:ln>
              <a:effectLst/>
            </p:spPr>
            <p:txBody>
              <a:bodyPr wrap="none" anchor="ctr"/>
              <a:lstStyle/>
              <a:p>
                <a:endParaRPr lang="tr-TR"/>
              </a:p>
            </p:txBody>
          </p:sp>
          <p:sp>
            <p:nvSpPr>
              <p:cNvPr id="44" name="Oval 510"/>
              <p:cNvSpPr>
                <a:spLocks noChangeAspect="1" noChangeArrowheads="1"/>
              </p:cNvSpPr>
              <p:nvPr/>
            </p:nvSpPr>
            <p:spPr bwMode="auto">
              <a:xfrm>
                <a:off x="2043229" y="2633460"/>
                <a:ext cx="490491" cy="490493"/>
              </a:xfrm>
              <a:prstGeom prst="ellipse">
                <a:avLst/>
              </a:prstGeom>
              <a:noFill/>
              <a:ln w="15875">
                <a:solidFill>
                  <a:srgbClr val="C0C0C0"/>
                </a:solidFill>
                <a:round/>
                <a:headEnd/>
                <a:tailEnd/>
              </a:ln>
              <a:effectLst/>
            </p:spPr>
            <p:txBody>
              <a:bodyPr wrap="none" anchor="ctr"/>
              <a:lstStyle/>
              <a:p>
                <a:endParaRPr lang="tr-TR"/>
              </a:p>
            </p:txBody>
          </p:sp>
          <p:sp>
            <p:nvSpPr>
              <p:cNvPr id="45" name="Line 511"/>
              <p:cNvSpPr>
                <a:spLocks noChangeAspect="1" noChangeShapeType="1"/>
              </p:cNvSpPr>
              <p:nvPr/>
            </p:nvSpPr>
            <p:spPr bwMode="auto">
              <a:xfrm flipV="1">
                <a:off x="1616938" y="2633460"/>
                <a:ext cx="638153" cy="1284"/>
              </a:xfrm>
              <a:prstGeom prst="line">
                <a:avLst/>
              </a:prstGeom>
              <a:noFill/>
              <a:ln w="15875">
                <a:solidFill>
                  <a:srgbClr val="C0C0C0"/>
                </a:solidFill>
                <a:round/>
                <a:headEnd/>
                <a:tailEnd/>
              </a:ln>
              <a:effectLst/>
            </p:spPr>
            <p:txBody>
              <a:bodyPr/>
              <a:lstStyle/>
              <a:p>
                <a:endParaRPr lang="tr-TR"/>
              </a:p>
            </p:txBody>
          </p:sp>
          <p:sp>
            <p:nvSpPr>
              <p:cNvPr id="46" name="Text Box 512"/>
              <p:cNvSpPr txBox="1">
                <a:spLocks noChangeAspect="1" noChangeArrowheads="1"/>
              </p:cNvSpPr>
              <p:nvPr/>
            </p:nvSpPr>
            <p:spPr bwMode="auto">
              <a:xfrm>
                <a:off x="2016576" y="2312456"/>
                <a:ext cx="827232" cy="288467"/>
              </a:xfrm>
              <a:prstGeom prst="rect">
                <a:avLst/>
              </a:prstGeom>
              <a:noFill/>
              <a:ln w="12700">
                <a:noFill/>
                <a:miter lim="800000"/>
                <a:headEnd type="none" w="sm" len="sm"/>
                <a:tailEnd type="none" w="sm" len="sm"/>
              </a:ln>
              <a:effectLst/>
            </p:spPr>
            <p:txBody>
              <a:bodyPr wrap="square">
                <a:spAutoFit/>
              </a:bodyPr>
              <a:lstStyle/>
              <a:p>
                <a:pPr>
                  <a:spcBef>
                    <a:spcPct val="50000"/>
                  </a:spcBef>
                </a:pPr>
                <a:r>
                  <a:rPr kumimoji="1" lang="tr-TR" sz="2400" b="1" i="1" dirty="0">
                    <a:latin typeface="Times New Roman" pitchFamily="18" charset="0"/>
                  </a:rPr>
                  <a:t>1 mm</a:t>
                </a:r>
              </a:p>
            </p:txBody>
          </p:sp>
          <p:sp>
            <p:nvSpPr>
              <p:cNvPr id="47" name="Text Box 603"/>
              <p:cNvSpPr txBox="1">
                <a:spLocks noChangeAspect="1" noChangeArrowheads="1"/>
              </p:cNvSpPr>
              <p:nvPr/>
            </p:nvSpPr>
            <p:spPr bwMode="auto">
              <a:xfrm>
                <a:off x="836261" y="1717958"/>
                <a:ext cx="1558787" cy="288467"/>
              </a:xfrm>
              <a:prstGeom prst="rect">
                <a:avLst/>
              </a:prstGeom>
              <a:noFill/>
              <a:ln w="12700">
                <a:noFill/>
                <a:miter lim="800000"/>
                <a:headEnd type="none" w="sm" len="sm"/>
                <a:tailEnd type="none" w="sm" len="sm"/>
              </a:ln>
              <a:effectLst/>
            </p:spPr>
            <p:txBody>
              <a:bodyPr>
                <a:spAutoFit/>
              </a:bodyPr>
              <a:lstStyle/>
              <a:p>
                <a:pPr>
                  <a:spcBef>
                    <a:spcPct val="50000"/>
                  </a:spcBef>
                </a:pPr>
                <a:r>
                  <a:rPr kumimoji="1" lang="tr-TR" sz="2400" b="1" i="1" dirty="0"/>
                  <a:t>Soğuk hadde</a:t>
                </a:r>
              </a:p>
            </p:txBody>
          </p:sp>
          <p:sp>
            <p:nvSpPr>
              <p:cNvPr id="71" name="Text Box 512"/>
              <p:cNvSpPr txBox="1">
                <a:spLocks noChangeAspect="1" noChangeArrowheads="1"/>
              </p:cNvSpPr>
              <p:nvPr/>
            </p:nvSpPr>
            <p:spPr bwMode="auto">
              <a:xfrm>
                <a:off x="504408" y="2298358"/>
                <a:ext cx="827232" cy="288467"/>
              </a:xfrm>
              <a:prstGeom prst="rect">
                <a:avLst/>
              </a:prstGeom>
              <a:noFill/>
              <a:ln w="12700">
                <a:noFill/>
                <a:miter lim="800000"/>
                <a:headEnd type="none" w="sm" len="sm"/>
                <a:tailEnd type="none" w="sm" len="sm"/>
              </a:ln>
              <a:effectLst/>
            </p:spPr>
            <p:txBody>
              <a:bodyPr wrap="square">
                <a:spAutoFit/>
              </a:bodyPr>
              <a:lstStyle/>
              <a:p>
                <a:pPr>
                  <a:spcBef>
                    <a:spcPct val="50000"/>
                  </a:spcBef>
                </a:pPr>
                <a:r>
                  <a:rPr kumimoji="1" lang="tr-TR" sz="2400" b="1" i="1" dirty="0">
                    <a:latin typeface="Times New Roman" pitchFamily="18" charset="0"/>
                  </a:rPr>
                  <a:t>6</a:t>
                </a:r>
                <a:r>
                  <a:rPr kumimoji="1" lang="tr-TR" sz="2400" b="1" i="1" dirty="0" smtClean="0">
                    <a:latin typeface="Times New Roman" pitchFamily="18" charset="0"/>
                  </a:rPr>
                  <a:t> </a:t>
                </a:r>
                <a:r>
                  <a:rPr kumimoji="1" lang="tr-TR" sz="2400" b="1" i="1" dirty="0">
                    <a:latin typeface="Times New Roman" pitchFamily="18" charset="0"/>
                  </a:rPr>
                  <a:t>mm</a:t>
                </a:r>
              </a:p>
            </p:txBody>
          </p:sp>
        </p:grpSp>
        <p:sp>
          <p:nvSpPr>
            <p:cNvPr id="73" name="Oval 62"/>
            <p:cNvSpPr>
              <a:spLocks noChangeAspect="1" noChangeArrowheads="1"/>
            </p:cNvSpPr>
            <p:nvPr/>
          </p:nvSpPr>
          <p:spPr bwMode="auto">
            <a:xfrm>
              <a:off x="4175905" y="3187813"/>
              <a:ext cx="823021" cy="823120"/>
            </a:xfrm>
            <a:prstGeom prst="ellipse">
              <a:avLst/>
            </a:prstGeom>
            <a:solidFill>
              <a:srgbClr val="969696"/>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74" name="Oval 63"/>
            <p:cNvSpPr>
              <a:spLocks noChangeAspect="1" noChangeArrowheads="1"/>
            </p:cNvSpPr>
            <p:nvPr/>
          </p:nvSpPr>
          <p:spPr bwMode="auto">
            <a:xfrm>
              <a:off x="4217967" y="3229880"/>
              <a:ext cx="743102" cy="743192"/>
            </a:xfrm>
            <a:prstGeom prst="ellipse">
              <a:avLst/>
            </a:prstGeom>
            <a:solidFill>
              <a:srgbClr val="969696"/>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75" name="Oval 64"/>
            <p:cNvSpPr>
              <a:spLocks noChangeAspect="1" noChangeArrowheads="1"/>
            </p:cNvSpPr>
            <p:nvPr/>
          </p:nvSpPr>
          <p:spPr bwMode="auto">
            <a:xfrm>
              <a:off x="4260029" y="3271947"/>
              <a:ext cx="663885" cy="663965"/>
            </a:xfrm>
            <a:prstGeom prst="ellipse">
              <a:avLst/>
            </a:prstGeom>
            <a:solidFill>
              <a:srgbClr val="969696"/>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76" name="Oval 65"/>
            <p:cNvSpPr>
              <a:spLocks noChangeAspect="1" noChangeArrowheads="1"/>
            </p:cNvSpPr>
            <p:nvPr/>
          </p:nvSpPr>
          <p:spPr bwMode="auto">
            <a:xfrm>
              <a:off x="4306999" y="3314015"/>
              <a:ext cx="583966" cy="584037"/>
            </a:xfrm>
            <a:prstGeom prst="ellipse">
              <a:avLst/>
            </a:prstGeom>
            <a:solidFill>
              <a:srgbClr val="969696"/>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77" name="Oval 66"/>
            <p:cNvSpPr>
              <a:spLocks noChangeArrowheads="1"/>
            </p:cNvSpPr>
            <p:nvPr/>
          </p:nvSpPr>
          <p:spPr bwMode="auto">
            <a:xfrm>
              <a:off x="4346257" y="3356082"/>
              <a:ext cx="504749" cy="504810"/>
            </a:xfrm>
            <a:prstGeom prst="ellipse">
              <a:avLst/>
            </a:prstGeom>
            <a:solidFill>
              <a:srgbClr val="969696"/>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78" name="Oval 67"/>
            <p:cNvSpPr>
              <a:spLocks noChangeAspect="1" noChangeArrowheads="1"/>
            </p:cNvSpPr>
            <p:nvPr/>
          </p:nvSpPr>
          <p:spPr bwMode="auto">
            <a:xfrm>
              <a:off x="4380608" y="3393242"/>
              <a:ext cx="425531" cy="425583"/>
            </a:xfrm>
            <a:prstGeom prst="ellipse">
              <a:avLst/>
            </a:prstGeom>
            <a:solidFill>
              <a:srgbClr val="969696"/>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79" name="Oval 68"/>
            <p:cNvSpPr>
              <a:spLocks noChangeAspect="1" noChangeArrowheads="1"/>
            </p:cNvSpPr>
            <p:nvPr/>
          </p:nvSpPr>
          <p:spPr bwMode="auto">
            <a:xfrm>
              <a:off x="4422671" y="3433206"/>
              <a:ext cx="345613" cy="345654"/>
            </a:xfrm>
            <a:prstGeom prst="ellipse">
              <a:avLst/>
            </a:prstGeom>
            <a:solidFill>
              <a:srgbClr val="969696"/>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80" name="Oval 69"/>
            <p:cNvSpPr>
              <a:spLocks noChangeAspect="1" noChangeArrowheads="1"/>
            </p:cNvSpPr>
            <p:nvPr/>
          </p:nvSpPr>
          <p:spPr bwMode="auto">
            <a:xfrm>
              <a:off x="4464733" y="3477377"/>
              <a:ext cx="266395" cy="266427"/>
            </a:xfrm>
            <a:prstGeom prst="ellipse">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81" name="Rectangle 70"/>
            <p:cNvSpPr>
              <a:spLocks noChangeAspect="1" noChangeArrowheads="1"/>
            </p:cNvSpPr>
            <p:nvPr/>
          </p:nvSpPr>
          <p:spPr bwMode="auto">
            <a:xfrm>
              <a:off x="4081264" y="3061610"/>
              <a:ext cx="1049457" cy="1049583"/>
            </a:xfrm>
            <a:prstGeom prst="rect">
              <a:avLst/>
            </a:prstGeom>
            <a:no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82" name="Text Box 78"/>
            <p:cNvSpPr txBox="1">
              <a:spLocks noChangeArrowheads="1"/>
            </p:cNvSpPr>
            <p:nvPr/>
          </p:nvSpPr>
          <p:spPr bwMode="auto">
            <a:xfrm>
              <a:off x="4067944" y="3082644"/>
              <a:ext cx="192085" cy="988585"/>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tr-TR" sz="1100" b="1" i="0" u="none" strike="noStrike" cap="none" normalizeH="0" baseline="0" smtClean="0">
                  <a:ln>
                    <a:noFill/>
                  </a:ln>
                  <a:solidFill>
                    <a:srgbClr val="FF0000"/>
                  </a:solidFill>
                  <a:effectLst/>
                  <a:latin typeface="Times New Roman" pitchFamily="18" charset="0"/>
                  <a:cs typeface="Arial" pitchFamily="34" charset="0"/>
                  <a:sym typeface="Wingdings" pitchFamily="2" charset="2"/>
                </a:rPr>
                <a:t></a:t>
              </a:r>
              <a:endParaRPr kumimoji="0" lang="tr-TR" sz="1800" b="0" i="0" u="none" strike="noStrike" cap="none" normalizeH="0" baseline="0" smtClean="0">
                <a:ln>
                  <a:noFill/>
                </a:ln>
                <a:solidFill>
                  <a:schemeClr val="tx1"/>
                </a:solidFill>
                <a:effectLst/>
                <a:latin typeface="Arial" pitchFamily="34" charset="0"/>
                <a:cs typeface="Arial" pitchFamily="34" charset="0"/>
              </a:endParaRPr>
            </a:p>
          </p:txBody>
        </p:sp>
        <p:sp>
          <p:nvSpPr>
            <p:cNvPr id="83" name="Text Box 79"/>
            <p:cNvSpPr txBox="1">
              <a:spLocks noChangeArrowheads="1"/>
            </p:cNvSpPr>
            <p:nvPr/>
          </p:nvSpPr>
          <p:spPr bwMode="auto">
            <a:xfrm>
              <a:off x="4972286" y="3145745"/>
              <a:ext cx="192085" cy="988585"/>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tr-TR" sz="1100" b="1" i="0" u="none" strike="noStrike" cap="none" normalizeH="0" baseline="0" smtClean="0">
                  <a:ln>
                    <a:noFill/>
                  </a:ln>
                  <a:solidFill>
                    <a:srgbClr val="FF0000"/>
                  </a:solidFill>
                  <a:effectLst/>
                  <a:latin typeface="Times New Roman" pitchFamily="18" charset="0"/>
                  <a:cs typeface="Arial" pitchFamily="34" charset="0"/>
                  <a:sym typeface="Wingdings" pitchFamily="2" charset="2"/>
                </a:rPr>
                <a:t></a:t>
              </a:r>
              <a:endParaRPr kumimoji="0" lang="tr-TR" sz="1800" b="0" i="0" u="none" strike="noStrike" cap="none" normalizeH="0" baseline="0" smtClean="0">
                <a:ln>
                  <a:noFill/>
                </a:ln>
                <a:solidFill>
                  <a:schemeClr val="tx1"/>
                </a:solidFill>
                <a:effectLst/>
                <a:latin typeface="Arial" pitchFamily="34" charset="0"/>
                <a:cs typeface="Arial" pitchFamily="34" charset="0"/>
              </a:endParaRPr>
            </a:p>
          </p:txBody>
        </p:sp>
        <p:sp>
          <p:nvSpPr>
            <p:cNvPr id="84" name="Text Box 80"/>
            <p:cNvSpPr txBox="1">
              <a:spLocks noChangeArrowheads="1"/>
            </p:cNvSpPr>
            <p:nvPr/>
          </p:nvSpPr>
          <p:spPr bwMode="auto">
            <a:xfrm>
              <a:off x="4154873" y="3040576"/>
              <a:ext cx="967435" cy="186499"/>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tr-TR" sz="1100" b="1" i="0" u="none" strike="noStrike" cap="none" normalizeH="0" baseline="0" smtClean="0">
                  <a:ln>
                    <a:noFill/>
                  </a:ln>
                  <a:solidFill>
                    <a:srgbClr val="FF0000"/>
                  </a:solidFill>
                  <a:effectLst/>
                  <a:latin typeface="Times New Roman" pitchFamily="18" charset="0"/>
                  <a:cs typeface="Arial" pitchFamily="34" charset="0"/>
                  <a:sym typeface="Wingdings" pitchFamily="2" charset="2"/>
                </a:rPr>
                <a:t></a:t>
              </a:r>
              <a:endParaRPr kumimoji="0" lang="tr-TR" sz="1800" b="0" i="0" u="none" strike="noStrike" cap="none" normalizeH="0" baseline="0" smtClean="0">
                <a:ln>
                  <a:noFill/>
                </a:ln>
                <a:solidFill>
                  <a:schemeClr val="tx1"/>
                </a:solidFill>
                <a:effectLst/>
                <a:latin typeface="Arial" pitchFamily="34" charset="0"/>
                <a:cs typeface="Arial" pitchFamily="34" charset="0"/>
              </a:endParaRPr>
            </a:p>
          </p:txBody>
        </p:sp>
        <p:sp>
          <p:nvSpPr>
            <p:cNvPr id="85" name="Text Box 81"/>
            <p:cNvSpPr txBox="1">
              <a:spLocks noChangeArrowheads="1"/>
            </p:cNvSpPr>
            <p:nvPr/>
          </p:nvSpPr>
          <p:spPr bwMode="auto">
            <a:xfrm>
              <a:off x="4154873" y="3966061"/>
              <a:ext cx="967435" cy="186499"/>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tr-TR" sz="1100" b="1" i="0" u="none" strike="noStrike" cap="none" normalizeH="0" baseline="0" smtClean="0">
                  <a:ln>
                    <a:noFill/>
                  </a:ln>
                  <a:solidFill>
                    <a:srgbClr val="FF0000"/>
                  </a:solidFill>
                  <a:effectLst/>
                  <a:latin typeface="Times New Roman" pitchFamily="18" charset="0"/>
                  <a:cs typeface="Arial" pitchFamily="34" charset="0"/>
                  <a:sym typeface="Wingdings" pitchFamily="2" charset="2"/>
                </a:rPr>
                <a:t></a:t>
              </a:r>
              <a:endParaRPr kumimoji="0" lang="tr-TR" sz="1800" b="0" i="0" u="none" strike="noStrike" cap="none" normalizeH="0" baseline="0" smtClean="0">
                <a:ln>
                  <a:noFill/>
                </a:ln>
                <a:solidFill>
                  <a:schemeClr val="tx1"/>
                </a:solidFill>
                <a:effectLst/>
                <a:latin typeface="Arial" pitchFamily="34" charset="0"/>
                <a:cs typeface="Arial" pitchFamily="34" charset="0"/>
              </a:endParaRPr>
            </a:p>
          </p:txBody>
        </p:sp>
        <p:sp>
          <p:nvSpPr>
            <p:cNvPr id="86" name="Text Box 83"/>
            <p:cNvSpPr txBox="1">
              <a:spLocks noChangeArrowheads="1"/>
            </p:cNvSpPr>
            <p:nvPr/>
          </p:nvSpPr>
          <p:spPr bwMode="auto">
            <a:xfrm>
              <a:off x="4249514" y="4113297"/>
              <a:ext cx="883310" cy="37860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tr-TR" sz="1100" b="0" i="0" u="none" strike="noStrike" cap="none" normalizeH="0" baseline="0" smtClean="0">
                  <a:ln>
                    <a:noFill/>
                  </a:ln>
                  <a:solidFill>
                    <a:schemeClr val="tx1"/>
                  </a:solidFill>
                  <a:effectLst/>
                  <a:latin typeface="Arial Narrow" pitchFamily="34" charset="0"/>
                  <a:cs typeface="Arial" pitchFamily="34" charset="0"/>
                </a:rPr>
                <a:t>Tav fırını</a:t>
              </a:r>
              <a:endParaRPr kumimoji="0" lang="tr-TR" sz="1800" b="0" i="0" u="none" strike="noStrike" cap="none" normalizeH="0" baseline="0" smtClean="0">
                <a:ln>
                  <a:noFill/>
                </a:ln>
                <a:solidFill>
                  <a:schemeClr val="tx1"/>
                </a:solidFill>
                <a:effectLst/>
                <a:latin typeface="Arial" pitchFamily="34" charset="0"/>
                <a:cs typeface="Arial" pitchFamily="34" charset="0"/>
              </a:endParaRPr>
            </a:p>
          </p:txBody>
        </p:sp>
        <p:grpSp>
          <p:nvGrpSpPr>
            <p:cNvPr id="4" name="87 Grup"/>
            <p:cNvGrpSpPr>
              <a:grpSpLocks noChangeAspect="1"/>
            </p:cNvGrpSpPr>
            <p:nvPr/>
          </p:nvGrpSpPr>
          <p:grpSpPr>
            <a:xfrm>
              <a:off x="5364504" y="1744432"/>
              <a:ext cx="3744000" cy="2252224"/>
              <a:chOff x="504408" y="1717958"/>
              <a:chExt cx="2339400" cy="1407279"/>
            </a:xfrm>
          </p:grpSpPr>
          <p:sp>
            <p:nvSpPr>
              <p:cNvPr id="89" name="Rectangle 475"/>
              <p:cNvSpPr>
                <a:spLocks noChangeAspect="1" noChangeArrowheads="1"/>
              </p:cNvSpPr>
              <p:nvPr/>
            </p:nvSpPr>
            <p:spPr bwMode="auto">
              <a:xfrm>
                <a:off x="1381965" y="2159659"/>
                <a:ext cx="400611" cy="963010"/>
              </a:xfrm>
              <a:prstGeom prst="rect">
                <a:avLst/>
              </a:prstGeom>
              <a:solidFill>
                <a:schemeClr val="bg2"/>
              </a:solidFill>
              <a:ln w="12700">
                <a:solidFill>
                  <a:schemeClr val="tx1"/>
                </a:solidFill>
                <a:miter lim="800000"/>
                <a:headEnd/>
                <a:tailEnd/>
              </a:ln>
              <a:effectLst/>
            </p:spPr>
            <p:txBody>
              <a:bodyPr wrap="none" anchor="ctr"/>
              <a:lstStyle/>
              <a:p>
                <a:endParaRPr lang="tr-TR"/>
              </a:p>
            </p:txBody>
          </p:sp>
          <p:sp>
            <p:nvSpPr>
              <p:cNvPr id="90" name="Oval 476"/>
              <p:cNvSpPr>
                <a:spLocks noChangeAspect="1" noChangeArrowheads="1"/>
              </p:cNvSpPr>
              <p:nvPr/>
            </p:nvSpPr>
            <p:spPr bwMode="auto">
              <a:xfrm>
                <a:off x="1520638" y="2510195"/>
                <a:ext cx="118129" cy="119414"/>
              </a:xfrm>
              <a:prstGeom prst="ellipse">
                <a:avLst/>
              </a:prstGeom>
              <a:solidFill>
                <a:schemeClr val="tx1"/>
              </a:solidFill>
              <a:ln w="9525">
                <a:solidFill>
                  <a:schemeClr val="tx1"/>
                </a:solidFill>
                <a:round/>
                <a:headEnd/>
                <a:tailEnd/>
              </a:ln>
              <a:effectLst/>
            </p:spPr>
            <p:txBody>
              <a:bodyPr wrap="none" anchor="ctr"/>
              <a:lstStyle/>
              <a:p>
                <a:endParaRPr lang="tr-TR"/>
              </a:p>
            </p:txBody>
          </p:sp>
          <p:sp>
            <p:nvSpPr>
              <p:cNvPr id="91" name="Oval 477"/>
              <p:cNvSpPr>
                <a:spLocks noChangeAspect="1" noChangeArrowheads="1"/>
              </p:cNvSpPr>
              <p:nvPr/>
            </p:nvSpPr>
            <p:spPr bwMode="auto">
              <a:xfrm>
                <a:off x="1520638" y="2651436"/>
                <a:ext cx="118129" cy="120697"/>
              </a:xfrm>
              <a:prstGeom prst="ellipse">
                <a:avLst/>
              </a:prstGeom>
              <a:solidFill>
                <a:schemeClr val="tx1"/>
              </a:solidFill>
              <a:ln w="9525">
                <a:solidFill>
                  <a:schemeClr val="tx1"/>
                </a:solidFill>
                <a:round/>
                <a:headEnd/>
                <a:tailEnd/>
              </a:ln>
              <a:effectLst/>
            </p:spPr>
            <p:txBody>
              <a:bodyPr wrap="none" anchor="ctr"/>
              <a:lstStyle/>
              <a:p>
                <a:endParaRPr lang="tr-TR"/>
              </a:p>
            </p:txBody>
          </p:sp>
          <p:sp>
            <p:nvSpPr>
              <p:cNvPr id="92" name="Oval 478"/>
              <p:cNvSpPr>
                <a:spLocks noChangeAspect="1" noChangeArrowheads="1"/>
              </p:cNvSpPr>
              <p:nvPr/>
            </p:nvSpPr>
            <p:spPr bwMode="auto">
              <a:xfrm>
                <a:off x="1438461" y="2225144"/>
                <a:ext cx="273493" cy="273495"/>
              </a:xfrm>
              <a:prstGeom prst="ellipse">
                <a:avLst/>
              </a:prstGeom>
              <a:solidFill>
                <a:schemeClr val="tx1"/>
              </a:solidFill>
              <a:ln w="9525">
                <a:solidFill>
                  <a:schemeClr val="tx1"/>
                </a:solidFill>
                <a:round/>
                <a:headEnd/>
                <a:tailEnd/>
              </a:ln>
              <a:effectLst/>
            </p:spPr>
            <p:txBody>
              <a:bodyPr wrap="none" anchor="ctr"/>
              <a:lstStyle/>
              <a:p>
                <a:endParaRPr lang="tr-TR"/>
              </a:p>
            </p:txBody>
          </p:sp>
          <p:sp>
            <p:nvSpPr>
              <p:cNvPr id="93" name="Oval 479"/>
              <p:cNvSpPr>
                <a:spLocks noChangeAspect="1" noChangeArrowheads="1"/>
              </p:cNvSpPr>
              <p:nvPr/>
            </p:nvSpPr>
            <p:spPr bwMode="auto">
              <a:xfrm>
                <a:off x="1450017" y="2791394"/>
                <a:ext cx="273494" cy="274779"/>
              </a:xfrm>
              <a:prstGeom prst="ellipse">
                <a:avLst/>
              </a:prstGeom>
              <a:solidFill>
                <a:schemeClr val="tx1"/>
              </a:solidFill>
              <a:ln w="9525">
                <a:solidFill>
                  <a:schemeClr val="tx1"/>
                </a:solidFill>
                <a:round/>
                <a:headEnd/>
                <a:tailEnd/>
              </a:ln>
              <a:effectLst/>
            </p:spPr>
            <p:txBody>
              <a:bodyPr wrap="none" anchor="ctr"/>
              <a:lstStyle/>
              <a:p>
                <a:endParaRPr lang="tr-TR"/>
              </a:p>
            </p:txBody>
          </p:sp>
          <p:sp>
            <p:nvSpPr>
              <p:cNvPr id="94" name="Line 480"/>
              <p:cNvSpPr>
                <a:spLocks noChangeAspect="1" noChangeShapeType="1"/>
              </p:cNvSpPr>
              <p:nvPr/>
            </p:nvSpPr>
            <p:spPr bwMode="auto">
              <a:xfrm flipV="1">
                <a:off x="823421" y="2637312"/>
                <a:ext cx="735737" cy="1284"/>
              </a:xfrm>
              <a:prstGeom prst="line">
                <a:avLst/>
              </a:prstGeom>
              <a:noFill/>
              <a:ln w="31750">
                <a:solidFill>
                  <a:srgbClr val="C0C0C0"/>
                </a:solidFill>
                <a:round/>
                <a:headEnd/>
                <a:tailEnd/>
              </a:ln>
              <a:effectLst/>
            </p:spPr>
            <p:txBody>
              <a:bodyPr/>
              <a:lstStyle/>
              <a:p>
                <a:endParaRPr lang="tr-TR"/>
              </a:p>
            </p:txBody>
          </p:sp>
          <p:sp>
            <p:nvSpPr>
              <p:cNvPr id="95" name="Oval 497"/>
              <p:cNvSpPr>
                <a:spLocks noChangeAspect="1" noChangeArrowheads="1"/>
              </p:cNvSpPr>
              <p:nvPr/>
            </p:nvSpPr>
            <p:spPr bwMode="auto">
              <a:xfrm>
                <a:off x="712996" y="2738749"/>
                <a:ext cx="291470" cy="292755"/>
              </a:xfrm>
              <a:prstGeom prst="ellipse">
                <a:avLst/>
              </a:prstGeom>
              <a:noFill/>
              <a:ln w="28575">
                <a:solidFill>
                  <a:srgbClr val="C0C0C0"/>
                </a:solidFill>
                <a:round/>
                <a:headEnd/>
                <a:tailEnd/>
              </a:ln>
              <a:effectLst/>
            </p:spPr>
            <p:txBody>
              <a:bodyPr wrap="none" anchor="ctr"/>
              <a:lstStyle/>
              <a:p>
                <a:endParaRPr lang="tr-TR"/>
              </a:p>
            </p:txBody>
          </p:sp>
          <p:sp>
            <p:nvSpPr>
              <p:cNvPr id="96" name="Oval 498"/>
              <p:cNvSpPr>
                <a:spLocks noChangeAspect="1" noChangeArrowheads="1"/>
              </p:cNvSpPr>
              <p:nvPr/>
            </p:nvSpPr>
            <p:spPr bwMode="auto">
              <a:xfrm>
                <a:off x="742528" y="2765714"/>
                <a:ext cx="233690" cy="233691"/>
              </a:xfrm>
              <a:prstGeom prst="ellipse">
                <a:avLst/>
              </a:prstGeom>
              <a:noFill/>
              <a:ln w="28575">
                <a:solidFill>
                  <a:srgbClr val="C0C0C0"/>
                </a:solidFill>
                <a:round/>
                <a:headEnd/>
                <a:tailEnd/>
              </a:ln>
              <a:effectLst/>
            </p:spPr>
            <p:txBody>
              <a:bodyPr wrap="none" anchor="ctr"/>
              <a:lstStyle/>
              <a:p>
                <a:endParaRPr lang="tr-TR"/>
              </a:p>
            </p:txBody>
          </p:sp>
          <p:sp>
            <p:nvSpPr>
              <p:cNvPr id="97" name="Oval 499"/>
              <p:cNvSpPr>
                <a:spLocks noChangeAspect="1" noChangeArrowheads="1"/>
              </p:cNvSpPr>
              <p:nvPr/>
            </p:nvSpPr>
            <p:spPr bwMode="auto">
              <a:xfrm>
                <a:off x="772060" y="2796530"/>
                <a:ext cx="174625" cy="175910"/>
              </a:xfrm>
              <a:prstGeom prst="ellipse">
                <a:avLst/>
              </a:prstGeom>
              <a:noFill/>
              <a:ln w="28575">
                <a:solidFill>
                  <a:srgbClr val="C0C0C0"/>
                </a:solidFill>
                <a:round/>
                <a:headEnd/>
                <a:tailEnd/>
              </a:ln>
              <a:effectLst/>
            </p:spPr>
            <p:txBody>
              <a:bodyPr wrap="none" anchor="ctr"/>
              <a:lstStyle/>
              <a:p>
                <a:endParaRPr lang="tr-TR"/>
              </a:p>
            </p:txBody>
          </p:sp>
          <p:sp>
            <p:nvSpPr>
              <p:cNvPr id="98" name="Oval 500"/>
              <p:cNvSpPr>
                <a:spLocks noChangeAspect="1" noChangeArrowheads="1"/>
              </p:cNvSpPr>
              <p:nvPr/>
            </p:nvSpPr>
            <p:spPr bwMode="auto">
              <a:xfrm>
                <a:off x="800308" y="2826062"/>
                <a:ext cx="116845" cy="118129"/>
              </a:xfrm>
              <a:prstGeom prst="ellipse">
                <a:avLst/>
              </a:prstGeom>
              <a:noFill/>
              <a:ln w="28575">
                <a:solidFill>
                  <a:srgbClr val="C0C0C0"/>
                </a:solidFill>
                <a:round/>
                <a:headEnd/>
                <a:tailEnd/>
              </a:ln>
              <a:effectLst/>
            </p:spPr>
            <p:txBody>
              <a:bodyPr wrap="none" anchor="ctr"/>
              <a:lstStyle/>
              <a:p>
                <a:endParaRPr lang="tr-TR"/>
              </a:p>
            </p:txBody>
          </p:sp>
          <p:sp>
            <p:nvSpPr>
              <p:cNvPr id="99" name="Oval 501"/>
              <p:cNvSpPr>
                <a:spLocks noChangeAspect="1" noChangeArrowheads="1"/>
              </p:cNvSpPr>
              <p:nvPr/>
            </p:nvSpPr>
            <p:spPr bwMode="auto">
              <a:xfrm>
                <a:off x="677044" y="2704081"/>
                <a:ext cx="358239" cy="356956"/>
              </a:xfrm>
              <a:prstGeom prst="ellipse">
                <a:avLst/>
              </a:prstGeom>
              <a:noFill/>
              <a:ln w="28575">
                <a:solidFill>
                  <a:srgbClr val="C0C0C0"/>
                </a:solidFill>
                <a:round/>
                <a:headEnd/>
                <a:tailEnd/>
              </a:ln>
              <a:effectLst/>
            </p:spPr>
            <p:txBody>
              <a:bodyPr wrap="none" anchor="ctr"/>
              <a:lstStyle/>
              <a:p>
                <a:endParaRPr lang="tr-TR"/>
              </a:p>
            </p:txBody>
          </p:sp>
          <p:sp>
            <p:nvSpPr>
              <p:cNvPr id="100" name="Oval 502"/>
              <p:cNvSpPr>
                <a:spLocks noChangeAspect="1" noChangeArrowheads="1"/>
              </p:cNvSpPr>
              <p:nvPr/>
            </p:nvSpPr>
            <p:spPr bwMode="auto">
              <a:xfrm>
                <a:off x="642376" y="2670697"/>
                <a:ext cx="425007" cy="425008"/>
              </a:xfrm>
              <a:prstGeom prst="ellipse">
                <a:avLst/>
              </a:prstGeom>
              <a:noFill/>
              <a:ln w="28575">
                <a:solidFill>
                  <a:srgbClr val="C0C0C0"/>
                </a:solidFill>
                <a:round/>
                <a:headEnd/>
                <a:tailEnd/>
              </a:ln>
              <a:effectLst/>
            </p:spPr>
            <p:txBody>
              <a:bodyPr wrap="none" anchor="ctr"/>
              <a:lstStyle/>
              <a:p>
                <a:endParaRPr lang="tr-TR"/>
              </a:p>
            </p:txBody>
          </p:sp>
          <p:sp>
            <p:nvSpPr>
              <p:cNvPr id="101" name="Oval 503"/>
              <p:cNvSpPr>
                <a:spLocks noChangeAspect="1" noChangeArrowheads="1"/>
              </p:cNvSpPr>
              <p:nvPr/>
            </p:nvSpPr>
            <p:spPr bwMode="auto">
              <a:xfrm>
                <a:off x="611560" y="2634744"/>
                <a:ext cx="490491" cy="490493"/>
              </a:xfrm>
              <a:prstGeom prst="ellipse">
                <a:avLst/>
              </a:prstGeom>
              <a:noFill/>
              <a:ln w="28575">
                <a:solidFill>
                  <a:srgbClr val="C0C0C0"/>
                </a:solidFill>
                <a:round/>
                <a:headEnd/>
                <a:tailEnd/>
              </a:ln>
              <a:effectLst/>
            </p:spPr>
            <p:txBody>
              <a:bodyPr wrap="none" anchor="ctr"/>
              <a:lstStyle/>
              <a:p>
                <a:endParaRPr lang="tr-TR"/>
              </a:p>
            </p:txBody>
          </p:sp>
          <p:sp>
            <p:nvSpPr>
              <p:cNvPr id="102" name="Oval 504"/>
              <p:cNvSpPr>
                <a:spLocks noChangeAspect="1" noChangeArrowheads="1"/>
              </p:cNvSpPr>
              <p:nvPr/>
            </p:nvSpPr>
            <p:spPr bwMode="auto">
              <a:xfrm>
                <a:off x="2144666" y="2737465"/>
                <a:ext cx="291470" cy="292755"/>
              </a:xfrm>
              <a:prstGeom prst="ellipse">
                <a:avLst/>
              </a:prstGeom>
              <a:noFill/>
              <a:ln w="15875">
                <a:solidFill>
                  <a:srgbClr val="C0C0C0"/>
                </a:solidFill>
                <a:round/>
                <a:headEnd/>
                <a:tailEnd/>
              </a:ln>
              <a:effectLst/>
            </p:spPr>
            <p:txBody>
              <a:bodyPr wrap="none" anchor="ctr"/>
              <a:lstStyle/>
              <a:p>
                <a:endParaRPr lang="tr-TR"/>
              </a:p>
            </p:txBody>
          </p:sp>
          <p:sp>
            <p:nvSpPr>
              <p:cNvPr id="103" name="Oval 505"/>
              <p:cNvSpPr>
                <a:spLocks noChangeAspect="1" noChangeArrowheads="1"/>
              </p:cNvSpPr>
              <p:nvPr/>
            </p:nvSpPr>
            <p:spPr bwMode="auto">
              <a:xfrm>
                <a:off x="2174198" y="2764429"/>
                <a:ext cx="233690" cy="233691"/>
              </a:xfrm>
              <a:prstGeom prst="ellipse">
                <a:avLst/>
              </a:prstGeom>
              <a:noFill/>
              <a:ln w="15875">
                <a:solidFill>
                  <a:srgbClr val="C0C0C0"/>
                </a:solidFill>
                <a:round/>
                <a:headEnd/>
                <a:tailEnd/>
              </a:ln>
              <a:effectLst/>
            </p:spPr>
            <p:txBody>
              <a:bodyPr wrap="none" anchor="ctr"/>
              <a:lstStyle/>
              <a:p>
                <a:endParaRPr lang="tr-TR"/>
              </a:p>
            </p:txBody>
          </p:sp>
          <p:sp>
            <p:nvSpPr>
              <p:cNvPr id="104" name="Oval 506"/>
              <p:cNvSpPr>
                <a:spLocks noChangeAspect="1" noChangeArrowheads="1"/>
              </p:cNvSpPr>
              <p:nvPr/>
            </p:nvSpPr>
            <p:spPr bwMode="auto">
              <a:xfrm>
                <a:off x="2203731" y="2795246"/>
                <a:ext cx="174625" cy="175910"/>
              </a:xfrm>
              <a:prstGeom prst="ellipse">
                <a:avLst/>
              </a:prstGeom>
              <a:noFill/>
              <a:ln w="15875">
                <a:solidFill>
                  <a:srgbClr val="C0C0C0"/>
                </a:solidFill>
                <a:round/>
                <a:headEnd/>
                <a:tailEnd/>
              </a:ln>
              <a:effectLst/>
            </p:spPr>
            <p:txBody>
              <a:bodyPr wrap="none" anchor="ctr"/>
              <a:lstStyle/>
              <a:p>
                <a:endParaRPr lang="tr-TR"/>
              </a:p>
            </p:txBody>
          </p:sp>
          <p:sp>
            <p:nvSpPr>
              <p:cNvPr id="105" name="Oval 507"/>
              <p:cNvSpPr>
                <a:spLocks noChangeAspect="1" noChangeArrowheads="1"/>
              </p:cNvSpPr>
              <p:nvPr/>
            </p:nvSpPr>
            <p:spPr bwMode="auto">
              <a:xfrm>
                <a:off x="2231979" y="2824778"/>
                <a:ext cx="116844" cy="118129"/>
              </a:xfrm>
              <a:prstGeom prst="ellipse">
                <a:avLst/>
              </a:prstGeom>
              <a:noFill/>
              <a:ln w="15875">
                <a:solidFill>
                  <a:srgbClr val="C0C0C0"/>
                </a:solidFill>
                <a:round/>
                <a:headEnd/>
                <a:tailEnd/>
              </a:ln>
              <a:effectLst/>
            </p:spPr>
            <p:txBody>
              <a:bodyPr wrap="none" anchor="ctr"/>
              <a:lstStyle/>
              <a:p>
                <a:endParaRPr lang="tr-TR"/>
              </a:p>
            </p:txBody>
          </p:sp>
          <p:sp>
            <p:nvSpPr>
              <p:cNvPr id="106" name="Oval 508"/>
              <p:cNvSpPr>
                <a:spLocks noChangeAspect="1" noChangeArrowheads="1"/>
              </p:cNvSpPr>
              <p:nvPr/>
            </p:nvSpPr>
            <p:spPr bwMode="auto">
              <a:xfrm>
                <a:off x="2108714" y="2702797"/>
                <a:ext cx="358238" cy="356956"/>
              </a:xfrm>
              <a:prstGeom prst="ellipse">
                <a:avLst/>
              </a:prstGeom>
              <a:noFill/>
              <a:ln w="15875">
                <a:solidFill>
                  <a:srgbClr val="C0C0C0"/>
                </a:solidFill>
                <a:round/>
                <a:headEnd/>
                <a:tailEnd/>
              </a:ln>
              <a:effectLst/>
            </p:spPr>
            <p:txBody>
              <a:bodyPr wrap="none" anchor="ctr"/>
              <a:lstStyle/>
              <a:p>
                <a:endParaRPr lang="tr-TR"/>
              </a:p>
            </p:txBody>
          </p:sp>
          <p:sp>
            <p:nvSpPr>
              <p:cNvPr id="107" name="Oval 509"/>
              <p:cNvSpPr>
                <a:spLocks noChangeAspect="1" noChangeArrowheads="1"/>
              </p:cNvSpPr>
              <p:nvPr/>
            </p:nvSpPr>
            <p:spPr bwMode="auto">
              <a:xfrm>
                <a:off x="2074045" y="2668129"/>
                <a:ext cx="425007" cy="425008"/>
              </a:xfrm>
              <a:prstGeom prst="ellipse">
                <a:avLst/>
              </a:prstGeom>
              <a:noFill/>
              <a:ln w="15875">
                <a:solidFill>
                  <a:srgbClr val="C0C0C0"/>
                </a:solidFill>
                <a:round/>
                <a:headEnd/>
                <a:tailEnd/>
              </a:ln>
              <a:effectLst/>
            </p:spPr>
            <p:txBody>
              <a:bodyPr wrap="none" anchor="ctr"/>
              <a:lstStyle/>
              <a:p>
                <a:endParaRPr lang="tr-TR"/>
              </a:p>
            </p:txBody>
          </p:sp>
          <p:sp>
            <p:nvSpPr>
              <p:cNvPr id="108" name="Oval 510"/>
              <p:cNvSpPr>
                <a:spLocks noChangeAspect="1" noChangeArrowheads="1"/>
              </p:cNvSpPr>
              <p:nvPr/>
            </p:nvSpPr>
            <p:spPr bwMode="auto">
              <a:xfrm>
                <a:off x="2043229" y="2633460"/>
                <a:ext cx="490491" cy="490493"/>
              </a:xfrm>
              <a:prstGeom prst="ellipse">
                <a:avLst/>
              </a:prstGeom>
              <a:noFill/>
              <a:ln w="15875">
                <a:solidFill>
                  <a:srgbClr val="C0C0C0"/>
                </a:solidFill>
                <a:round/>
                <a:headEnd/>
                <a:tailEnd/>
              </a:ln>
              <a:effectLst/>
            </p:spPr>
            <p:txBody>
              <a:bodyPr wrap="none" anchor="ctr"/>
              <a:lstStyle/>
              <a:p>
                <a:endParaRPr lang="tr-TR"/>
              </a:p>
            </p:txBody>
          </p:sp>
          <p:sp>
            <p:nvSpPr>
              <p:cNvPr id="109" name="Line 511"/>
              <p:cNvSpPr>
                <a:spLocks noChangeAspect="1" noChangeShapeType="1"/>
              </p:cNvSpPr>
              <p:nvPr/>
            </p:nvSpPr>
            <p:spPr bwMode="auto">
              <a:xfrm flipV="1">
                <a:off x="1616938" y="2633460"/>
                <a:ext cx="638153" cy="1284"/>
              </a:xfrm>
              <a:prstGeom prst="line">
                <a:avLst/>
              </a:prstGeom>
              <a:noFill/>
              <a:ln w="15875">
                <a:solidFill>
                  <a:srgbClr val="C0C0C0"/>
                </a:solidFill>
                <a:round/>
                <a:headEnd/>
                <a:tailEnd/>
              </a:ln>
              <a:effectLst/>
            </p:spPr>
            <p:txBody>
              <a:bodyPr/>
              <a:lstStyle/>
              <a:p>
                <a:endParaRPr lang="tr-TR"/>
              </a:p>
            </p:txBody>
          </p:sp>
          <p:sp>
            <p:nvSpPr>
              <p:cNvPr id="110" name="Text Box 512"/>
              <p:cNvSpPr txBox="1">
                <a:spLocks noChangeAspect="1" noChangeArrowheads="1"/>
              </p:cNvSpPr>
              <p:nvPr/>
            </p:nvSpPr>
            <p:spPr bwMode="auto">
              <a:xfrm>
                <a:off x="2016576" y="2312456"/>
                <a:ext cx="827232" cy="288467"/>
              </a:xfrm>
              <a:prstGeom prst="rect">
                <a:avLst/>
              </a:prstGeom>
              <a:noFill/>
              <a:ln w="12700">
                <a:noFill/>
                <a:miter lim="800000"/>
                <a:headEnd type="none" w="sm" len="sm"/>
                <a:tailEnd type="none" w="sm" len="sm"/>
              </a:ln>
              <a:effectLst/>
            </p:spPr>
            <p:txBody>
              <a:bodyPr wrap="square">
                <a:spAutoFit/>
              </a:bodyPr>
              <a:lstStyle/>
              <a:p>
                <a:pPr>
                  <a:spcBef>
                    <a:spcPct val="50000"/>
                  </a:spcBef>
                </a:pPr>
                <a:r>
                  <a:rPr kumimoji="1" lang="tr-TR" sz="2400" b="1" i="1" dirty="0" smtClean="0">
                    <a:latin typeface="Times New Roman" pitchFamily="18" charset="0"/>
                  </a:rPr>
                  <a:t>0.1 </a:t>
                </a:r>
                <a:r>
                  <a:rPr kumimoji="1" lang="tr-TR" sz="2400" b="1" i="1" dirty="0">
                    <a:latin typeface="Times New Roman" pitchFamily="18" charset="0"/>
                  </a:rPr>
                  <a:t>mm</a:t>
                </a:r>
              </a:p>
            </p:txBody>
          </p:sp>
          <p:sp>
            <p:nvSpPr>
              <p:cNvPr id="111" name="Text Box 603"/>
              <p:cNvSpPr txBox="1">
                <a:spLocks noChangeAspect="1" noChangeArrowheads="1"/>
              </p:cNvSpPr>
              <p:nvPr/>
            </p:nvSpPr>
            <p:spPr bwMode="auto">
              <a:xfrm>
                <a:off x="836261" y="1717958"/>
                <a:ext cx="1558787" cy="288467"/>
              </a:xfrm>
              <a:prstGeom prst="rect">
                <a:avLst/>
              </a:prstGeom>
              <a:noFill/>
              <a:ln w="12700">
                <a:noFill/>
                <a:miter lim="800000"/>
                <a:headEnd type="none" w="sm" len="sm"/>
                <a:tailEnd type="none" w="sm" len="sm"/>
              </a:ln>
              <a:effectLst/>
            </p:spPr>
            <p:txBody>
              <a:bodyPr>
                <a:spAutoFit/>
              </a:bodyPr>
              <a:lstStyle/>
              <a:p>
                <a:pPr>
                  <a:spcBef>
                    <a:spcPct val="50000"/>
                  </a:spcBef>
                </a:pPr>
                <a:r>
                  <a:rPr kumimoji="1" lang="tr-TR" sz="2400" b="1" i="1" dirty="0"/>
                  <a:t>Soğuk hadde</a:t>
                </a:r>
              </a:p>
            </p:txBody>
          </p:sp>
          <p:sp>
            <p:nvSpPr>
              <p:cNvPr id="112" name="Text Box 512"/>
              <p:cNvSpPr txBox="1">
                <a:spLocks noChangeAspect="1" noChangeArrowheads="1"/>
              </p:cNvSpPr>
              <p:nvPr/>
            </p:nvSpPr>
            <p:spPr bwMode="auto">
              <a:xfrm>
                <a:off x="504408" y="2298358"/>
                <a:ext cx="827232" cy="288467"/>
              </a:xfrm>
              <a:prstGeom prst="rect">
                <a:avLst/>
              </a:prstGeom>
              <a:noFill/>
              <a:ln w="12700">
                <a:noFill/>
                <a:miter lim="800000"/>
                <a:headEnd type="none" w="sm" len="sm"/>
                <a:tailEnd type="none" w="sm" len="sm"/>
              </a:ln>
              <a:effectLst/>
            </p:spPr>
            <p:txBody>
              <a:bodyPr wrap="square">
                <a:spAutoFit/>
              </a:bodyPr>
              <a:lstStyle/>
              <a:p>
                <a:pPr>
                  <a:spcBef>
                    <a:spcPct val="50000"/>
                  </a:spcBef>
                </a:pPr>
                <a:r>
                  <a:rPr kumimoji="1" lang="tr-TR" sz="2400" b="1" i="1" dirty="0" smtClean="0">
                    <a:latin typeface="Times New Roman" pitchFamily="18" charset="0"/>
                  </a:rPr>
                  <a:t>1 </a:t>
                </a:r>
                <a:r>
                  <a:rPr kumimoji="1" lang="tr-TR" sz="2400" b="1" i="1" dirty="0">
                    <a:latin typeface="Times New Roman" pitchFamily="18" charset="0"/>
                  </a:rPr>
                  <a:t>mm</a:t>
                </a:r>
              </a:p>
            </p:txBody>
          </p:sp>
        </p:grpSp>
      </p:grpSp>
      <p:sp>
        <p:nvSpPr>
          <p:cNvPr id="114" name="113 Metin kutusu"/>
          <p:cNvSpPr txBox="1"/>
          <p:nvPr/>
        </p:nvSpPr>
        <p:spPr>
          <a:xfrm>
            <a:off x="467544" y="3991123"/>
            <a:ext cx="3168352" cy="2462213"/>
          </a:xfrm>
          <a:prstGeom prst="rect">
            <a:avLst/>
          </a:prstGeom>
          <a:noFill/>
        </p:spPr>
        <p:txBody>
          <a:bodyPr wrap="square" rtlCol="0">
            <a:spAutoFit/>
          </a:bodyPr>
          <a:lstStyle/>
          <a:p>
            <a:r>
              <a:rPr lang="tr-TR" sz="2200" dirty="0" smtClean="0">
                <a:latin typeface="Trebuchet MS" pitchFamily="34" charset="0"/>
              </a:rPr>
              <a:t>Soğuk deformasyon</a:t>
            </a:r>
          </a:p>
          <a:p>
            <a:r>
              <a:rPr lang="tr-TR" sz="2200" dirty="0" smtClean="0">
                <a:latin typeface="Trebuchet MS" pitchFamily="34" charset="0"/>
              </a:rPr>
              <a:t>Deformasyon sertleşmesi</a:t>
            </a:r>
          </a:p>
          <a:p>
            <a:r>
              <a:rPr lang="tr-TR" sz="2200" dirty="0" smtClean="0">
                <a:latin typeface="Trebuchet MS" pitchFamily="34" charset="0"/>
              </a:rPr>
              <a:t>Haddelenmiş yassı taneler</a:t>
            </a:r>
          </a:p>
          <a:p>
            <a:r>
              <a:rPr lang="tr-TR" sz="2200" dirty="0" smtClean="0">
                <a:latin typeface="Trebuchet MS" pitchFamily="34" charset="0"/>
              </a:rPr>
              <a:t>Haddelemeye </a:t>
            </a:r>
          </a:p>
          <a:p>
            <a:r>
              <a:rPr lang="tr-TR" sz="2200" dirty="0" smtClean="0">
                <a:latin typeface="Trebuchet MS" pitchFamily="34" charset="0"/>
              </a:rPr>
              <a:t>devam etmek zor!</a:t>
            </a:r>
            <a:endParaRPr lang="tr-TR" sz="2200" dirty="0">
              <a:latin typeface="Trebuchet MS" pitchFamily="34" charset="0"/>
            </a:endParaRPr>
          </a:p>
        </p:txBody>
      </p:sp>
      <p:sp>
        <p:nvSpPr>
          <p:cNvPr id="115" name="114 Metin kutusu"/>
          <p:cNvSpPr txBox="1"/>
          <p:nvPr/>
        </p:nvSpPr>
        <p:spPr>
          <a:xfrm>
            <a:off x="3059832" y="4005064"/>
            <a:ext cx="3168352" cy="1446550"/>
          </a:xfrm>
          <a:prstGeom prst="rect">
            <a:avLst/>
          </a:prstGeom>
          <a:noFill/>
        </p:spPr>
        <p:txBody>
          <a:bodyPr wrap="square" rtlCol="0">
            <a:spAutoFit/>
          </a:bodyPr>
          <a:lstStyle/>
          <a:p>
            <a:pPr algn="ctr"/>
            <a:r>
              <a:rPr lang="tr-TR" sz="2200" dirty="0" smtClean="0">
                <a:latin typeface="Trebuchet MS" pitchFamily="34" charset="0"/>
              </a:rPr>
              <a:t>Yumuşatma tavı</a:t>
            </a:r>
          </a:p>
          <a:p>
            <a:pPr algn="ctr"/>
            <a:r>
              <a:rPr lang="tr-TR" sz="2200" dirty="0" smtClean="0">
                <a:latin typeface="Trebuchet MS" pitchFamily="34" charset="0"/>
              </a:rPr>
              <a:t>Toparlanma + </a:t>
            </a:r>
            <a:r>
              <a:rPr lang="tr-TR" sz="2200" dirty="0" smtClean="0">
                <a:latin typeface="Trebuchet MS" pitchFamily="34" charset="0"/>
              </a:rPr>
              <a:t>      Yeniden </a:t>
            </a:r>
            <a:r>
              <a:rPr lang="tr-TR" sz="2200" dirty="0" err="1" smtClean="0">
                <a:latin typeface="Trebuchet MS" pitchFamily="34" charset="0"/>
              </a:rPr>
              <a:t>kritalleşme</a:t>
            </a:r>
            <a:endParaRPr lang="tr-TR" sz="2200" dirty="0" smtClean="0">
              <a:latin typeface="Trebuchet MS" pitchFamily="34" charset="0"/>
            </a:endParaRPr>
          </a:p>
          <a:p>
            <a:pPr algn="ctr"/>
            <a:r>
              <a:rPr lang="tr-TR" sz="2200" dirty="0" smtClean="0">
                <a:latin typeface="Trebuchet MS" pitchFamily="34" charset="0"/>
              </a:rPr>
              <a:t>yumuşama</a:t>
            </a:r>
          </a:p>
        </p:txBody>
      </p:sp>
      <p:sp>
        <p:nvSpPr>
          <p:cNvPr id="116" name="115 Metin kutusu"/>
          <p:cNvSpPr txBox="1"/>
          <p:nvPr/>
        </p:nvSpPr>
        <p:spPr>
          <a:xfrm>
            <a:off x="5724128" y="3990415"/>
            <a:ext cx="3168352" cy="1785104"/>
          </a:xfrm>
          <a:prstGeom prst="rect">
            <a:avLst/>
          </a:prstGeom>
          <a:noFill/>
        </p:spPr>
        <p:txBody>
          <a:bodyPr wrap="square" rtlCol="0">
            <a:spAutoFit/>
          </a:bodyPr>
          <a:lstStyle/>
          <a:p>
            <a:pPr algn="r"/>
            <a:r>
              <a:rPr lang="tr-TR" sz="2200" dirty="0" smtClean="0">
                <a:latin typeface="Trebuchet MS" pitchFamily="34" charset="0"/>
              </a:rPr>
              <a:t>Soğuk deformasyon</a:t>
            </a:r>
          </a:p>
          <a:p>
            <a:pPr algn="r"/>
            <a:r>
              <a:rPr lang="tr-TR" sz="2200" dirty="0" smtClean="0">
                <a:latin typeface="Trebuchet MS" pitchFamily="34" charset="0"/>
              </a:rPr>
              <a:t>Deformasyon sertleşmesi</a:t>
            </a:r>
          </a:p>
          <a:p>
            <a:pPr algn="r"/>
            <a:r>
              <a:rPr lang="tr-TR" sz="2200" dirty="0" smtClean="0">
                <a:latin typeface="Trebuchet MS" pitchFamily="34" charset="0"/>
              </a:rPr>
              <a:t>Haddelenmiş yassı taneler</a:t>
            </a:r>
          </a:p>
        </p:txBody>
      </p:sp>
      <p:sp>
        <p:nvSpPr>
          <p:cNvPr id="117" name="116 Metin kutusu"/>
          <p:cNvSpPr txBox="1"/>
          <p:nvPr/>
        </p:nvSpPr>
        <p:spPr>
          <a:xfrm>
            <a:off x="323528" y="476672"/>
            <a:ext cx="7632848" cy="769441"/>
          </a:xfrm>
          <a:prstGeom prst="rect">
            <a:avLst/>
          </a:prstGeom>
          <a:noFill/>
        </p:spPr>
        <p:txBody>
          <a:bodyPr wrap="square" rtlCol="0">
            <a:spAutoFit/>
          </a:bodyPr>
          <a:lstStyle/>
          <a:p>
            <a:r>
              <a:rPr lang="tr-TR" sz="4400" dirty="0" smtClean="0">
                <a:solidFill>
                  <a:schemeClr val="accent2">
                    <a:lumMod val="50000"/>
                  </a:schemeClr>
                </a:solidFill>
                <a:latin typeface="Trebuchet MS" pitchFamily="34" charset="0"/>
              </a:rPr>
              <a:t>Levha/folyo üretimi</a:t>
            </a:r>
            <a:endParaRPr lang="tr-TR" sz="4400" dirty="0">
              <a:solidFill>
                <a:schemeClr val="accent2">
                  <a:lumMod val="50000"/>
                </a:schemeClr>
              </a:solidFill>
              <a:latin typeface="Trebuchet MS" pitchFamily="34" charset="0"/>
            </a:endParaRPr>
          </a:p>
        </p:txBody>
      </p:sp>
      <p:sp>
        <p:nvSpPr>
          <p:cNvPr id="5" name="Sağ Ok 4"/>
          <p:cNvSpPr/>
          <p:nvPr/>
        </p:nvSpPr>
        <p:spPr>
          <a:xfrm>
            <a:off x="2555776" y="4653136"/>
            <a:ext cx="501710" cy="229831"/>
          </a:xfrm>
          <a:prstGeom prst="rightArrow">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7" name="Sağ Ok 86"/>
          <p:cNvSpPr/>
          <p:nvPr/>
        </p:nvSpPr>
        <p:spPr>
          <a:xfrm>
            <a:off x="6156176" y="4653136"/>
            <a:ext cx="501710" cy="229831"/>
          </a:xfrm>
          <a:prstGeom prst="rightArrow">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82535697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etin kutusu"/>
          <p:cNvSpPr txBox="1"/>
          <p:nvPr/>
        </p:nvSpPr>
        <p:spPr>
          <a:xfrm>
            <a:off x="288032" y="1196752"/>
            <a:ext cx="8604448" cy="5262979"/>
          </a:xfrm>
          <a:prstGeom prst="rect">
            <a:avLst/>
          </a:prstGeom>
          <a:noFill/>
        </p:spPr>
        <p:txBody>
          <a:bodyPr wrap="square" rtlCol="0">
            <a:spAutoFit/>
          </a:bodyPr>
          <a:lstStyle/>
          <a:p>
            <a:pPr>
              <a:buClr>
                <a:schemeClr val="bg2">
                  <a:lumMod val="50000"/>
                </a:schemeClr>
              </a:buClr>
            </a:pPr>
            <a:r>
              <a:rPr lang="en-US" sz="2800" b="1" dirty="0" err="1" smtClean="0">
                <a:latin typeface="Trebuchet MS" pitchFamily="34" charset="0"/>
              </a:rPr>
              <a:t>Sili</a:t>
            </a:r>
            <a:r>
              <a:rPr lang="tr-TR" sz="2800" b="1" dirty="0" smtClean="0">
                <a:latin typeface="Trebuchet MS" pitchFamily="34" charset="0"/>
              </a:rPr>
              <a:t>s</a:t>
            </a:r>
            <a:r>
              <a:rPr lang="en-US" sz="2800" dirty="0" smtClean="0">
                <a:latin typeface="Trebuchet MS" pitchFamily="34" charset="0"/>
              </a:rPr>
              <a:t> </a:t>
            </a:r>
            <a:endParaRPr lang="tr-TR" sz="2800" dirty="0" smtClean="0">
              <a:latin typeface="Trebuchet MS" pitchFamily="34" charset="0"/>
            </a:endParaRPr>
          </a:p>
          <a:p>
            <a:pPr marL="457200" indent="-457200">
              <a:buClr>
                <a:schemeClr val="bg2">
                  <a:lumMod val="50000"/>
                </a:schemeClr>
              </a:buClr>
              <a:buFont typeface="Trebuchet MS" panose="020B0603020202020204" pitchFamily="34" charset="0"/>
              <a:buChar char="●"/>
            </a:pPr>
            <a:r>
              <a:rPr lang="tr-TR" sz="2800" dirty="0" err="1" smtClean="0">
                <a:latin typeface="Trebuchet MS" pitchFamily="34" charset="0"/>
              </a:rPr>
              <a:t>Fe’den</a:t>
            </a:r>
            <a:r>
              <a:rPr lang="tr-TR" sz="2800" dirty="0" smtClean="0">
                <a:latin typeface="Trebuchet MS" pitchFamily="34" charset="0"/>
              </a:rPr>
              <a:t> sonra alüminyum alaşımlarında en yaygın olarak bulunan elementtir.</a:t>
            </a:r>
          </a:p>
          <a:p>
            <a:pPr>
              <a:buClr>
                <a:schemeClr val="bg2">
                  <a:lumMod val="50000"/>
                </a:schemeClr>
              </a:buClr>
            </a:pPr>
            <a:r>
              <a:rPr lang="tr-TR" sz="2800" b="1" dirty="0" smtClean="0">
                <a:latin typeface="Trebuchet MS" pitchFamily="34" charset="0"/>
              </a:rPr>
              <a:t>Kalsiyum (</a:t>
            </a:r>
            <a:r>
              <a:rPr lang="tr-TR" sz="2800" b="1" dirty="0" err="1" smtClean="0">
                <a:latin typeface="Trebuchet MS" pitchFamily="34" charset="0"/>
              </a:rPr>
              <a:t>Ca</a:t>
            </a:r>
            <a:r>
              <a:rPr lang="tr-TR" sz="2800" b="1" dirty="0" smtClean="0">
                <a:latin typeface="Trebuchet MS" pitchFamily="34" charset="0"/>
              </a:rPr>
              <a:t>) </a:t>
            </a:r>
          </a:p>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10 </a:t>
            </a:r>
            <a:r>
              <a:rPr lang="tr-TR" sz="2800" dirty="0" err="1" smtClean="0">
                <a:latin typeface="Trebuchet MS" pitchFamily="34" charset="0"/>
              </a:rPr>
              <a:t>ppm</a:t>
            </a:r>
            <a:r>
              <a:rPr lang="tr-TR" sz="2800" dirty="0" smtClean="0">
                <a:latin typeface="Trebuchet MS" pitchFamily="34" charset="0"/>
              </a:rPr>
              <a:t> kadar </a:t>
            </a:r>
            <a:r>
              <a:rPr lang="tr-TR" sz="2800" dirty="0" err="1" smtClean="0">
                <a:latin typeface="Trebuchet MS" pitchFamily="34" charset="0"/>
              </a:rPr>
              <a:t>Ca</a:t>
            </a:r>
            <a:r>
              <a:rPr lang="tr-TR" sz="2800" dirty="0" smtClean="0">
                <a:latin typeface="Trebuchet MS" pitchFamily="34" charset="0"/>
              </a:rPr>
              <a:t> sıvı alüminyumun hidrojen kapmasına yol açar</a:t>
            </a:r>
            <a:r>
              <a:rPr lang="en-US" sz="2800" dirty="0" smtClean="0">
                <a:latin typeface="Trebuchet MS" pitchFamily="34" charset="0"/>
              </a:rPr>
              <a:t>.</a:t>
            </a:r>
            <a:endParaRPr lang="tr-TR" sz="2800" dirty="0" smtClean="0">
              <a:latin typeface="Trebuchet MS" pitchFamily="34" charset="0"/>
            </a:endParaRPr>
          </a:p>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Ayni zamanda sıcak yırtılmalara yol açar.</a:t>
            </a:r>
          </a:p>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Fakat </a:t>
            </a:r>
            <a:r>
              <a:rPr lang="tr-TR" sz="2800" dirty="0" err="1" smtClean="0">
                <a:latin typeface="Trebuchet MS" pitchFamily="34" charset="0"/>
              </a:rPr>
              <a:t>Ca</a:t>
            </a:r>
            <a:r>
              <a:rPr lang="tr-TR" sz="2800" dirty="0" smtClean="0">
                <a:latin typeface="Trebuchet MS" pitchFamily="34" charset="0"/>
              </a:rPr>
              <a:t> iletkenliği arttırır ve yeniden kristalleşme özelliklerini etkiler.</a:t>
            </a:r>
          </a:p>
          <a:p>
            <a:pPr>
              <a:buClr>
                <a:schemeClr val="bg2">
                  <a:lumMod val="50000"/>
                </a:schemeClr>
              </a:buClr>
            </a:pPr>
            <a:r>
              <a:rPr lang="tr-TR" sz="2800" b="1" dirty="0" smtClean="0">
                <a:latin typeface="Trebuchet MS" pitchFamily="34" charset="0"/>
              </a:rPr>
              <a:t>Skandiyum (</a:t>
            </a:r>
            <a:r>
              <a:rPr lang="tr-TR" sz="2800" b="1" dirty="0" err="1" smtClean="0">
                <a:latin typeface="Trebuchet MS" pitchFamily="34" charset="0"/>
              </a:rPr>
              <a:t>Sc</a:t>
            </a:r>
            <a:r>
              <a:rPr lang="tr-TR" sz="2800" b="1" dirty="0" smtClean="0">
                <a:latin typeface="Trebuchet MS" pitchFamily="34" charset="0"/>
              </a:rPr>
              <a:t>)</a:t>
            </a:r>
          </a:p>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Tane boyutu kontrolünde yararlanılır.</a:t>
            </a:r>
          </a:p>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Bisiklet profilleri </a:t>
            </a:r>
            <a:r>
              <a:rPr lang="tr-TR" sz="2800" dirty="0" err="1" smtClean="0">
                <a:latin typeface="Trebuchet MS" pitchFamily="34" charset="0"/>
              </a:rPr>
              <a:t>vb</a:t>
            </a:r>
            <a:r>
              <a:rPr lang="tr-TR" sz="2800" dirty="0" smtClean="0">
                <a:latin typeface="Trebuchet MS" pitchFamily="34" charset="0"/>
              </a:rPr>
              <a:t> </a:t>
            </a:r>
            <a:r>
              <a:rPr lang="tr-TR" sz="2800" dirty="0" smtClean="0">
                <a:latin typeface="Trebuchet MS" pitchFamily="34" charset="0"/>
              </a:rPr>
              <a:t>uygulamalarda kullanılır.</a:t>
            </a:r>
          </a:p>
        </p:txBody>
      </p:sp>
      <p:sp>
        <p:nvSpPr>
          <p:cNvPr id="6" name="Başlık 3"/>
          <p:cNvSpPr>
            <a:spLocks noGrp="1"/>
          </p:cNvSpPr>
          <p:nvPr>
            <p:ph type="title"/>
          </p:nvPr>
        </p:nvSpPr>
        <p:spPr>
          <a:xfrm>
            <a:off x="323528" y="602432"/>
            <a:ext cx="8568952" cy="594320"/>
          </a:xfrm>
        </p:spPr>
        <p:txBody>
          <a:bodyPr>
            <a:noAutofit/>
          </a:bodyPr>
          <a:lstStyle/>
          <a:p>
            <a:r>
              <a:rPr lang="tr-TR" sz="4400" dirty="0" smtClean="0">
                <a:latin typeface="Trebuchet MS" pitchFamily="34" charset="0"/>
              </a:rPr>
              <a:t>elementlerin etkisi</a:t>
            </a:r>
            <a:endParaRPr lang="tr-TR" sz="4400" dirty="0">
              <a:latin typeface="Trebuchet MS" pitchFamily="34" charset="0"/>
            </a:endParaRPr>
          </a:p>
        </p:txBody>
      </p:sp>
    </p:spTree>
    <p:extLst>
      <p:ext uri="{BB962C8B-B14F-4D97-AF65-F5344CB8AC3E}">
        <p14:creationId xmlns:p14="http://schemas.microsoft.com/office/powerpoint/2010/main" val="3741127537"/>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etin kutusu"/>
          <p:cNvSpPr txBox="1"/>
          <p:nvPr/>
        </p:nvSpPr>
        <p:spPr>
          <a:xfrm>
            <a:off x="323528" y="1336694"/>
            <a:ext cx="8424936" cy="5262979"/>
          </a:xfrm>
          <a:prstGeom prst="rect">
            <a:avLst/>
          </a:prstGeom>
          <a:noFill/>
        </p:spPr>
        <p:txBody>
          <a:bodyPr wrap="square" rtlCol="0">
            <a:spAutoFit/>
          </a:bodyPr>
          <a:lstStyle/>
          <a:p>
            <a:r>
              <a:rPr lang="tr-TR" sz="2800" dirty="0" smtClean="0">
                <a:latin typeface="Trebuchet MS" pitchFamily="34" charset="0"/>
              </a:rPr>
              <a:t>6 mm kalınlıkta dökülen 1050 alaşımlı şerit levhadan 1mm kalınlıkta yarım sert (H14) tabaka levha üretilmek isteniyor. Bu hedefe ulaşmak için </a:t>
            </a:r>
            <a:r>
              <a:rPr lang="tr-TR" sz="2800" dirty="0" err="1" smtClean="0">
                <a:latin typeface="Trebuchet MS" pitchFamily="34" charset="0"/>
              </a:rPr>
              <a:t>termomekanik</a:t>
            </a:r>
            <a:r>
              <a:rPr lang="tr-TR" sz="2800" dirty="0" smtClean="0">
                <a:latin typeface="Trebuchet MS" pitchFamily="34" charset="0"/>
              </a:rPr>
              <a:t> proses nasıl olmalı?</a:t>
            </a:r>
          </a:p>
          <a:p>
            <a:endParaRPr lang="tr-TR" sz="2800" dirty="0" smtClean="0">
              <a:latin typeface="Trebuchet MS" pitchFamily="34" charset="0"/>
            </a:endParaRPr>
          </a:p>
          <a:p>
            <a:r>
              <a:rPr lang="tr-TR" sz="2800" dirty="0" smtClean="0">
                <a:latin typeface="Trebuchet MS" pitchFamily="34" charset="0"/>
              </a:rPr>
              <a:t>Son kalınlık 1mm ve arzu edilen kondisyon H14 olduğuna göre;</a:t>
            </a:r>
          </a:p>
          <a:p>
            <a:r>
              <a:rPr lang="tr-TR" sz="2800" dirty="0" smtClean="0">
                <a:latin typeface="Trebuchet MS" pitchFamily="34" charset="0"/>
              </a:rPr>
              <a:t>				(x-1)/x= %40 = 0.4</a:t>
            </a:r>
          </a:p>
          <a:p>
            <a:r>
              <a:rPr lang="tr-TR" sz="2800" dirty="0" smtClean="0">
                <a:latin typeface="Trebuchet MS" pitchFamily="34" charset="0"/>
              </a:rPr>
              <a:t>				x-1 = 0.4x	x=1.66mm</a:t>
            </a:r>
          </a:p>
          <a:p>
            <a:r>
              <a:rPr lang="tr-TR" sz="2800" dirty="0" smtClean="0">
                <a:latin typeface="Trebuchet MS" pitchFamily="34" charset="0"/>
              </a:rPr>
              <a:t>1.66mm’de tav yapılmalı!</a:t>
            </a:r>
          </a:p>
          <a:p>
            <a:r>
              <a:rPr lang="tr-TR" sz="2800" dirty="0" smtClean="0">
                <a:latin typeface="Trebuchet MS" pitchFamily="34" charset="0"/>
              </a:rPr>
              <a:t>Proses: </a:t>
            </a:r>
            <a:r>
              <a:rPr lang="tr-TR" sz="2800" b="1" dirty="0" smtClean="0">
                <a:solidFill>
                  <a:srgbClr val="FF0000"/>
                </a:solidFill>
                <a:latin typeface="Trebuchet MS" pitchFamily="34" charset="0"/>
              </a:rPr>
              <a:t>6mm </a:t>
            </a:r>
            <a:r>
              <a:rPr lang="tr-TR" sz="2800" b="1" dirty="0" smtClean="0">
                <a:solidFill>
                  <a:srgbClr val="FF0000"/>
                </a:solidFill>
                <a:latin typeface="Trebuchet MS" pitchFamily="34" charset="0"/>
                <a:sym typeface="Symbol"/>
              </a:rPr>
              <a:t>SH </a:t>
            </a:r>
            <a:r>
              <a:rPr lang="tr-TR" sz="2800" b="1" dirty="0" smtClean="0">
                <a:solidFill>
                  <a:srgbClr val="FF0000"/>
                </a:solidFill>
                <a:latin typeface="Trebuchet MS" pitchFamily="34" charset="0"/>
              </a:rPr>
              <a:t>1.66mm / tav / </a:t>
            </a:r>
            <a:r>
              <a:rPr lang="tr-TR" sz="2800" b="1" dirty="0" smtClean="0">
                <a:solidFill>
                  <a:srgbClr val="FF0000"/>
                </a:solidFill>
                <a:latin typeface="Trebuchet MS" pitchFamily="34" charset="0"/>
                <a:sym typeface="Symbol"/>
              </a:rPr>
              <a:t> SH1mm</a:t>
            </a:r>
            <a:r>
              <a:rPr lang="tr-TR" sz="2800" b="1" dirty="0" smtClean="0">
                <a:solidFill>
                  <a:srgbClr val="FF0000"/>
                </a:solidFill>
                <a:latin typeface="Trebuchet MS" pitchFamily="34" charset="0"/>
              </a:rPr>
              <a:t> </a:t>
            </a:r>
          </a:p>
          <a:p>
            <a:r>
              <a:rPr lang="tr-TR" sz="2800" dirty="0" smtClean="0">
                <a:latin typeface="Trebuchet MS" pitchFamily="34" charset="0"/>
              </a:rPr>
              <a:t>H24 için Proses: </a:t>
            </a:r>
            <a:r>
              <a:rPr lang="tr-TR" sz="2800" b="1" dirty="0" smtClean="0">
                <a:solidFill>
                  <a:srgbClr val="FF0000"/>
                </a:solidFill>
                <a:latin typeface="Trebuchet MS" pitchFamily="34" charset="0"/>
              </a:rPr>
              <a:t>6mm </a:t>
            </a:r>
            <a:r>
              <a:rPr lang="tr-TR" sz="2800" b="1" dirty="0" smtClean="0">
                <a:solidFill>
                  <a:srgbClr val="FF0000"/>
                </a:solidFill>
                <a:latin typeface="Trebuchet MS" pitchFamily="34" charset="0"/>
                <a:sym typeface="Symbol"/>
              </a:rPr>
              <a:t>SH </a:t>
            </a:r>
            <a:r>
              <a:rPr lang="tr-TR" sz="2800" b="1" dirty="0" smtClean="0">
                <a:solidFill>
                  <a:srgbClr val="FF0000"/>
                </a:solidFill>
                <a:latin typeface="Trebuchet MS" pitchFamily="34" charset="0"/>
              </a:rPr>
              <a:t>1.0mm / tav</a:t>
            </a:r>
            <a:endParaRPr lang="tr-TR" sz="2800" dirty="0" smtClean="0">
              <a:latin typeface="Trebuchet MS" pitchFamily="34" charset="0"/>
            </a:endParaRPr>
          </a:p>
        </p:txBody>
      </p:sp>
      <p:sp>
        <p:nvSpPr>
          <p:cNvPr id="6" name="5 Metin kutusu"/>
          <p:cNvSpPr txBox="1"/>
          <p:nvPr/>
        </p:nvSpPr>
        <p:spPr>
          <a:xfrm>
            <a:off x="323528" y="476672"/>
            <a:ext cx="7632848" cy="769441"/>
          </a:xfrm>
          <a:prstGeom prst="rect">
            <a:avLst/>
          </a:prstGeom>
          <a:noFill/>
        </p:spPr>
        <p:txBody>
          <a:bodyPr wrap="square" rtlCol="0">
            <a:spAutoFit/>
          </a:bodyPr>
          <a:lstStyle/>
          <a:p>
            <a:r>
              <a:rPr lang="tr-TR" sz="4400" dirty="0" smtClean="0">
                <a:solidFill>
                  <a:schemeClr val="accent2">
                    <a:lumMod val="50000"/>
                  </a:schemeClr>
                </a:solidFill>
                <a:latin typeface="Trebuchet MS" pitchFamily="34" charset="0"/>
              </a:rPr>
              <a:t>Proses tasarımı</a:t>
            </a:r>
            <a:endParaRPr lang="tr-TR" sz="4400" dirty="0">
              <a:solidFill>
                <a:schemeClr val="accent2">
                  <a:lumMod val="50000"/>
                </a:schemeClr>
              </a:solidFill>
              <a:latin typeface="Trebuchet MS" pitchFamily="34" charset="0"/>
            </a:endParaRPr>
          </a:p>
        </p:txBody>
      </p:sp>
    </p:spTree>
    <p:extLst>
      <p:ext uri="{BB962C8B-B14F-4D97-AF65-F5344CB8AC3E}">
        <p14:creationId xmlns:p14="http://schemas.microsoft.com/office/powerpoint/2010/main" val="825356974"/>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etin kutusu"/>
          <p:cNvSpPr txBox="1"/>
          <p:nvPr/>
        </p:nvSpPr>
        <p:spPr>
          <a:xfrm>
            <a:off x="251520" y="597110"/>
            <a:ext cx="8568952" cy="1175706"/>
          </a:xfrm>
          <a:prstGeom prst="rect">
            <a:avLst/>
          </a:prstGeom>
          <a:noFill/>
        </p:spPr>
        <p:txBody>
          <a:bodyPr wrap="square" rtlCol="0">
            <a:spAutoFit/>
          </a:bodyPr>
          <a:lstStyle/>
          <a:p>
            <a:pPr>
              <a:lnSpc>
                <a:spcPct val="80000"/>
              </a:lnSpc>
            </a:pPr>
            <a:r>
              <a:rPr lang="tr-TR" sz="4400" dirty="0" smtClean="0">
                <a:solidFill>
                  <a:schemeClr val="accent2">
                    <a:lumMod val="50000"/>
                  </a:schemeClr>
                </a:solidFill>
                <a:latin typeface="Trebuchet MS" pitchFamily="34" charset="0"/>
              </a:rPr>
              <a:t>Alüminyum alaşımlarında deformasyon sertleşmesi</a:t>
            </a:r>
            <a:endParaRPr lang="tr-TR" sz="4400" dirty="0">
              <a:solidFill>
                <a:schemeClr val="accent2">
                  <a:lumMod val="50000"/>
                </a:schemeClr>
              </a:solidFill>
              <a:latin typeface="Trebuchet MS" pitchFamily="34" charset="0"/>
            </a:endParaRPr>
          </a:p>
        </p:txBody>
      </p:sp>
      <p:grpSp>
        <p:nvGrpSpPr>
          <p:cNvPr id="2" name="17 Grup"/>
          <p:cNvGrpSpPr/>
          <p:nvPr/>
        </p:nvGrpSpPr>
        <p:grpSpPr>
          <a:xfrm>
            <a:off x="106406" y="1916832"/>
            <a:ext cx="8786074" cy="4760152"/>
            <a:chOff x="70992" y="1916832"/>
            <a:chExt cx="8786074" cy="4760152"/>
          </a:xfrm>
        </p:grpSpPr>
        <p:pic>
          <p:nvPicPr>
            <p:cNvPr id="389122" name="Picture 2"/>
            <p:cNvPicPr>
              <a:picLocks noChangeAspect="1" noChangeArrowheads="1"/>
            </p:cNvPicPr>
            <p:nvPr/>
          </p:nvPicPr>
          <p:blipFill>
            <a:blip r:embed="rId2" cstate="print"/>
            <a:srcRect l="35936" t="36047" r="19435" b="20719"/>
            <a:stretch>
              <a:fillRect/>
            </a:stretch>
          </p:blipFill>
          <p:spPr bwMode="auto">
            <a:xfrm>
              <a:off x="395536" y="1916832"/>
              <a:ext cx="8461530" cy="4608512"/>
            </a:xfrm>
            <a:prstGeom prst="rect">
              <a:avLst/>
            </a:prstGeom>
            <a:noFill/>
            <a:ln w="9525">
              <a:noFill/>
              <a:miter lim="800000"/>
              <a:headEnd/>
              <a:tailEnd/>
            </a:ln>
          </p:spPr>
        </p:pic>
        <p:sp useBgFill="1">
          <p:nvSpPr>
            <p:cNvPr id="5" name="4 Metin kutusu"/>
            <p:cNvSpPr txBox="1"/>
            <p:nvPr/>
          </p:nvSpPr>
          <p:spPr>
            <a:xfrm>
              <a:off x="2151864" y="2657424"/>
              <a:ext cx="1656184" cy="369332"/>
            </a:xfrm>
            <a:prstGeom prst="rect">
              <a:avLst/>
            </a:prstGeom>
          </p:spPr>
          <p:txBody>
            <a:bodyPr wrap="square" lIns="0" tIns="0" rIns="0" bIns="0" rtlCol="0">
              <a:spAutoFit/>
            </a:bodyPr>
            <a:lstStyle/>
            <a:p>
              <a:pPr algn="ctr"/>
              <a:r>
                <a:rPr lang="tr-TR" sz="2400" dirty="0" smtClean="0">
                  <a:solidFill>
                    <a:srgbClr val="FF0000"/>
                  </a:solidFill>
                  <a:latin typeface="Trebuchet MS" pitchFamily="34" charset="0"/>
                </a:rPr>
                <a:t>alaşımlar</a:t>
              </a:r>
              <a:endParaRPr lang="tr-TR" sz="2400" dirty="0">
                <a:solidFill>
                  <a:srgbClr val="FF0000"/>
                </a:solidFill>
                <a:latin typeface="Trebuchet MS" pitchFamily="34" charset="0"/>
              </a:endParaRPr>
            </a:p>
          </p:txBody>
        </p:sp>
        <p:sp useBgFill="1">
          <p:nvSpPr>
            <p:cNvPr id="7" name="6 Metin kutusu"/>
            <p:cNvSpPr txBox="1"/>
            <p:nvPr/>
          </p:nvSpPr>
          <p:spPr>
            <a:xfrm>
              <a:off x="2304264" y="3356992"/>
              <a:ext cx="2267736" cy="551090"/>
            </a:xfrm>
            <a:prstGeom prst="rect">
              <a:avLst/>
            </a:prstGeom>
          </p:spPr>
          <p:txBody>
            <a:bodyPr wrap="square" lIns="0" tIns="0" rIns="0" bIns="180000" rtlCol="0">
              <a:spAutoFit/>
            </a:bodyPr>
            <a:lstStyle/>
            <a:p>
              <a:pPr algn="ctr"/>
              <a:r>
                <a:rPr lang="tr-TR" sz="2400" dirty="0" smtClean="0">
                  <a:solidFill>
                    <a:schemeClr val="accent2">
                      <a:lumMod val="75000"/>
                    </a:schemeClr>
                  </a:solidFill>
                  <a:latin typeface="Trebuchet MS" pitchFamily="34" charset="0"/>
                </a:rPr>
                <a:t>Saf alüminyum</a:t>
              </a:r>
              <a:endParaRPr lang="tr-TR" sz="2400" dirty="0">
                <a:solidFill>
                  <a:schemeClr val="accent2">
                    <a:lumMod val="75000"/>
                  </a:schemeClr>
                </a:solidFill>
                <a:latin typeface="Trebuchet MS" pitchFamily="34" charset="0"/>
              </a:endParaRPr>
            </a:p>
          </p:txBody>
        </p:sp>
        <p:sp useBgFill="1">
          <p:nvSpPr>
            <p:cNvPr id="8" name="7 Metin kutusu"/>
            <p:cNvSpPr txBox="1"/>
            <p:nvPr/>
          </p:nvSpPr>
          <p:spPr>
            <a:xfrm>
              <a:off x="2139464" y="5464068"/>
              <a:ext cx="1656184" cy="369332"/>
            </a:xfrm>
            <a:prstGeom prst="rect">
              <a:avLst/>
            </a:prstGeom>
          </p:spPr>
          <p:txBody>
            <a:bodyPr wrap="square" lIns="0" tIns="0" rIns="0" bIns="0" rtlCol="0">
              <a:spAutoFit/>
            </a:bodyPr>
            <a:lstStyle/>
            <a:p>
              <a:pPr algn="ctr"/>
              <a:r>
                <a:rPr lang="tr-TR" sz="2400" dirty="0" smtClean="0">
                  <a:solidFill>
                    <a:srgbClr val="FF0000"/>
                  </a:solidFill>
                  <a:latin typeface="Trebuchet MS" pitchFamily="34" charset="0"/>
                </a:rPr>
                <a:t>alaşımlar</a:t>
              </a:r>
              <a:endParaRPr lang="tr-TR" sz="2400" dirty="0">
                <a:solidFill>
                  <a:srgbClr val="FF0000"/>
                </a:solidFill>
                <a:latin typeface="Trebuchet MS" pitchFamily="34" charset="0"/>
              </a:endParaRPr>
            </a:p>
          </p:txBody>
        </p:sp>
        <p:sp useBgFill="1">
          <p:nvSpPr>
            <p:cNvPr id="9" name="8 Metin kutusu"/>
            <p:cNvSpPr txBox="1"/>
            <p:nvPr/>
          </p:nvSpPr>
          <p:spPr>
            <a:xfrm>
              <a:off x="2267744" y="4318070"/>
              <a:ext cx="2267736" cy="551090"/>
            </a:xfrm>
            <a:prstGeom prst="rect">
              <a:avLst/>
            </a:prstGeom>
          </p:spPr>
          <p:txBody>
            <a:bodyPr wrap="square" lIns="0" tIns="0" rIns="0" bIns="180000" rtlCol="0">
              <a:spAutoFit/>
            </a:bodyPr>
            <a:lstStyle/>
            <a:p>
              <a:pPr algn="ctr"/>
              <a:r>
                <a:rPr lang="tr-TR" sz="2400" dirty="0" smtClean="0">
                  <a:solidFill>
                    <a:schemeClr val="accent2">
                      <a:lumMod val="75000"/>
                    </a:schemeClr>
                  </a:solidFill>
                  <a:latin typeface="Trebuchet MS" pitchFamily="34" charset="0"/>
                </a:rPr>
                <a:t>Saf alüminyum</a:t>
              </a:r>
              <a:endParaRPr lang="tr-TR" sz="2400" dirty="0">
                <a:solidFill>
                  <a:schemeClr val="accent2">
                    <a:lumMod val="75000"/>
                  </a:schemeClr>
                </a:solidFill>
                <a:latin typeface="Trebuchet MS" pitchFamily="34" charset="0"/>
              </a:endParaRPr>
            </a:p>
          </p:txBody>
        </p:sp>
        <p:sp useBgFill="1">
          <p:nvSpPr>
            <p:cNvPr id="10" name="9 Metin kutusu"/>
            <p:cNvSpPr txBox="1"/>
            <p:nvPr/>
          </p:nvSpPr>
          <p:spPr>
            <a:xfrm>
              <a:off x="3635896" y="4797152"/>
              <a:ext cx="1656184" cy="369332"/>
            </a:xfrm>
            <a:prstGeom prst="rect">
              <a:avLst/>
            </a:prstGeom>
          </p:spPr>
          <p:txBody>
            <a:bodyPr wrap="square" lIns="0" tIns="0" rIns="0" bIns="0" rtlCol="0">
              <a:spAutoFit/>
            </a:bodyPr>
            <a:lstStyle/>
            <a:p>
              <a:pPr algn="ctr"/>
              <a:r>
                <a:rPr lang="tr-TR" sz="2400" dirty="0" err="1" smtClean="0">
                  <a:latin typeface="Trebuchet MS" pitchFamily="34" charset="0"/>
                </a:rPr>
                <a:t>süneklik</a:t>
              </a:r>
              <a:endParaRPr lang="tr-TR" sz="2400" dirty="0">
                <a:latin typeface="Trebuchet MS" pitchFamily="34" charset="0"/>
              </a:endParaRPr>
            </a:p>
          </p:txBody>
        </p:sp>
        <p:sp useBgFill="1">
          <p:nvSpPr>
            <p:cNvPr id="11" name="10 Metin kutusu"/>
            <p:cNvSpPr txBox="1"/>
            <p:nvPr/>
          </p:nvSpPr>
          <p:spPr>
            <a:xfrm>
              <a:off x="3707904" y="2427332"/>
              <a:ext cx="1656184" cy="478387"/>
            </a:xfrm>
            <a:prstGeom prst="rect">
              <a:avLst/>
            </a:prstGeom>
          </p:spPr>
          <p:txBody>
            <a:bodyPr wrap="square" lIns="0" tIns="108000" rIns="0" bIns="0" rtlCol="0">
              <a:spAutoFit/>
            </a:bodyPr>
            <a:lstStyle/>
            <a:p>
              <a:pPr algn="ctr"/>
              <a:r>
                <a:rPr lang="tr-TR" sz="2400" dirty="0" smtClean="0">
                  <a:latin typeface="Trebuchet MS" pitchFamily="34" charset="0"/>
                </a:rPr>
                <a:t>mukavemet</a:t>
              </a:r>
              <a:endParaRPr lang="tr-TR" sz="2400" dirty="0">
                <a:latin typeface="Trebuchet MS" pitchFamily="34" charset="0"/>
              </a:endParaRPr>
            </a:p>
          </p:txBody>
        </p:sp>
        <p:sp useBgFill="1">
          <p:nvSpPr>
            <p:cNvPr id="12" name="11 Metin kutusu"/>
            <p:cNvSpPr txBox="1"/>
            <p:nvPr/>
          </p:nvSpPr>
          <p:spPr>
            <a:xfrm>
              <a:off x="1835696" y="6307652"/>
              <a:ext cx="3744416" cy="369332"/>
            </a:xfrm>
            <a:prstGeom prst="rect">
              <a:avLst/>
            </a:prstGeom>
          </p:spPr>
          <p:txBody>
            <a:bodyPr wrap="square" lIns="0" tIns="0" rIns="0" bIns="0" rtlCol="0">
              <a:spAutoFit/>
            </a:bodyPr>
            <a:lstStyle/>
            <a:p>
              <a:pPr algn="ctr"/>
              <a:r>
                <a:rPr lang="tr-TR" sz="2400" dirty="0" smtClean="0">
                  <a:latin typeface="Trebuchet MS" pitchFamily="34" charset="0"/>
                </a:rPr>
                <a:t>% ezme</a:t>
              </a:r>
              <a:endParaRPr lang="tr-TR" sz="2400" dirty="0">
                <a:latin typeface="Trebuchet MS" pitchFamily="34" charset="0"/>
              </a:endParaRPr>
            </a:p>
          </p:txBody>
        </p:sp>
        <p:sp useBgFill="1">
          <p:nvSpPr>
            <p:cNvPr id="13" name="12 Metin kutusu"/>
            <p:cNvSpPr txBox="1"/>
            <p:nvPr/>
          </p:nvSpPr>
          <p:spPr>
            <a:xfrm>
              <a:off x="137308" y="4653136"/>
              <a:ext cx="1476672" cy="615553"/>
            </a:xfrm>
            <a:prstGeom prst="rect">
              <a:avLst/>
            </a:prstGeom>
          </p:spPr>
          <p:txBody>
            <a:bodyPr wrap="square" lIns="0" tIns="0" rIns="0" bIns="0" rtlCol="0">
              <a:spAutoFit/>
            </a:bodyPr>
            <a:lstStyle/>
            <a:p>
              <a:pPr algn="ctr"/>
              <a:r>
                <a:rPr lang="tr-TR" sz="2000" dirty="0" smtClean="0">
                  <a:latin typeface="Trebuchet MS" pitchFamily="34" charset="0"/>
                </a:rPr>
                <a:t>50 </a:t>
              </a:r>
              <a:r>
                <a:rPr lang="tr-TR" sz="2000" dirty="0" err="1" smtClean="0">
                  <a:latin typeface="Trebuchet MS" pitchFamily="34" charset="0"/>
                </a:rPr>
                <a:t>mm’de</a:t>
              </a:r>
              <a:r>
                <a:rPr lang="tr-TR" sz="2000" dirty="0" smtClean="0">
                  <a:latin typeface="Trebuchet MS" pitchFamily="34" charset="0"/>
                </a:rPr>
                <a:t> uzama</a:t>
              </a:r>
              <a:endParaRPr lang="tr-TR" sz="2000" dirty="0">
                <a:latin typeface="Trebuchet MS" pitchFamily="34" charset="0"/>
              </a:endParaRPr>
            </a:p>
          </p:txBody>
        </p:sp>
        <p:sp useBgFill="1">
          <p:nvSpPr>
            <p:cNvPr id="14" name="13 Metin kutusu"/>
            <p:cNvSpPr txBox="1"/>
            <p:nvPr/>
          </p:nvSpPr>
          <p:spPr>
            <a:xfrm>
              <a:off x="70992" y="2348880"/>
              <a:ext cx="1476672" cy="923330"/>
            </a:xfrm>
            <a:prstGeom prst="rect">
              <a:avLst/>
            </a:prstGeom>
          </p:spPr>
          <p:txBody>
            <a:bodyPr wrap="square" lIns="0" tIns="0" rIns="0" bIns="0" rtlCol="0">
              <a:spAutoFit/>
            </a:bodyPr>
            <a:lstStyle/>
            <a:p>
              <a:pPr algn="r"/>
              <a:r>
                <a:rPr lang="tr-TR" sz="2000" dirty="0" smtClean="0">
                  <a:latin typeface="Trebuchet MS" pitchFamily="34" charset="0"/>
                </a:rPr>
                <a:t>Çekme </a:t>
              </a:r>
              <a:r>
                <a:rPr lang="tr-TR" sz="2000" dirty="0" err="1" smtClean="0">
                  <a:latin typeface="Trebuchet MS" pitchFamily="34" charset="0"/>
                </a:rPr>
                <a:t>mukavemetiMPa</a:t>
              </a:r>
              <a:endParaRPr lang="tr-TR" sz="2000" dirty="0">
                <a:latin typeface="Trebuchet MS" pitchFamily="34" charset="0"/>
              </a:endParaRPr>
            </a:p>
          </p:txBody>
        </p:sp>
        <p:sp useBgFill="1">
          <p:nvSpPr>
            <p:cNvPr id="16" name="15 Metin kutusu"/>
            <p:cNvSpPr txBox="1"/>
            <p:nvPr/>
          </p:nvSpPr>
          <p:spPr>
            <a:xfrm>
              <a:off x="6142108" y="2114272"/>
              <a:ext cx="2304256" cy="738664"/>
            </a:xfrm>
            <a:prstGeom prst="rect">
              <a:avLst/>
            </a:prstGeom>
          </p:spPr>
          <p:txBody>
            <a:bodyPr wrap="square" lIns="0" tIns="0" rIns="0" bIns="0" rtlCol="0">
              <a:spAutoFit/>
            </a:bodyPr>
            <a:lstStyle/>
            <a:p>
              <a:pPr algn="ctr"/>
              <a:r>
                <a:rPr lang="tr-TR" sz="2400" dirty="0" smtClean="0">
                  <a:latin typeface="Trebuchet MS" pitchFamily="34" charset="0"/>
                </a:rPr>
                <a:t>Yükleme altında deformasyon</a:t>
              </a:r>
              <a:endParaRPr lang="tr-TR" sz="2400" dirty="0">
                <a:latin typeface="Trebuchet MS" pitchFamily="34" charset="0"/>
              </a:endParaRPr>
            </a:p>
          </p:txBody>
        </p:sp>
        <p:sp useBgFill="1">
          <p:nvSpPr>
            <p:cNvPr id="17" name="16 Metin kutusu"/>
            <p:cNvSpPr txBox="1"/>
            <p:nvPr/>
          </p:nvSpPr>
          <p:spPr>
            <a:xfrm>
              <a:off x="6444208" y="6077132"/>
              <a:ext cx="2304256" cy="307777"/>
            </a:xfrm>
            <a:prstGeom prst="rect">
              <a:avLst/>
            </a:prstGeom>
          </p:spPr>
          <p:txBody>
            <a:bodyPr wrap="square" lIns="0" tIns="0" rIns="0" bIns="0" rtlCol="0">
              <a:spAutoFit/>
            </a:bodyPr>
            <a:lstStyle/>
            <a:p>
              <a:pPr algn="ctr"/>
              <a:r>
                <a:rPr lang="tr-TR" sz="2000" dirty="0" smtClean="0">
                  <a:latin typeface="Trebuchet MS" pitchFamily="34" charset="0"/>
                </a:rPr>
                <a:t>Kayma düzlemleri</a:t>
              </a:r>
              <a:endParaRPr lang="tr-TR" sz="2000" dirty="0">
                <a:latin typeface="Trebuchet MS" pitchFamily="34" charset="0"/>
              </a:endParaRPr>
            </a:p>
          </p:txBody>
        </p:sp>
      </p:grpSp>
    </p:spTree>
    <p:extLst>
      <p:ext uri="{BB962C8B-B14F-4D97-AF65-F5344CB8AC3E}">
        <p14:creationId xmlns:p14="http://schemas.microsoft.com/office/powerpoint/2010/main" val="1975997569"/>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etin kutusu"/>
          <p:cNvSpPr txBox="1"/>
          <p:nvPr/>
        </p:nvSpPr>
        <p:spPr>
          <a:xfrm>
            <a:off x="323528" y="1340768"/>
            <a:ext cx="8820472" cy="2677656"/>
          </a:xfrm>
          <a:prstGeom prst="rect">
            <a:avLst/>
          </a:prstGeom>
          <a:noFill/>
        </p:spPr>
        <p:txBody>
          <a:bodyPr wrap="square" rtlCol="0">
            <a:spAutoFit/>
          </a:bodyPr>
          <a:lstStyle/>
          <a:p>
            <a:r>
              <a:rPr lang="tr-TR" sz="2800" dirty="0" smtClean="0">
                <a:latin typeface="Trebuchet MS" pitchFamily="34" charset="0"/>
              </a:rPr>
              <a:t>Soğuk haddelenerek aşırı sertleşen levha bir tav işlemi ile yumuşatılır. Bu tav işlemi sırasında önce toparlanma olur ve daha sonra deformasyonsuz yeni taneler </a:t>
            </a:r>
          </a:p>
          <a:p>
            <a:r>
              <a:rPr lang="tr-TR" sz="2800" dirty="0" smtClean="0">
                <a:latin typeface="Trebuchet MS" pitchFamily="34" charset="0"/>
              </a:rPr>
              <a:t>oluşur. </a:t>
            </a:r>
          </a:p>
          <a:p>
            <a:endParaRPr lang="tr-TR" sz="2800" dirty="0">
              <a:latin typeface="Trebuchet MS" pitchFamily="34" charset="0"/>
            </a:endParaRPr>
          </a:p>
        </p:txBody>
      </p:sp>
      <p:pic>
        <p:nvPicPr>
          <p:cNvPr id="9218" name="Picture 2"/>
          <p:cNvPicPr>
            <a:picLocks noChangeAspect="1" noChangeArrowheads="1"/>
          </p:cNvPicPr>
          <p:nvPr/>
        </p:nvPicPr>
        <p:blipFill>
          <a:blip r:embed="rId2" cstate="print">
            <a:lum contrast="21000"/>
          </a:blip>
          <a:srcRect l="17447" t="42255" r="50624" b="25563"/>
          <a:stretch>
            <a:fillRect/>
          </a:stretch>
        </p:blipFill>
        <p:spPr bwMode="auto">
          <a:xfrm>
            <a:off x="1979712" y="2996952"/>
            <a:ext cx="6480720" cy="3672408"/>
          </a:xfrm>
          <a:prstGeom prst="rect">
            <a:avLst/>
          </a:prstGeom>
          <a:noFill/>
          <a:ln w="9525">
            <a:noFill/>
            <a:miter lim="800000"/>
            <a:headEnd/>
            <a:tailEnd/>
          </a:ln>
        </p:spPr>
      </p:pic>
      <p:sp>
        <p:nvSpPr>
          <p:cNvPr id="6" name="5 Metin kutusu"/>
          <p:cNvSpPr txBox="1"/>
          <p:nvPr/>
        </p:nvSpPr>
        <p:spPr>
          <a:xfrm>
            <a:off x="323528" y="476672"/>
            <a:ext cx="7632848" cy="769441"/>
          </a:xfrm>
          <a:prstGeom prst="rect">
            <a:avLst/>
          </a:prstGeom>
          <a:noFill/>
        </p:spPr>
        <p:txBody>
          <a:bodyPr wrap="square" rtlCol="0">
            <a:spAutoFit/>
          </a:bodyPr>
          <a:lstStyle/>
          <a:p>
            <a:r>
              <a:rPr lang="tr-TR" sz="4400" dirty="0" smtClean="0">
                <a:solidFill>
                  <a:schemeClr val="accent2">
                    <a:lumMod val="50000"/>
                  </a:schemeClr>
                </a:solidFill>
                <a:latin typeface="Trebuchet MS" pitchFamily="34" charset="0"/>
              </a:rPr>
              <a:t>Yumuşatma tavı</a:t>
            </a:r>
            <a:endParaRPr lang="tr-TR" sz="4400" dirty="0">
              <a:solidFill>
                <a:schemeClr val="accent2">
                  <a:lumMod val="50000"/>
                </a:schemeClr>
              </a:solidFill>
              <a:latin typeface="Trebuchet MS" pitchFamily="34" charset="0"/>
            </a:endParaRPr>
          </a:p>
        </p:txBody>
      </p:sp>
    </p:spTree>
    <p:extLst>
      <p:ext uri="{BB962C8B-B14F-4D97-AF65-F5344CB8AC3E}">
        <p14:creationId xmlns:p14="http://schemas.microsoft.com/office/powerpoint/2010/main" val="825356974"/>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7" name="16 Düz Bağlayıcı"/>
          <p:cNvCxnSpPr/>
          <p:nvPr/>
        </p:nvCxnSpPr>
        <p:spPr>
          <a:xfrm>
            <a:off x="251520" y="5387284"/>
            <a:ext cx="4788000" cy="0"/>
          </a:xfrm>
          <a:prstGeom prst="line">
            <a:avLst/>
          </a:prstGeom>
          <a:ln w="254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0" name="9 Düz Bağlayıcı"/>
          <p:cNvCxnSpPr/>
          <p:nvPr/>
        </p:nvCxnSpPr>
        <p:spPr>
          <a:xfrm>
            <a:off x="4008336" y="2618557"/>
            <a:ext cx="48600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11 Düz Bağlayıcı"/>
          <p:cNvCxnSpPr/>
          <p:nvPr/>
        </p:nvCxnSpPr>
        <p:spPr>
          <a:xfrm flipH="1">
            <a:off x="251520" y="2636912"/>
            <a:ext cx="8640960" cy="273630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3 Metin kutusu"/>
          <p:cNvSpPr txBox="1"/>
          <p:nvPr/>
        </p:nvSpPr>
        <p:spPr>
          <a:xfrm>
            <a:off x="323528" y="476672"/>
            <a:ext cx="6840760" cy="769441"/>
          </a:xfrm>
          <a:prstGeom prst="rect">
            <a:avLst/>
          </a:prstGeom>
          <a:noFill/>
        </p:spPr>
        <p:txBody>
          <a:bodyPr wrap="square" rtlCol="0">
            <a:spAutoFit/>
          </a:bodyPr>
          <a:lstStyle/>
          <a:p>
            <a:r>
              <a:rPr lang="tr-TR" sz="4400" dirty="0" smtClean="0">
                <a:solidFill>
                  <a:schemeClr val="accent2">
                    <a:lumMod val="50000"/>
                  </a:schemeClr>
                </a:solidFill>
                <a:latin typeface="Trebuchet MS" pitchFamily="34" charset="0"/>
              </a:rPr>
              <a:t>Yumuşatma tavı</a:t>
            </a:r>
            <a:endParaRPr lang="tr-TR" sz="4400" dirty="0">
              <a:solidFill>
                <a:schemeClr val="accent2">
                  <a:lumMod val="50000"/>
                </a:schemeClr>
              </a:solidFill>
              <a:latin typeface="Trebuchet MS" pitchFamily="34" charset="0"/>
            </a:endParaRPr>
          </a:p>
        </p:txBody>
      </p:sp>
      <p:pic>
        <p:nvPicPr>
          <p:cNvPr id="379906" name="Picture 2"/>
          <p:cNvPicPr>
            <a:picLocks noChangeAspect="1" noChangeArrowheads="1"/>
          </p:cNvPicPr>
          <p:nvPr/>
        </p:nvPicPr>
        <p:blipFill>
          <a:blip r:embed="rId2" cstate="print"/>
          <a:srcRect l="13727" t="3003" r="3911" b="35161"/>
          <a:stretch>
            <a:fillRect/>
          </a:stretch>
        </p:blipFill>
        <p:spPr bwMode="auto">
          <a:xfrm>
            <a:off x="4932040" y="1700808"/>
            <a:ext cx="3744416" cy="1835498"/>
          </a:xfrm>
          <a:prstGeom prst="rect">
            <a:avLst/>
          </a:prstGeom>
          <a:noFill/>
          <a:ln w="9525">
            <a:noFill/>
            <a:miter lim="800000"/>
            <a:headEnd/>
            <a:tailEnd/>
          </a:ln>
        </p:spPr>
      </p:pic>
      <p:pic>
        <p:nvPicPr>
          <p:cNvPr id="379907" name="Picture 3"/>
          <p:cNvPicPr>
            <a:picLocks noChangeAspect="1" noChangeArrowheads="1"/>
          </p:cNvPicPr>
          <p:nvPr/>
        </p:nvPicPr>
        <p:blipFill>
          <a:blip r:embed="rId3" cstate="print"/>
          <a:srcRect l="14930" t="3226" r="2954" b="34678"/>
          <a:stretch>
            <a:fillRect/>
          </a:stretch>
        </p:blipFill>
        <p:spPr bwMode="auto">
          <a:xfrm>
            <a:off x="395536" y="1700808"/>
            <a:ext cx="3744416" cy="1872208"/>
          </a:xfrm>
          <a:prstGeom prst="rect">
            <a:avLst/>
          </a:prstGeom>
          <a:noFill/>
          <a:ln w="9525">
            <a:noFill/>
            <a:miter lim="800000"/>
            <a:headEnd/>
            <a:tailEnd/>
          </a:ln>
        </p:spPr>
      </p:pic>
      <p:pic>
        <p:nvPicPr>
          <p:cNvPr id="379908" name="Picture 4"/>
          <p:cNvPicPr>
            <a:picLocks noChangeAspect="1" noChangeArrowheads="1"/>
          </p:cNvPicPr>
          <p:nvPr/>
        </p:nvPicPr>
        <p:blipFill>
          <a:blip r:embed="rId4" cstate="print"/>
          <a:srcRect l="14640" t="4725" r="3008" b="32929"/>
          <a:stretch>
            <a:fillRect/>
          </a:stretch>
        </p:blipFill>
        <p:spPr bwMode="auto">
          <a:xfrm>
            <a:off x="439408" y="4424512"/>
            <a:ext cx="3708000" cy="1812800"/>
          </a:xfrm>
          <a:prstGeom prst="rect">
            <a:avLst/>
          </a:prstGeom>
          <a:noFill/>
          <a:ln w="9525">
            <a:noFill/>
            <a:miter lim="800000"/>
            <a:headEnd/>
            <a:tailEnd/>
          </a:ln>
        </p:spPr>
      </p:pic>
      <p:pic>
        <p:nvPicPr>
          <p:cNvPr id="379909" name="Picture 5"/>
          <p:cNvPicPr>
            <a:picLocks noChangeAspect="1" noChangeArrowheads="1"/>
          </p:cNvPicPr>
          <p:nvPr/>
        </p:nvPicPr>
        <p:blipFill>
          <a:blip r:embed="rId5" cstate="print"/>
          <a:srcRect l="13528" t="5865" r="3371" b="33914"/>
          <a:stretch>
            <a:fillRect/>
          </a:stretch>
        </p:blipFill>
        <p:spPr bwMode="auto">
          <a:xfrm>
            <a:off x="5004464" y="4437112"/>
            <a:ext cx="3744000" cy="1788041"/>
          </a:xfrm>
          <a:prstGeom prst="rect">
            <a:avLst/>
          </a:prstGeom>
          <a:noFill/>
          <a:ln w="9525">
            <a:noFill/>
            <a:miter lim="800000"/>
            <a:headEnd/>
            <a:tailEnd/>
          </a:ln>
        </p:spPr>
      </p:pic>
      <p:cxnSp>
        <p:nvCxnSpPr>
          <p:cNvPr id="14" name="13 Düz Bağlayıcı"/>
          <p:cNvCxnSpPr>
            <a:endCxn id="379908" idx="1"/>
          </p:cNvCxnSpPr>
          <p:nvPr/>
        </p:nvCxnSpPr>
        <p:spPr>
          <a:xfrm flipV="1">
            <a:off x="251520" y="5330912"/>
            <a:ext cx="187888" cy="42304"/>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15 Düz Bağlayıcı"/>
          <p:cNvCxnSpPr/>
          <p:nvPr/>
        </p:nvCxnSpPr>
        <p:spPr>
          <a:xfrm>
            <a:off x="251520" y="5387284"/>
            <a:ext cx="216024"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17 Metin kutusu"/>
          <p:cNvSpPr txBox="1"/>
          <p:nvPr/>
        </p:nvSpPr>
        <p:spPr>
          <a:xfrm>
            <a:off x="755576" y="3645024"/>
            <a:ext cx="3456384" cy="461665"/>
          </a:xfrm>
          <a:prstGeom prst="rect">
            <a:avLst/>
          </a:prstGeom>
          <a:noFill/>
        </p:spPr>
        <p:txBody>
          <a:bodyPr wrap="square" rtlCol="0">
            <a:spAutoFit/>
          </a:bodyPr>
          <a:lstStyle/>
          <a:p>
            <a:r>
              <a:rPr lang="tr-TR" sz="2400" dirty="0" smtClean="0">
                <a:latin typeface="Trebuchet MS" pitchFamily="34" charset="0"/>
              </a:rPr>
              <a:t>uzun yassı taneler</a:t>
            </a:r>
            <a:endParaRPr lang="tr-TR" sz="2400" dirty="0">
              <a:latin typeface="Trebuchet MS" pitchFamily="34" charset="0"/>
            </a:endParaRPr>
          </a:p>
        </p:txBody>
      </p:sp>
      <p:sp>
        <p:nvSpPr>
          <p:cNvPr id="20" name="19 Metin kutusu"/>
          <p:cNvSpPr txBox="1"/>
          <p:nvPr/>
        </p:nvSpPr>
        <p:spPr>
          <a:xfrm>
            <a:off x="5364088" y="3645024"/>
            <a:ext cx="3456384" cy="461665"/>
          </a:xfrm>
          <a:prstGeom prst="rect">
            <a:avLst/>
          </a:prstGeom>
          <a:noFill/>
        </p:spPr>
        <p:txBody>
          <a:bodyPr wrap="square" rtlCol="0">
            <a:spAutoFit/>
          </a:bodyPr>
          <a:lstStyle/>
          <a:p>
            <a:r>
              <a:rPr lang="tr-TR" sz="2400" dirty="0" smtClean="0">
                <a:latin typeface="Trebuchet MS" pitchFamily="34" charset="0"/>
              </a:rPr>
              <a:t>toparlanma-alt taneler</a:t>
            </a:r>
            <a:endParaRPr lang="tr-TR" sz="2400" dirty="0">
              <a:latin typeface="Trebuchet MS" pitchFamily="34" charset="0"/>
            </a:endParaRPr>
          </a:p>
        </p:txBody>
      </p:sp>
      <p:sp>
        <p:nvSpPr>
          <p:cNvPr id="21" name="20 Metin kutusu"/>
          <p:cNvSpPr txBox="1"/>
          <p:nvPr/>
        </p:nvSpPr>
        <p:spPr>
          <a:xfrm>
            <a:off x="1331640" y="6165304"/>
            <a:ext cx="2232248" cy="461665"/>
          </a:xfrm>
          <a:prstGeom prst="rect">
            <a:avLst/>
          </a:prstGeom>
          <a:noFill/>
        </p:spPr>
        <p:txBody>
          <a:bodyPr wrap="square" rtlCol="0">
            <a:spAutoFit/>
          </a:bodyPr>
          <a:lstStyle/>
          <a:p>
            <a:r>
              <a:rPr lang="tr-TR" sz="2400" dirty="0" smtClean="0">
                <a:latin typeface="Trebuchet MS" pitchFamily="34" charset="0"/>
              </a:rPr>
              <a:t>yeni taneler</a:t>
            </a:r>
            <a:endParaRPr lang="tr-TR" sz="2400" dirty="0">
              <a:latin typeface="Trebuchet MS" pitchFamily="34" charset="0"/>
            </a:endParaRPr>
          </a:p>
        </p:txBody>
      </p:sp>
      <p:sp>
        <p:nvSpPr>
          <p:cNvPr id="22" name="21 Metin kutusu"/>
          <p:cNvSpPr txBox="1"/>
          <p:nvPr/>
        </p:nvSpPr>
        <p:spPr>
          <a:xfrm>
            <a:off x="5868144" y="6165304"/>
            <a:ext cx="2232248" cy="461665"/>
          </a:xfrm>
          <a:prstGeom prst="rect">
            <a:avLst/>
          </a:prstGeom>
          <a:noFill/>
        </p:spPr>
        <p:txBody>
          <a:bodyPr wrap="square" rtlCol="0">
            <a:spAutoFit/>
          </a:bodyPr>
          <a:lstStyle/>
          <a:p>
            <a:r>
              <a:rPr lang="tr-TR" sz="2400" dirty="0" smtClean="0">
                <a:latin typeface="Trebuchet MS" pitchFamily="34" charset="0"/>
              </a:rPr>
              <a:t>tane büyümesi</a:t>
            </a:r>
            <a:endParaRPr lang="tr-TR" sz="2400" dirty="0">
              <a:latin typeface="Trebuchet MS" pitchFamily="34" charset="0"/>
            </a:endParaRPr>
          </a:p>
        </p:txBody>
      </p:sp>
    </p:spTree>
    <p:extLst>
      <p:ext uri="{BB962C8B-B14F-4D97-AF65-F5344CB8AC3E}">
        <p14:creationId xmlns:p14="http://schemas.microsoft.com/office/powerpoint/2010/main" val="1975997569"/>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395536" y="674440"/>
            <a:ext cx="8229600" cy="594320"/>
          </a:xfrm>
        </p:spPr>
        <p:txBody>
          <a:bodyPr>
            <a:normAutofit fontScale="90000"/>
          </a:bodyPr>
          <a:lstStyle/>
          <a:p>
            <a:r>
              <a:rPr lang="tr-TR" dirty="0" err="1" smtClean="0">
                <a:latin typeface="Trebuchet MS" panose="020B0603020202020204" pitchFamily="34" charset="0"/>
              </a:rPr>
              <a:t>anizotropi</a:t>
            </a:r>
            <a:endParaRPr lang="tr-TR" dirty="0">
              <a:latin typeface="Trebuchet MS" panose="020B0603020202020204" pitchFamily="34" charset="0"/>
            </a:endParaRPr>
          </a:p>
        </p:txBody>
      </p:sp>
      <p:pic>
        <p:nvPicPr>
          <p:cNvPr id="14338"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8919" t="9116" r="60451" b="66431"/>
          <a:stretch/>
        </p:blipFill>
        <p:spPr bwMode="auto">
          <a:xfrm>
            <a:off x="3329938" y="4094414"/>
            <a:ext cx="3806890" cy="25381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7192" t="26499" r="25689" b="17687"/>
          <a:stretch/>
        </p:blipFill>
        <p:spPr bwMode="auto">
          <a:xfrm>
            <a:off x="593634" y="1606309"/>
            <a:ext cx="2736304" cy="50179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55768" y="4094414"/>
            <a:ext cx="1980728" cy="2549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Dikdörtgen 5"/>
          <p:cNvSpPr/>
          <p:nvPr/>
        </p:nvSpPr>
        <p:spPr>
          <a:xfrm>
            <a:off x="3474132" y="1196752"/>
            <a:ext cx="5274332" cy="2677656"/>
          </a:xfrm>
          <a:prstGeom prst="rect">
            <a:avLst/>
          </a:prstGeom>
        </p:spPr>
        <p:txBody>
          <a:bodyPr wrap="square">
            <a:spAutoFit/>
          </a:bodyPr>
          <a:lstStyle/>
          <a:p>
            <a:r>
              <a:rPr lang="tr-TR" sz="2800" dirty="0" err="1" smtClean="0">
                <a:latin typeface="Trebuchet MS" panose="020B0603020202020204" pitchFamily="34" charset="0"/>
              </a:rPr>
              <a:t>Kulaklanma</a:t>
            </a:r>
            <a:r>
              <a:rPr lang="tr-TR" sz="2800" dirty="0" smtClean="0">
                <a:latin typeface="Trebuchet MS" panose="020B0603020202020204" pitchFamily="34" charset="0"/>
              </a:rPr>
              <a:t> olup olmayacağını düzlemsel </a:t>
            </a:r>
            <a:r>
              <a:rPr lang="tr-TR" sz="2800" dirty="0" err="1" smtClean="0">
                <a:latin typeface="Trebuchet MS" panose="020B0603020202020204" pitchFamily="34" charset="0"/>
              </a:rPr>
              <a:t>anizotropi</a:t>
            </a:r>
            <a:r>
              <a:rPr lang="tr-TR" sz="2800" dirty="0" smtClean="0">
                <a:latin typeface="Trebuchet MS" panose="020B0603020202020204" pitchFamily="34" charset="0"/>
              </a:rPr>
              <a:t> (</a:t>
            </a:r>
            <a:r>
              <a:rPr lang="tr-TR" sz="2800" dirty="0" smtClean="0">
                <a:latin typeface="Trebuchet MS" panose="020B0603020202020204" pitchFamily="34" charset="0"/>
                <a:sym typeface="Wingdings 3"/>
              </a:rPr>
              <a:t>R) değerinden anlayabiliriz. </a:t>
            </a:r>
          </a:p>
          <a:p>
            <a:r>
              <a:rPr lang="en-US" sz="2800" dirty="0" smtClean="0">
                <a:latin typeface="Trebuchet MS" panose="020B0603020202020204" pitchFamily="34" charset="0"/>
              </a:rPr>
              <a:t>• </a:t>
            </a:r>
            <a:r>
              <a:rPr lang="en-US" sz="2800" dirty="0" smtClean="0">
                <a:latin typeface="Trebuchet MS" panose="020B0603020202020204" pitchFamily="34" charset="0"/>
                <a:sym typeface="Wingdings 3"/>
              </a:rPr>
              <a:t></a:t>
            </a:r>
            <a:r>
              <a:rPr lang="en-US" sz="2800" dirty="0" smtClean="0">
                <a:latin typeface="Trebuchet MS" panose="020B0603020202020204" pitchFamily="34" charset="0"/>
              </a:rPr>
              <a:t>R=0 </a:t>
            </a:r>
            <a:r>
              <a:rPr lang="tr-TR" sz="2800" dirty="0" smtClean="0">
                <a:latin typeface="Trebuchet MS" panose="020B0603020202020204" pitchFamily="34" charset="0"/>
              </a:rPr>
              <a:t>ise kulak oluşmaz.</a:t>
            </a:r>
            <a:r>
              <a:rPr lang="en-US" sz="2800" dirty="0" smtClean="0">
                <a:latin typeface="Trebuchet MS" panose="020B0603020202020204" pitchFamily="34" charset="0"/>
              </a:rPr>
              <a:t> </a:t>
            </a:r>
            <a:endParaRPr lang="en-US" sz="2800" dirty="0">
              <a:latin typeface="Trebuchet MS" panose="020B0603020202020204" pitchFamily="34" charset="0"/>
            </a:endParaRPr>
          </a:p>
          <a:p>
            <a:r>
              <a:rPr lang="en-US" sz="2800" dirty="0">
                <a:latin typeface="Trebuchet MS" panose="020B0603020202020204" pitchFamily="34" charset="0"/>
              </a:rPr>
              <a:t>• </a:t>
            </a:r>
            <a:r>
              <a:rPr lang="en-US" sz="2800" dirty="0">
                <a:latin typeface="Trebuchet MS" panose="020B0603020202020204" pitchFamily="34" charset="0"/>
                <a:sym typeface="Wingdings 3"/>
              </a:rPr>
              <a:t></a:t>
            </a:r>
            <a:r>
              <a:rPr lang="en-US" sz="2800" dirty="0" smtClean="0">
                <a:latin typeface="Trebuchet MS" panose="020B0603020202020204" pitchFamily="34" charset="0"/>
              </a:rPr>
              <a:t>R</a:t>
            </a:r>
            <a:r>
              <a:rPr lang="tr-TR" sz="2800" dirty="0" smtClean="0">
                <a:latin typeface="Trebuchet MS" panose="020B0603020202020204" pitchFamily="34" charset="0"/>
              </a:rPr>
              <a:t>&gt;</a:t>
            </a:r>
            <a:r>
              <a:rPr lang="en-US" sz="2800" dirty="0" smtClean="0">
                <a:latin typeface="Trebuchet MS" panose="020B0603020202020204" pitchFamily="34" charset="0"/>
              </a:rPr>
              <a:t>0 </a:t>
            </a:r>
            <a:r>
              <a:rPr lang="tr-TR" sz="2800" dirty="0" smtClean="0">
                <a:latin typeface="Trebuchet MS" panose="020B0603020202020204" pitchFamily="34" charset="0"/>
              </a:rPr>
              <a:t>ise kulak yüksekliği </a:t>
            </a:r>
            <a:r>
              <a:rPr lang="tr-TR" sz="2800" dirty="0" smtClean="0">
                <a:latin typeface="Trebuchet MS" panose="020B0603020202020204" pitchFamily="34" charset="0"/>
                <a:sym typeface="Wingdings 3"/>
              </a:rPr>
              <a:t>R değeri arttıkça artar.</a:t>
            </a:r>
            <a:r>
              <a:rPr lang="en-US" sz="2800" dirty="0" smtClean="0">
                <a:latin typeface="Trebuchet MS" panose="020B0603020202020204" pitchFamily="34" charset="0"/>
              </a:rPr>
              <a:t> </a:t>
            </a:r>
            <a:endParaRPr lang="en-US" sz="2800" dirty="0">
              <a:latin typeface="Trebuchet MS" panose="020B0603020202020204" pitchFamily="34" charset="0"/>
            </a:endParaRPr>
          </a:p>
        </p:txBody>
      </p:sp>
    </p:spTree>
    <p:extLst>
      <p:ext uri="{BB962C8B-B14F-4D97-AF65-F5344CB8AC3E}">
        <p14:creationId xmlns:p14="http://schemas.microsoft.com/office/powerpoint/2010/main" val="615885357"/>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386555" y="620688"/>
            <a:ext cx="8229600" cy="594320"/>
          </a:xfrm>
        </p:spPr>
        <p:txBody>
          <a:bodyPr>
            <a:normAutofit fontScale="90000"/>
          </a:bodyPr>
          <a:lstStyle/>
          <a:p>
            <a:r>
              <a:rPr lang="tr-TR" dirty="0" smtClean="0">
                <a:latin typeface="Trebuchet MS" panose="020B0603020202020204" pitchFamily="34" charset="0"/>
              </a:rPr>
              <a:t>Şekil sınır diyagramları-FLD</a:t>
            </a:r>
            <a:endParaRPr lang="tr-TR" dirty="0">
              <a:latin typeface="Trebuchet MS" panose="020B0603020202020204" pitchFamily="34" charset="0"/>
            </a:endParaRPr>
          </a:p>
        </p:txBody>
      </p:sp>
      <p:pic>
        <p:nvPicPr>
          <p:cNvPr id="717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1244" t="14966" r="51047" b="26798"/>
          <a:stretch/>
        </p:blipFill>
        <p:spPr bwMode="auto">
          <a:xfrm>
            <a:off x="3779912" y="1412776"/>
            <a:ext cx="5233151" cy="5184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2370" t="28203" r="11827" b="40812"/>
          <a:stretch/>
        </p:blipFill>
        <p:spPr bwMode="auto">
          <a:xfrm>
            <a:off x="316429" y="4757127"/>
            <a:ext cx="3492996" cy="18584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9714" t="28594" r="23816" b="50093"/>
          <a:stretch/>
        </p:blipFill>
        <p:spPr bwMode="auto">
          <a:xfrm>
            <a:off x="386555" y="3303089"/>
            <a:ext cx="3384304" cy="1532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2"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0551" b="8571"/>
          <a:stretch/>
        </p:blipFill>
        <p:spPr bwMode="auto">
          <a:xfrm>
            <a:off x="386555" y="1412776"/>
            <a:ext cx="3384304" cy="20098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15885357"/>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386555" y="620688"/>
            <a:ext cx="8229600" cy="594320"/>
          </a:xfrm>
        </p:spPr>
        <p:txBody>
          <a:bodyPr>
            <a:normAutofit fontScale="90000"/>
          </a:bodyPr>
          <a:lstStyle/>
          <a:p>
            <a:r>
              <a:rPr lang="tr-TR" dirty="0" smtClean="0">
                <a:latin typeface="Trebuchet MS" panose="020B0603020202020204" pitchFamily="34" charset="0"/>
              </a:rPr>
              <a:t>büküm/eğme</a:t>
            </a:r>
            <a:endParaRPr lang="tr-TR" dirty="0">
              <a:latin typeface="Trebuchet MS" panose="020B0603020202020204" pitchFamily="34" charset="0"/>
            </a:endParaRPr>
          </a:p>
        </p:txBody>
      </p:sp>
      <p:pic>
        <p:nvPicPr>
          <p:cNvPr id="16386" name="Picture 2"/>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bright="-2000"/>
                    </a14:imgEffect>
                  </a14:imgLayer>
                </a14:imgProps>
              </a:ext>
              <a:ext uri="{28A0092B-C50C-407E-A947-70E740481C1C}">
                <a14:useLocalDpi xmlns:a14="http://schemas.microsoft.com/office/drawing/2010/main" val="0"/>
              </a:ext>
            </a:extLst>
          </a:blip>
          <a:srcRect l="33138" t="20855" r="39364" b="33431"/>
          <a:stretch/>
        </p:blipFill>
        <p:spPr bwMode="auto">
          <a:xfrm>
            <a:off x="467544" y="3246242"/>
            <a:ext cx="3352599" cy="31350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7"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0421" t="75876" r="43614" b="13663"/>
          <a:stretch/>
        </p:blipFill>
        <p:spPr bwMode="auto">
          <a:xfrm>
            <a:off x="5585386" y="5376568"/>
            <a:ext cx="3312368" cy="12207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8" name="Picture 4" descr="8- 5x-1-d"/>
          <p:cNvPicPr>
            <a:picLocks noChangeAspect="1" noChangeArrowheads="1"/>
          </p:cNvPicPr>
          <p:nvPr/>
        </p:nvPicPr>
        <p:blipFill>
          <a:blip r:embed="rId5" cstate="print">
            <a:extLst>
              <a:ext uri="{28A0092B-C50C-407E-A947-70E740481C1C}">
                <a14:useLocalDpi xmlns:a14="http://schemas.microsoft.com/office/drawing/2010/main" val="0"/>
              </a:ext>
            </a:extLst>
          </a:blip>
          <a:srcRect l="4990" r="4990" b="3218"/>
          <a:stretch>
            <a:fillRect/>
          </a:stretch>
        </p:blipFill>
        <p:spPr bwMode="auto">
          <a:xfrm>
            <a:off x="5585386" y="1700808"/>
            <a:ext cx="3312368" cy="2208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Metin kutusu 1"/>
          <p:cNvSpPr txBox="1"/>
          <p:nvPr/>
        </p:nvSpPr>
        <p:spPr>
          <a:xfrm>
            <a:off x="395536" y="4005064"/>
            <a:ext cx="4608512" cy="369332"/>
          </a:xfrm>
          <a:prstGeom prst="rect">
            <a:avLst/>
          </a:prstGeom>
          <a:noFill/>
        </p:spPr>
        <p:txBody>
          <a:bodyPr wrap="square" rtlCol="0">
            <a:spAutoFit/>
          </a:bodyPr>
          <a:lstStyle/>
          <a:p>
            <a:r>
              <a:rPr lang="tr-TR" dirty="0" smtClean="0">
                <a:latin typeface="Trebuchet MS" panose="020B0603020202020204" pitchFamily="34" charset="0"/>
              </a:rPr>
              <a:t>Düz eğme: sadece eğme gerilmeleri var!</a:t>
            </a:r>
            <a:endParaRPr lang="tr-TR" dirty="0">
              <a:latin typeface="Trebuchet MS" panose="020B0603020202020204" pitchFamily="34" charset="0"/>
            </a:endParaRPr>
          </a:p>
        </p:txBody>
      </p:sp>
      <p:sp>
        <p:nvSpPr>
          <p:cNvPr id="13" name="Metin kutusu 12"/>
          <p:cNvSpPr txBox="1"/>
          <p:nvPr/>
        </p:nvSpPr>
        <p:spPr>
          <a:xfrm>
            <a:off x="395536" y="5147900"/>
            <a:ext cx="4608512" cy="369332"/>
          </a:xfrm>
          <a:prstGeom prst="rect">
            <a:avLst/>
          </a:prstGeom>
          <a:noFill/>
        </p:spPr>
        <p:txBody>
          <a:bodyPr wrap="square" rtlCol="0">
            <a:spAutoFit/>
          </a:bodyPr>
          <a:lstStyle/>
          <a:p>
            <a:r>
              <a:rPr lang="tr-TR" dirty="0" smtClean="0">
                <a:latin typeface="Trebuchet MS" panose="020B0603020202020204" pitchFamily="34" charset="0"/>
              </a:rPr>
              <a:t>konkav eğme: yırtılmaya yol açabilir!</a:t>
            </a:r>
            <a:endParaRPr lang="tr-TR" dirty="0">
              <a:latin typeface="Trebuchet MS" panose="020B0603020202020204" pitchFamily="34" charset="0"/>
            </a:endParaRPr>
          </a:p>
        </p:txBody>
      </p:sp>
      <p:sp>
        <p:nvSpPr>
          <p:cNvPr id="14" name="Metin kutusu 13"/>
          <p:cNvSpPr txBox="1"/>
          <p:nvPr/>
        </p:nvSpPr>
        <p:spPr>
          <a:xfrm>
            <a:off x="395536" y="6300028"/>
            <a:ext cx="4608512" cy="369332"/>
          </a:xfrm>
          <a:prstGeom prst="rect">
            <a:avLst/>
          </a:prstGeom>
          <a:noFill/>
        </p:spPr>
        <p:txBody>
          <a:bodyPr wrap="square" rtlCol="0">
            <a:spAutoFit/>
          </a:bodyPr>
          <a:lstStyle/>
          <a:p>
            <a:r>
              <a:rPr lang="tr-TR" dirty="0" smtClean="0">
                <a:latin typeface="Trebuchet MS" panose="020B0603020202020204" pitchFamily="34" charset="0"/>
              </a:rPr>
              <a:t>konveks eğme: katlanmaya yol açabilir!</a:t>
            </a:r>
            <a:endParaRPr lang="tr-TR" dirty="0">
              <a:latin typeface="Trebuchet MS" panose="020B0603020202020204" pitchFamily="34" charset="0"/>
            </a:endParaRPr>
          </a:p>
        </p:txBody>
      </p:sp>
      <p:pic>
        <p:nvPicPr>
          <p:cNvPr id="16390" name="Picture 6"/>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52452"/>
          <a:stretch/>
        </p:blipFill>
        <p:spPr bwMode="auto">
          <a:xfrm>
            <a:off x="5585386" y="3998849"/>
            <a:ext cx="3316287" cy="1289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Metin kutusu 2"/>
          <p:cNvSpPr txBox="1"/>
          <p:nvPr/>
        </p:nvSpPr>
        <p:spPr>
          <a:xfrm>
            <a:off x="323527" y="1183392"/>
            <a:ext cx="8578145" cy="1938992"/>
          </a:xfrm>
          <a:prstGeom prst="rect">
            <a:avLst/>
          </a:prstGeom>
          <a:noFill/>
        </p:spPr>
        <p:txBody>
          <a:bodyPr wrap="square" rtlCol="0">
            <a:spAutoFit/>
          </a:bodyPr>
          <a:lstStyle/>
          <a:p>
            <a:r>
              <a:rPr lang="tr-TR" sz="2400" dirty="0" smtClean="0">
                <a:latin typeface="Trebuchet MS" panose="020B0603020202020204" pitchFamily="34" charset="0"/>
              </a:rPr>
              <a:t>Alüminyum levhalarda en önemli şekil verme işlemlerinden biri eğmedir.</a:t>
            </a:r>
          </a:p>
          <a:p>
            <a:r>
              <a:rPr lang="tr-TR" sz="2400" dirty="0" smtClean="0">
                <a:latin typeface="Trebuchet MS" panose="020B0603020202020204" pitchFamily="34" charset="0"/>
              </a:rPr>
              <a:t>Eğilen levha eğme ekseninde </a:t>
            </a:r>
          </a:p>
          <a:p>
            <a:r>
              <a:rPr lang="tr-TR" sz="2400" dirty="0" smtClean="0">
                <a:latin typeface="Trebuchet MS" panose="020B0603020202020204" pitchFamily="34" charset="0"/>
              </a:rPr>
              <a:t>çatlamamalı ve dış yüzeyinde </a:t>
            </a:r>
          </a:p>
          <a:p>
            <a:r>
              <a:rPr lang="tr-TR" sz="2400" dirty="0" err="1" smtClean="0">
                <a:latin typeface="Trebuchet MS" panose="020B0603020202020204" pitchFamily="34" charset="0"/>
              </a:rPr>
              <a:t>portakallanma</a:t>
            </a:r>
            <a:r>
              <a:rPr lang="tr-TR" sz="2400" dirty="0" smtClean="0">
                <a:latin typeface="Trebuchet MS" panose="020B0603020202020204" pitchFamily="34" charset="0"/>
              </a:rPr>
              <a:t> görülmemelidir.</a:t>
            </a:r>
            <a:endParaRPr lang="tr-TR" sz="2400" dirty="0">
              <a:latin typeface="Trebuchet MS" panose="020B0603020202020204" pitchFamily="34" charset="0"/>
            </a:endParaRPr>
          </a:p>
        </p:txBody>
      </p:sp>
    </p:spTree>
    <p:extLst>
      <p:ext uri="{BB962C8B-B14F-4D97-AF65-F5344CB8AC3E}">
        <p14:creationId xmlns:p14="http://schemas.microsoft.com/office/powerpoint/2010/main" val="2467941019"/>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395536" y="602432"/>
            <a:ext cx="8229600" cy="666328"/>
          </a:xfrm>
        </p:spPr>
        <p:txBody>
          <a:bodyPr>
            <a:normAutofit fontScale="90000"/>
          </a:bodyPr>
          <a:lstStyle/>
          <a:p>
            <a:r>
              <a:rPr lang="tr-TR" dirty="0" smtClean="0">
                <a:latin typeface="Trebuchet MS" pitchFamily="34" charset="0"/>
              </a:rPr>
              <a:t>Sürekli döküm-ikiz bant döküm</a:t>
            </a:r>
            <a:endParaRPr lang="tr-TR" dirty="0">
              <a:latin typeface="Trebuchet MS" pitchFamily="34" charset="0"/>
            </a:endParaRPr>
          </a:p>
        </p:txBody>
      </p:sp>
      <p:sp>
        <p:nvSpPr>
          <p:cNvPr id="5" name="4 Metin kutusu"/>
          <p:cNvSpPr txBox="1"/>
          <p:nvPr/>
        </p:nvSpPr>
        <p:spPr>
          <a:xfrm>
            <a:off x="251520" y="1598017"/>
            <a:ext cx="8640960" cy="3847207"/>
          </a:xfrm>
          <a:prstGeom prst="rect">
            <a:avLst/>
          </a:prstGeom>
          <a:noFill/>
        </p:spPr>
        <p:txBody>
          <a:bodyPr wrap="square" rtlCol="0">
            <a:spAutoFit/>
          </a:bodyPr>
          <a:lstStyle/>
          <a:p>
            <a:pPr marL="457200" indent="-457200">
              <a:spcAft>
                <a:spcPts val="1200"/>
              </a:spcAft>
              <a:buClr>
                <a:schemeClr val="bg2">
                  <a:lumMod val="50000"/>
                </a:schemeClr>
              </a:buClr>
              <a:buFont typeface="Trebuchet MS" panose="020B0603020202020204" pitchFamily="34" charset="0"/>
              <a:buChar char="●"/>
            </a:pPr>
            <a:r>
              <a:rPr lang="tr-TR" sz="2800" dirty="0" smtClean="0">
                <a:latin typeface="Trebuchet MS" panose="020B0603020202020204" pitchFamily="34" charset="0"/>
              </a:rPr>
              <a:t>Alaşım konusunun biraz daha esnek olmasını sağlayan sürekli levha döküm teknolojisi </a:t>
            </a:r>
            <a:r>
              <a:rPr lang="tr-TR" sz="2800" b="1" dirty="0" smtClean="0">
                <a:solidFill>
                  <a:srgbClr val="FF0000"/>
                </a:solidFill>
                <a:latin typeface="Trebuchet MS" panose="020B0603020202020204" pitchFamily="34" charset="0"/>
              </a:rPr>
              <a:t>İkiz bant Döküm Teknolojisi</a:t>
            </a:r>
            <a:r>
              <a:rPr lang="tr-TR" sz="2800" dirty="0" smtClean="0">
                <a:latin typeface="Trebuchet MS" panose="020B0603020202020204" pitchFamily="34" charset="0"/>
              </a:rPr>
              <a:t>dir. </a:t>
            </a:r>
          </a:p>
          <a:p>
            <a:pPr marL="457200" indent="-457200">
              <a:spcAft>
                <a:spcPts val="1200"/>
              </a:spcAft>
              <a:buClr>
                <a:schemeClr val="bg2">
                  <a:lumMod val="50000"/>
                </a:schemeClr>
              </a:buClr>
              <a:buFont typeface="Trebuchet MS" panose="020B0603020202020204" pitchFamily="34" charset="0"/>
              <a:buChar char="●"/>
            </a:pPr>
            <a:r>
              <a:rPr lang="tr-TR" sz="2800" dirty="0" smtClean="0">
                <a:latin typeface="Trebuchet MS" panose="020B0603020202020204" pitchFamily="34" charset="0"/>
              </a:rPr>
              <a:t>Burada 12-20 mm kalınlıkta levha katılaşmaya daha uzun zaman tanıyan bir bant aralığında dökülür ve ardından sıcak ve ılık haddeden geçerek bobin şeklinde sarılır.</a:t>
            </a:r>
          </a:p>
          <a:p>
            <a:pPr marL="457200" indent="-457200">
              <a:spcAft>
                <a:spcPts val="1200"/>
              </a:spcAft>
              <a:buClr>
                <a:schemeClr val="bg2">
                  <a:lumMod val="50000"/>
                </a:schemeClr>
              </a:buClr>
              <a:buFont typeface="Trebuchet MS" panose="020B0603020202020204" pitchFamily="34" charset="0"/>
              <a:buChar char="●"/>
            </a:pPr>
            <a:endParaRPr lang="tr-TR" sz="2800" dirty="0">
              <a:latin typeface="Trebuchet MS" panose="020B0603020202020204" pitchFamily="34" charset="0"/>
            </a:endParaRPr>
          </a:p>
        </p:txBody>
      </p:sp>
    </p:spTree>
    <p:extLst>
      <p:ext uri="{BB962C8B-B14F-4D97-AF65-F5344CB8AC3E}">
        <p14:creationId xmlns:p14="http://schemas.microsoft.com/office/powerpoint/2010/main" val="43100640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5" name="Rectangle 3"/>
          <p:cNvSpPr>
            <a:spLocks noChangeAspect="1" noChangeArrowheads="1"/>
          </p:cNvSpPr>
          <p:nvPr/>
        </p:nvSpPr>
        <p:spPr bwMode="auto">
          <a:xfrm>
            <a:off x="1516013" y="5188092"/>
            <a:ext cx="1049457" cy="1049583"/>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197636" name="Rectangle 4"/>
          <p:cNvSpPr>
            <a:spLocks noChangeArrowheads="1"/>
          </p:cNvSpPr>
          <p:nvPr/>
        </p:nvSpPr>
        <p:spPr bwMode="auto">
          <a:xfrm>
            <a:off x="3871507" y="2590455"/>
            <a:ext cx="1728765" cy="59596"/>
          </a:xfrm>
          <a:prstGeom prst="rect">
            <a:avLst/>
          </a:prstGeom>
          <a:solidFill>
            <a:srgbClr val="969696"/>
          </a:solidFill>
          <a:ln w="9525">
            <a:solidFill>
              <a:srgbClr val="969696"/>
            </a:solidFill>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197637" name="Rectangle 5"/>
          <p:cNvSpPr>
            <a:spLocks noChangeArrowheads="1"/>
          </p:cNvSpPr>
          <p:nvPr/>
        </p:nvSpPr>
        <p:spPr bwMode="auto">
          <a:xfrm>
            <a:off x="1813254" y="1864791"/>
            <a:ext cx="1490411" cy="703228"/>
          </a:xfrm>
          <a:prstGeom prst="rect">
            <a:avLst/>
          </a:prstGeom>
          <a:solidFill>
            <a:srgbClr val="000000"/>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197638" name="Oval 6"/>
          <p:cNvSpPr>
            <a:spLocks noChangeAspect="1" noChangeArrowheads="1"/>
          </p:cNvSpPr>
          <p:nvPr/>
        </p:nvSpPr>
        <p:spPr bwMode="auto">
          <a:xfrm>
            <a:off x="2990300" y="1869699"/>
            <a:ext cx="703143" cy="703228"/>
          </a:xfrm>
          <a:prstGeom prst="ellipse">
            <a:avLst/>
          </a:pr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197639" name="Oval 7"/>
          <p:cNvSpPr>
            <a:spLocks noChangeAspect="1" noChangeArrowheads="1"/>
          </p:cNvSpPr>
          <p:nvPr/>
        </p:nvSpPr>
        <p:spPr bwMode="auto">
          <a:xfrm>
            <a:off x="1476053" y="1864791"/>
            <a:ext cx="703143" cy="703228"/>
          </a:xfrm>
          <a:prstGeom prst="ellipse">
            <a:avLst/>
          </a:pr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197640" name="Rectangle 8"/>
          <p:cNvSpPr>
            <a:spLocks noChangeArrowheads="1"/>
          </p:cNvSpPr>
          <p:nvPr/>
        </p:nvSpPr>
        <p:spPr bwMode="auto">
          <a:xfrm>
            <a:off x="1781707" y="2677394"/>
            <a:ext cx="1490411" cy="703228"/>
          </a:xfrm>
          <a:prstGeom prst="rect">
            <a:avLst/>
          </a:prstGeom>
          <a:solidFill>
            <a:srgbClr val="000000"/>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197641" name="Oval 9"/>
          <p:cNvSpPr>
            <a:spLocks noChangeAspect="1" noChangeArrowheads="1"/>
          </p:cNvSpPr>
          <p:nvPr/>
        </p:nvSpPr>
        <p:spPr bwMode="auto">
          <a:xfrm>
            <a:off x="2958753" y="2677394"/>
            <a:ext cx="703143" cy="703228"/>
          </a:xfrm>
          <a:prstGeom prst="ellipse">
            <a:avLst/>
          </a:pr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197642" name="Oval 10"/>
          <p:cNvSpPr>
            <a:spLocks noChangeAspect="1" noChangeArrowheads="1"/>
          </p:cNvSpPr>
          <p:nvPr/>
        </p:nvSpPr>
        <p:spPr bwMode="auto">
          <a:xfrm>
            <a:off x="1465538" y="2677394"/>
            <a:ext cx="703143" cy="703228"/>
          </a:xfrm>
          <a:prstGeom prst="ellipse">
            <a:avLst/>
          </a:pr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197643" name="Rectangle 11"/>
          <p:cNvSpPr>
            <a:spLocks noChangeArrowheads="1"/>
          </p:cNvSpPr>
          <p:nvPr/>
        </p:nvSpPr>
        <p:spPr bwMode="auto">
          <a:xfrm>
            <a:off x="1391227" y="2553295"/>
            <a:ext cx="3076164" cy="126202"/>
          </a:xfrm>
          <a:prstGeom prst="rect">
            <a:avLst/>
          </a:prstGeom>
          <a:solidFill>
            <a:srgbClr val="969696"/>
          </a:solidFill>
          <a:ln w="9525">
            <a:solidFill>
              <a:srgbClr val="969696"/>
            </a:solidFill>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197644" name="Oval 12"/>
          <p:cNvSpPr>
            <a:spLocks noChangeAspect="1" noChangeArrowheads="1"/>
          </p:cNvSpPr>
          <p:nvPr/>
        </p:nvSpPr>
        <p:spPr bwMode="auto">
          <a:xfrm>
            <a:off x="4008210" y="1830436"/>
            <a:ext cx="763433" cy="763525"/>
          </a:xfrm>
          <a:prstGeom prst="ellipse">
            <a:avLst/>
          </a:pr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197645" name="Oval 13"/>
          <p:cNvSpPr>
            <a:spLocks noChangeAspect="1" noChangeArrowheads="1"/>
          </p:cNvSpPr>
          <p:nvPr/>
        </p:nvSpPr>
        <p:spPr bwMode="auto">
          <a:xfrm>
            <a:off x="4008210" y="2646545"/>
            <a:ext cx="763433" cy="763525"/>
          </a:xfrm>
          <a:prstGeom prst="ellipse">
            <a:avLst/>
          </a:pr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197646" name="Oval 14"/>
          <p:cNvSpPr>
            <a:spLocks noChangeAspect="1" noChangeArrowheads="1"/>
          </p:cNvSpPr>
          <p:nvPr/>
        </p:nvSpPr>
        <p:spPr bwMode="auto">
          <a:xfrm>
            <a:off x="6663750" y="2605880"/>
            <a:ext cx="823021" cy="823120"/>
          </a:xfrm>
          <a:prstGeom prst="ellipse">
            <a:avLst/>
          </a:prstGeom>
          <a:solidFill>
            <a:srgbClr val="969696"/>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197647" name="Oval 15"/>
          <p:cNvSpPr>
            <a:spLocks noChangeAspect="1" noChangeArrowheads="1"/>
          </p:cNvSpPr>
          <p:nvPr/>
        </p:nvSpPr>
        <p:spPr bwMode="auto">
          <a:xfrm>
            <a:off x="6705812" y="2647947"/>
            <a:ext cx="743102" cy="743192"/>
          </a:xfrm>
          <a:prstGeom prst="ellipse">
            <a:avLst/>
          </a:prstGeom>
          <a:solidFill>
            <a:srgbClr val="969696"/>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197648" name="Oval 16"/>
          <p:cNvSpPr>
            <a:spLocks noChangeAspect="1" noChangeArrowheads="1"/>
          </p:cNvSpPr>
          <p:nvPr/>
        </p:nvSpPr>
        <p:spPr bwMode="auto">
          <a:xfrm>
            <a:off x="6747874" y="2690015"/>
            <a:ext cx="663885" cy="663965"/>
          </a:xfrm>
          <a:prstGeom prst="ellipse">
            <a:avLst/>
          </a:prstGeom>
          <a:solidFill>
            <a:srgbClr val="969696"/>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197649" name="Oval 17"/>
          <p:cNvSpPr>
            <a:spLocks noChangeAspect="1" noChangeArrowheads="1"/>
          </p:cNvSpPr>
          <p:nvPr/>
        </p:nvSpPr>
        <p:spPr bwMode="auto">
          <a:xfrm>
            <a:off x="6794844" y="2732082"/>
            <a:ext cx="583966" cy="584037"/>
          </a:xfrm>
          <a:prstGeom prst="ellipse">
            <a:avLst/>
          </a:prstGeom>
          <a:solidFill>
            <a:srgbClr val="969696"/>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197650" name="Oval 18"/>
          <p:cNvSpPr>
            <a:spLocks noChangeArrowheads="1"/>
          </p:cNvSpPr>
          <p:nvPr/>
        </p:nvSpPr>
        <p:spPr bwMode="auto">
          <a:xfrm>
            <a:off x="6834102" y="2774149"/>
            <a:ext cx="504749" cy="504810"/>
          </a:xfrm>
          <a:prstGeom prst="ellipse">
            <a:avLst/>
          </a:prstGeom>
          <a:solidFill>
            <a:srgbClr val="969696"/>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197651" name="Rectangle 19"/>
          <p:cNvSpPr>
            <a:spLocks noChangeArrowheads="1"/>
          </p:cNvSpPr>
          <p:nvPr/>
        </p:nvSpPr>
        <p:spPr bwMode="auto">
          <a:xfrm>
            <a:off x="5159318" y="2602374"/>
            <a:ext cx="1847942" cy="31551"/>
          </a:xfrm>
          <a:prstGeom prst="rect">
            <a:avLst/>
          </a:prstGeom>
          <a:solidFill>
            <a:srgbClr val="969696"/>
          </a:solidFill>
          <a:ln w="9525">
            <a:solidFill>
              <a:srgbClr val="969696"/>
            </a:solidFill>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197652" name="Oval 20"/>
          <p:cNvSpPr>
            <a:spLocks noChangeAspect="1" noChangeArrowheads="1"/>
          </p:cNvSpPr>
          <p:nvPr/>
        </p:nvSpPr>
        <p:spPr bwMode="auto">
          <a:xfrm>
            <a:off x="6868453" y="2811309"/>
            <a:ext cx="425531" cy="425583"/>
          </a:xfrm>
          <a:prstGeom prst="ellipse">
            <a:avLst/>
          </a:prstGeom>
          <a:solidFill>
            <a:srgbClr val="969696"/>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197653" name="Oval 21"/>
          <p:cNvSpPr>
            <a:spLocks noChangeAspect="1" noChangeArrowheads="1"/>
          </p:cNvSpPr>
          <p:nvPr/>
        </p:nvSpPr>
        <p:spPr bwMode="auto">
          <a:xfrm>
            <a:off x="6910516" y="2851273"/>
            <a:ext cx="345613" cy="345654"/>
          </a:xfrm>
          <a:prstGeom prst="ellipse">
            <a:avLst/>
          </a:prstGeom>
          <a:solidFill>
            <a:srgbClr val="969696"/>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197654" name="Oval 22"/>
          <p:cNvSpPr>
            <a:spLocks noChangeAspect="1" noChangeArrowheads="1"/>
          </p:cNvSpPr>
          <p:nvPr/>
        </p:nvSpPr>
        <p:spPr bwMode="auto">
          <a:xfrm>
            <a:off x="6952578" y="2895444"/>
            <a:ext cx="266395" cy="266427"/>
          </a:xfrm>
          <a:prstGeom prst="ellipse">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197655" name="Oval 23"/>
          <p:cNvSpPr>
            <a:spLocks noChangeArrowheads="1"/>
          </p:cNvSpPr>
          <p:nvPr/>
        </p:nvSpPr>
        <p:spPr bwMode="auto">
          <a:xfrm>
            <a:off x="4347513" y="4914653"/>
            <a:ext cx="378562" cy="378607"/>
          </a:xfrm>
          <a:prstGeom prst="ellipse">
            <a:avLst/>
          </a:pr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197656" name="Oval 24"/>
          <p:cNvSpPr>
            <a:spLocks noChangeArrowheads="1"/>
          </p:cNvSpPr>
          <p:nvPr/>
        </p:nvSpPr>
        <p:spPr bwMode="auto">
          <a:xfrm>
            <a:off x="4095139" y="4045259"/>
            <a:ext cx="883310" cy="883417"/>
          </a:xfrm>
          <a:prstGeom prst="ellipse">
            <a:avLst/>
          </a:pr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197657" name="Oval 25"/>
          <p:cNvSpPr>
            <a:spLocks noChangeArrowheads="1"/>
          </p:cNvSpPr>
          <p:nvPr/>
        </p:nvSpPr>
        <p:spPr bwMode="auto">
          <a:xfrm>
            <a:off x="4361534" y="5335328"/>
            <a:ext cx="378562" cy="378607"/>
          </a:xfrm>
          <a:prstGeom prst="ellipse">
            <a:avLst/>
          </a:pr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197658" name="Oval 26"/>
          <p:cNvSpPr>
            <a:spLocks noChangeArrowheads="1"/>
          </p:cNvSpPr>
          <p:nvPr/>
        </p:nvSpPr>
        <p:spPr bwMode="auto">
          <a:xfrm>
            <a:off x="4109160" y="5713935"/>
            <a:ext cx="883310" cy="883417"/>
          </a:xfrm>
          <a:prstGeom prst="ellipse">
            <a:avLst/>
          </a:pr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197659" name="Oval 27"/>
          <p:cNvSpPr>
            <a:spLocks noChangeAspect="1" noChangeArrowheads="1"/>
          </p:cNvSpPr>
          <p:nvPr/>
        </p:nvSpPr>
        <p:spPr bwMode="auto">
          <a:xfrm>
            <a:off x="5279897" y="5296766"/>
            <a:ext cx="823021" cy="823120"/>
          </a:xfrm>
          <a:prstGeom prst="ellipse">
            <a:avLst/>
          </a:prstGeom>
          <a:solidFill>
            <a:srgbClr val="969696"/>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197660" name="Oval 28"/>
          <p:cNvSpPr>
            <a:spLocks noChangeAspect="1" noChangeArrowheads="1"/>
          </p:cNvSpPr>
          <p:nvPr/>
        </p:nvSpPr>
        <p:spPr bwMode="auto">
          <a:xfrm>
            <a:off x="5321959" y="5338834"/>
            <a:ext cx="743102" cy="743192"/>
          </a:xfrm>
          <a:prstGeom prst="ellipse">
            <a:avLst/>
          </a:prstGeom>
          <a:solidFill>
            <a:srgbClr val="969696"/>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197661" name="Oval 29"/>
          <p:cNvSpPr>
            <a:spLocks noChangeAspect="1" noChangeArrowheads="1"/>
          </p:cNvSpPr>
          <p:nvPr/>
        </p:nvSpPr>
        <p:spPr bwMode="auto">
          <a:xfrm>
            <a:off x="5364021" y="5380901"/>
            <a:ext cx="663885" cy="663965"/>
          </a:xfrm>
          <a:prstGeom prst="ellipse">
            <a:avLst/>
          </a:prstGeom>
          <a:solidFill>
            <a:srgbClr val="969696"/>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197662" name="Oval 30"/>
          <p:cNvSpPr>
            <a:spLocks noChangeAspect="1" noChangeArrowheads="1"/>
          </p:cNvSpPr>
          <p:nvPr/>
        </p:nvSpPr>
        <p:spPr bwMode="auto">
          <a:xfrm>
            <a:off x="5410991" y="5422969"/>
            <a:ext cx="583966" cy="584037"/>
          </a:xfrm>
          <a:prstGeom prst="ellipse">
            <a:avLst/>
          </a:prstGeom>
          <a:solidFill>
            <a:srgbClr val="969696"/>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197663" name="Oval 31"/>
          <p:cNvSpPr>
            <a:spLocks noChangeArrowheads="1"/>
          </p:cNvSpPr>
          <p:nvPr/>
        </p:nvSpPr>
        <p:spPr bwMode="auto">
          <a:xfrm>
            <a:off x="5450249" y="5465036"/>
            <a:ext cx="504749" cy="504810"/>
          </a:xfrm>
          <a:prstGeom prst="ellipse">
            <a:avLst/>
          </a:prstGeom>
          <a:solidFill>
            <a:srgbClr val="969696"/>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197664" name="Rectangle 32"/>
          <p:cNvSpPr>
            <a:spLocks noChangeArrowheads="1"/>
          </p:cNvSpPr>
          <p:nvPr/>
        </p:nvSpPr>
        <p:spPr bwMode="auto">
          <a:xfrm>
            <a:off x="3432656" y="5293261"/>
            <a:ext cx="1132881" cy="31551"/>
          </a:xfrm>
          <a:prstGeom prst="rect">
            <a:avLst/>
          </a:prstGeom>
          <a:solidFill>
            <a:srgbClr val="969696"/>
          </a:solidFill>
          <a:ln w="9525">
            <a:solidFill>
              <a:srgbClr val="969696"/>
            </a:solidFill>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197665" name="Oval 33"/>
          <p:cNvSpPr>
            <a:spLocks noChangeAspect="1" noChangeArrowheads="1"/>
          </p:cNvSpPr>
          <p:nvPr/>
        </p:nvSpPr>
        <p:spPr bwMode="auto">
          <a:xfrm>
            <a:off x="5484600" y="5502196"/>
            <a:ext cx="425531" cy="425583"/>
          </a:xfrm>
          <a:prstGeom prst="ellipse">
            <a:avLst/>
          </a:prstGeom>
          <a:solidFill>
            <a:srgbClr val="969696"/>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197666" name="Oval 34"/>
          <p:cNvSpPr>
            <a:spLocks noChangeAspect="1" noChangeArrowheads="1"/>
          </p:cNvSpPr>
          <p:nvPr/>
        </p:nvSpPr>
        <p:spPr bwMode="auto">
          <a:xfrm>
            <a:off x="5526663" y="5542160"/>
            <a:ext cx="345613" cy="345654"/>
          </a:xfrm>
          <a:prstGeom prst="ellipse">
            <a:avLst/>
          </a:prstGeom>
          <a:solidFill>
            <a:srgbClr val="969696"/>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197667" name="Oval 35"/>
          <p:cNvSpPr>
            <a:spLocks noChangeAspect="1" noChangeArrowheads="1"/>
          </p:cNvSpPr>
          <p:nvPr/>
        </p:nvSpPr>
        <p:spPr bwMode="auto">
          <a:xfrm>
            <a:off x="5568725" y="5586331"/>
            <a:ext cx="266395" cy="266427"/>
          </a:xfrm>
          <a:prstGeom prst="ellipse">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197668" name="Oval 36"/>
          <p:cNvSpPr>
            <a:spLocks noChangeAspect="1" noChangeArrowheads="1"/>
          </p:cNvSpPr>
          <p:nvPr/>
        </p:nvSpPr>
        <p:spPr bwMode="auto">
          <a:xfrm>
            <a:off x="2996609" y="5290456"/>
            <a:ext cx="823021" cy="823120"/>
          </a:xfrm>
          <a:prstGeom prst="ellipse">
            <a:avLst/>
          </a:prstGeom>
          <a:solidFill>
            <a:srgbClr val="969696"/>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197669" name="Oval 37"/>
          <p:cNvSpPr>
            <a:spLocks noChangeAspect="1" noChangeArrowheads="1"/>
          </p:cNvSpPr>
          <p:nvPr/>
        </p:nvSpPr>
        <p:spPr bwMode="auto">
          <a:xfrm>
            <a:off x="3038672" y="5332523"/>
            <a:ext cx="743102" cy="743192"/>
          </a:xfrm>
          <a:prstGeom prst="ellipse">
            <a:avLst/>
          </a:prstGeom>
          <a:solidFill>
            <a:srgbClr val="969696"/>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197670" name="Oval 38"/>
          <p:cNvSpPr>
            <a:spLocks noChangeAspect="1" noChangeArrowheads="1"/>
          </p:cNvSpPr>
          <p:nvPr/>
        </p:nvSpPr>
        <p:spPr bwMode="auto">
          <a:xfrm>
            <a:off x="3080734" y="5374591"/>
            <a:ext cx="663885" cy="663965"/>
          </a:xfrm>
          <a:prstGeom prst="ellipse">
            <a:avLst/>
          </a:prstGeom>
          <a:solidFill>
            <a:srgbClr val="969696"/>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197671" name="Oval 39"/>
          <p:cNvSpPr>
            <a:spLocks noChangeAspect="1" noChangeArrowheads="1"/>
          </p:cNvSpPr>
          <p:nvPr/>
        </p:nvSpPr>
        <p:spPr bwMode="auto">
          <a:xfrm>
            <a:off x="3127704" y="5416658"/>
            <a:ext cx="583966" cy="584037"/>
          </a:xfrm>
          <a:prstGeom prst="ellipse">
            <a:avLst/>
          </a:prstGeom>
          <a:solidFill>
            <a:srgbClr val="969696"/>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197672" name="Oval 40"/>
          <p:cNvSpPr>
            <a:spLocks noChangeArrowheads="1"/>
          </p:cNvSpPr>
          <p:nvPr/>
        </p:nvSpPr>
        <p:spPr bwMode="auto">
          <a:xfrm>
            <a:off x="3166962" y="5458726"/>
            <a:ext cx="504749" cy="504810"/>
          </a:xfrm>
          <a:prstGeom prst="ellipse">
            <a:avLst/>
          </a:prstGeom>
          <a:solidFill>
            <a:srgbClr val="969696"/>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197673" name="Oval 41"/>
          <p:cNvSpPr>
            <a:spLocks noChangeAspect="1" noChangeArrowheads="1"/>
          </p:cNvSpPr>
          <p:nvPr/>
        </p:nvSpPr>
        <p:spPr bwMode="auto">
          <a:xfrm>
            <a:off x="3201313" y="5495885"/>
            <a:ext cx="425531" cy="425583"/>
          </a:xfrm>
          <a:prstGeom prst="ellipse">
            <a:avLst/>
          </a:prstGeom>
          <a:solidFill>
            <a:srgbClr val="969696"/>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197674" name="Oval 42"/>
          <p:cNvSpPr>
            <a:spLocks noChangeAspect="1" noChangeArrowheads="1"/>
          </p:cNvSpPr>
          <p:nvPr/>
        </p:nvSpPr>
        <p:spPr bwMode="auto">
          <a:xfrm>
            <a:off x="3243375" y="5535850"/>
            <a:ext cx="345613" cy="345654"/>
          </a:xfrm>
          <a:prstGeom prst="ellipse">
            <a:avLst/>
          </a:prstGeom>
          <a:solidFill>
            <a:srgbClr val="969696"/>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197675" name="Oval 43"/>
          <p:cNvSpPr>
            <a:spLocks noChangeAspect="1" noChangeArrowheads="1"/>
          </p:cNvSpPr>
          <p:nvPr/>
        </p:nvSpPr>
        <p:spPr bwMode="auto">
          <a:xfrm>
            <a:off x="3285438" y="5580020"/>
            <a:ext cx="266395" cy="266427"/>
          </a:xfrm>
          <a:prstGeom prst="ellipse">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197676" name="Rectangle 44"/>
          <p:cNvSpPr>
            <a:spLocks noChangeArrowheads="1"/>
          </p:cNvSpPr>
          <p:nvPr/>
        </p:nvSpPr>
        <p:spPr bwMode="auto">
          <a:xfrm>
            <a:off x="4165944" y="5298168"/>
            <a:ext cx="1569629" cy="16126"/>
          </a:xfrm>
          <a:prstGeom prst="rect">
            <a:avLst/>
          </a:prstGeom>
          <a:solidFill>
            <a:srgbClr val="969696"/>
          </a:solidFill>
          <a:ln w="9525">
            <a:solidFill>
              <a:srgbClr val="969696"/>
            </a:solidFill>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197677" name="Line 45"/>
          <p:cNvSpPr>
            <a:spLocks noChangeShapeType="1"/>
          </p:cNvSpPr>
          <p:nvPr/>
        </p:nvSpPr>
        <p:spPr bwMode="auto">
          <a:xfrm>
            <a:off x="7089281" y="3536836"/>
            <a:ext cx="0" cy="288000"/>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197678" name="Line 46"/>
          <p:cNvSpPr>
            <a:spLocks noChangeShapeType="1"/>
          </p:cNvSpPr>
          <p:nvPr/>
        </p:nvSpPr>
        <p:spPr bwMode="auto">
          <a:xfrm flipH="1">
            <a:off x="2041793" y="3831416"/>
            <a:ext cx="5047488" cy="0"/>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197679" name="Line 47"/>
          <p:cNvSpPr>
            <a:spLocks noChangeShapeType="1"/>
          </p:cNvSpPr>
          <p:nvPr/>
        </p:nvSpPr>
        <p:spPr bwMode="auto">
          <a:xfrm>
            <a:off x="3398305" y="3831416"/>
            <a:ext cx="0" cy="1335642"/>
          </a:xfrm>
          <a:prstGeom prst="line">
            <a:avLst/>
          </a:prstGeom>
          <a:noFill/>
          <a:ln w="9525">
            <a:solidFill>
              <a:srgbClr val="000000"/>
            </a:solidFill>
            <a:round/>
            <a:headEnd/>
            <a:tailEnd type="stealth" w="lg" len="lg"/>
          </a:ln>
        </p:spPr>
        <p:txBody>
          <a:bodyPr vert="horz" wrap="square" lIns="91440" tIns="45720" rIns="91440" bIns="45720" numCol="1" anchor="t" anchorCtr="0" compatLnSpc="1">
            <a:prstTxWarp prst="textNoShape">
              <a:avLst/>
            </a:prstTxWarp>
          </a:bodyPr>
          <a:lstStyle/>
          <a:p>
            <a:endParaRPr lang="tr-TR"/>
          </a:p>
        </p:txBody>
      </p:sp>
      <p:sp>
        <p:nvSpPr>
          <p:cNvPr id="197680" name="Text Box 48"/>
          <p:cNvSpPr txBox="1">
            <a:spLocks noChangeArrowheads="1"/>
          </p:cNvSpPr>
          <p:nvPr/>
        </p:nvSpPr>
        <p:spPr bwMode="auto">
          <a:xfrm>
            <a:off x="752416" y="1461105"/>
            <a:ext cx="3531552" cy="37860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tr-TR" sz="2000" b="0" i="0" u="none" strike="noStrike" cap="none" normalizeH="0" baseline="0" dirty="0" smtClean="0">
                <a:ln>
                  <a:noFill/>
                </a:ln>
                <a:solidFill>
                  <a:schemeClr val="tx1"/>
                </a:solidFill>
                <a:effectLst/>
                <a:latin typeface="Trebuchet MS" panose="020B0603020202020204" pitchFamily="34" charset="0"/>
                <a:cs typeface="Arial" pitchFamily="34" charset="0"/>
              </a:rPr>
              <a:t>İkiz bant döküm makinesi</a:t>
            </a:r>
            <a:endParaRPr kumimoji="0" lang="tr-TR" sz="3600" b="0" i="0" u="none" strike="noStrike" cap="none" normalizeH="0" baseline="0" dirty="0" smtClean="0">
              <a:ln>
                <a:noFill/>
              </a:ln>
              <a:solidFill>
                <a:schemeClr val="tx1"/>
              </a:solidFill>
              <a:effectLst/>
              <a:latin typeface="Trebuchet MS" panose="020B0603020202020204" pitchFamily="34" charset="0"/>
              <a:cs typeface="Arial" pitchFamily="34" charset="0"/>
            </a:endParaRPr>
          </a:p>
        </p:txBody>
      </p:sp>
      <p:sp>
        <p:nvSpPr>
          <p:cNvPr id="197681" name="Text Box 49"/>
          <p:cNvSpPr txBox="1">
            <a:spLocks noChangeArrowheads="1"/>
          </p:cNvSpPr>
          <p:nvPr/>
        </p:nvSpPr>
        <p:spPr bwMode="auto">
          <a:xfrm>
            <a:off x="4139951" y="1447622"/>
            <a:ext cx="3198899" cy="37860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tr-TR" sz="2000" b="0" i="0" u="none" strike="noStrike" cap="none" normalizeH="0" baseline="0" dirty="0" smtClean="0">
                <a:ln>
                  <a:noFill/>
                </a:ln>
                <a:solidFill>
                  <a:schemeClr val="tx1"/>
                </a:solidFill>
                <a:effectLst/>
                <a:latin typeface="Trebuchet MS" panose="020B0603020202020204" pitchFamily="34" charset="0"/>
                <a:cs typeface="Arial" pitchFamily="34" charset="0"/>
              </a:rPr>
              <a:t>sıcak / ılık hadde</a:t>
            </a:r>
            <a:endParaRPr kumimoji="0" lang="tr-TR" sz="3600" b="0" i="0" u="none" strike="noStrike" cap="none" normalizeH="0" baseline="0" dirty="0" smtClean="0">
              <a:ln>
                <a:noFill/>
              </a:ln>
              <a:solidFill>
                <a:schemeClr val="tx1"/>
              </a:solidFill>
              <a:effectLst/>
              <a:latin typeface="Trebuchet MS" panose="020B0603020202020204" pitchFamily="34" charset="0"/>
              <a:cs typeface="Arial" pitchFamily="34" charset="0"/>
            </a:endParaRPr>
          </a:p>
        </p:txBody>
      </p:sp>
      <p:sp>
        <p:nvSpPr>
          <p:cNvPr id="197682" name="Text Box 50"/>
          <p:cNvSpPr txBox="1">
            <a:spLocks noChangeArrowheads="1"/>
          </p:cNvSpPr>
          <p:nvPr/>
        </p:nvSpPr>
        <p:spPr bwMode="auto">
          <a:xfrm>
            <a:off x="4978449" y="4073304"/>
            <a:ext cx="1640434" cy="37860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tr-TR" sz="2000" b="0" i="0" u="none" strike="noStrike" cap="none" normalizeH="0" baseline="0" dirty="0" smtClean="0">
                <a:ln>
                  <a:noFill/>
                </a:ln>
                <a:solidFill>
                  <a:schemeClr val="tx1"/>
                </a:solidFill>
                <a:effectLst/>
                <a:latin typeface="Trebuchet MS" panose="020B0603020202020204" pitchFamily="34" charset="0"/>
                <a:cs typeface="Arial" pitchFamily="34" charset="0"/>
              </a:rPr>
              <a:t>Soğuk hadde</a:t>
            </a:r>
            <a:endParaRPr kumimoji="0" lang="tr-TR" sz="3600" b="0" i="0" u="none" strike="noStrike" cap="none" normalizeH="0" baseline="0" dirty="0" smtClean="0">
              <a:ln>
                <a:noFill/>
              </a:ln>
              <a:solidFill>
                <a:schemeClr val="tx1"/>
              </a:solidFill>
              <a:effectLst/>
              <a:latin typeface="Trebuchet MS" panose="020B0603020202020204" pitchFamily="34" charset="0"/>
              <a:cs typeface="Arial" pitchFamily="34" charset="0"/>
            </a:endParaRPr>
          </a:p>
        </p:txBody>
      </p:sp>
      <p:sp>
        <p:nvSpPr>
          <p:cNvPr id="197683" name="Rectangle 51"/>
          <p:cNvSpPr>
            <a:spLocks noChangeArrowheads="1"/>
          </p:cNvSpPr>
          <p:nvPr/>
        </p:nvSpPr>
        <p:spPr bwMode="auto">
          <a:xfrm>
            <a:off x="1331639" y="2562410"/>
            <a:ext cx="1207892" cy="126202"/>
          </a:xfrm>
          <a:prstGeom prst="rect">
            <a:avLst/>
          </a:prstGeom>
          <a:solidFill>
            <a:srgbClr val="FF0000"/>
          </a:solidFill>
          <a:ln w="9525">
            <a:solidFill>
              <a:srgbClr val="FF0000"/>
            </a:solidFill>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197684" name="AutoShape 52"/>
          <p:cNvSpPr>
            <a:spLocks noChangeArrowheads="1"/>
          </p:cNvSpPr>
          <p:nvPr/>
        </p:nvSpPr>
        <p:spPr bwMode="auto">
          <a:xfrm flipH="1" flipV="1">
            <a:off x="1400341" y="2551893"/>
            <a:ext cx="1135685" cy="87641"/>
          </a:xfrm>
          <a:prstGeom prst="rtTriangle">
            <a:avLst/>
          </a:prstGeom>
          <a:solidFill>
            <a:srgbClr val="969696"/>
          </a:solidFill>
          <a:ln w="9525">
            <a:solidFill>
              <a:srgbClr val="969696"/>
            </a:solidFill>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197685" name="AutoShape 53"/>
          <p:cNvSpPr>
            <a:spLocks noChangeArrowheads="1"/>
          </p:cNvSpPr>
          <p:nvPr/>
        </p:nvSpPr>
        <p:spPr bwMode="auto">
          <a:xfrm flipH="1">
            <a:off x="1400341" y="2598167"/>
            <a:ext cx="1135685" cy="87641"/>
          </a:xfrm>
          <a:prstGeom prst="rtTriangle">
            <a:avLst/>
          </a:prstGeom>
          <a:solidFill>
            <a:srgbClr val="969696"/>
          </a:solidFill>
          <a:ln w="9525">
            <a:solidFill>
              <a:srgbClr val="969696"/>
            </a:solidFill>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197686" name="Oval 54"/>
          <p:cNvSpPr>
            <a:spLocks noChangeAspect="1" noChangeArrowheads="1"/>
          </p:cNvSpPr>
          <p:nvPr/>
        </p:nvSpPr>
        <p:spPr bwMode="auto">
          <a:xfrm>
            <a:off x="1631684" y="5293261"/>
            <a:ext cx="823021" cy="823120"/>
          </a:xfrm>
          <a:prstGeom prst="ellipse">
            <a:avLst/>
          </a:prstGeom>
          <a:solidFill>
            <a:srgbClr val="969696"/>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197687" name="Oval 55"/>
          <p:cNvSpPr>
            <a:spLocks noChangeAspect="1" noChangeArrowheads="1"/>
          </p:cNvSpPr>
          <p:nvPr/>
        </p:nvSpPr>
        <p:spPr bwMode="auto">
          <a:xfrm>
            <a:off x="1673747" y="5335328"/>
            <a:ext cx="743102" cy="743192"/>
          </a:xfrm>
          <a:prstGeom prst="ellipse">
            <a:avLst/>
          </a:prstGeom>
          <a:solidFill>
            <a:srgbClr val="969696"/>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197688" name="Oval 56"/>
          <p:cNvSpPr>
            <a:spLocks noChangeAspect="1" noChangeArrowheads="1"/>
          </p:cNvSpPr>
          <p:nvPr/>
        </p:nvSpPr>
        <p:spPr bwMode="auto">
          <a:xfrm>
            <a:off x="1715809" y="5377395"/>
            <a:ext cx="663885" cy="663965"/>
          </a:xfrm>
          <a:prstGeom prst="ellipse">
            <a:avLst/>
          </a:prstGeom>
          <a:solidFill>
            <a:srgbClr val="969696"/>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197689" name="Oval 57"/>
          <p:cNvSpPr>
            <a:spLocks noChangeAspect="1" noChangeArrowheads="1"/>
          </p:cNvSpPr>
          <p:nvPr/>
        </p:nvSpPr>
        <p:spPr bwMode="auto">
          <a:xfrm>
            <a:off x="1762779" y="5419463"/>
            <a:ext cx="583966" cy="584037"/>
          </a:xfrm>
          <a:prstGeom prst="ellipse">
            <a:avLst/>
          </a:prstGeom>
          <a:solidFill>
            <a:srgbClr val="969696"/>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197690" name="Oval 58"/>
          <p:cNvSpPr>
            <a:spLocks noChangeArrowheads="1"/>
          </p:cNvSpPr>
          <p:nvPr/>
        </p:nvSpPr>
        <p:spPr bwMode="auto">
          <a:xfrm>
            <a:off x="1802037" y="5461530"/>
            <a:ext cx="504749" cy="504810"/>
          </a:xfrm>
          <a:prstGeom prst="ellipse">
            <a:avLst/>
          </a:prstGeom>
          <a:solidFill>
            <a:srgbClr val="969696"/>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197691" name="Oval 59"/>
          <p:cNvSpPr>
            <a:spLocks noChangeAspect="1" noChangeArrowheads="1"/>
          </p:cNvSpPr>
          <p:nvPr/>
        </p:nvSpPr>
        <p:spPr bwMode="auto">
          <a:xfrm>
            <a:off x="1836388" y="5498690"/>
            <a:ext cx="425531" cy="425583"/>
          </a:xfrm>
          <a:prstGeom prst="ellipse">
            <a:avLst/>
          </a:prstGeom>
          <a:solidFill>
            <a:srgbClr val="969696"/>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197692" name="Oval 60"/>
          <p:cNvSpPr>
            <a:spLocks noChangeAspect="1" noChangeArrowheads="1"/>
          </p:cNvSpPr>
          <p:nvPr/>
        </p:nvSpPr>
        <p:spPr bwMode="auto">
          <a:xfrm>
            <a:off x="1878450" y="5538654"/>
            <a:ext cx="345613" cy="345654"/>
          </a:xfrm>
          <a:prstGeom prst="ellipse">
            <a:avLst/>
          </a:prstGeom>
          <a:solidFill>
            <a:srgbClr val="969696"/>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197693" name="Oval 61"/>
          <p:cNvSpPr>
            <a:spLocks noChangeAspect="1" noChangeArrowheads="1"/>
          </p:cNvSpPr>
          <p:nvPr/>
        </p:nvSpPr>
        <p:spPr bwMode="auto">
          <a:xfrm>
            <a:off x="1920513" y="5582825"/>
            <a:ext cx="266395" cy="266427"/>
          </a:xfrm>
          <a:prstGeom prst="ellipse">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197694" name="Oval 62"/>
          <p:cNvSpPr>
            <a:spLocks noChangeAspect="1" noChangeArrowheads="1"/>
          </p:cNvSpPr>
          <p:nvPr/>
        </p:nvSpPr>
        <p:spPr bwMode="auto">
          <a:xfrm>
            <a:off x="6679173" y="5293261"/>
            <a:ext cx="823021" cy="823120"/>
          </a:xfrm>
          <a:prstGeom prst="ellipse">
            <a:avLst/>
          </a:prstGeom>
          <a:solidFill>
            <a:srgbClr val="969696"/>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197695" name="Oval 63"/>
          <p:cNvSpPr>
            <a:spLocks noChangeAspect="1" noChangeArrowheads="1"/>
          </p:cNvSpPr>
          <p:nvPr/>
        </p:nvSpPr>
        <p:spPr bwMode="auto">
          <a:xfrm>
            <a:off x="6721235" y="5335328"/>
            <a:ext cx="743102" cy="743192"/>
          </a:xfrm>
          <a:prstGeom prst="ellipse">
            <a:avLst/>
          </a:prstGeom>
          <a:solidFill>
            <a:srgbClr val="969696"/>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197696" name="Oval 64"/>
          <p:cNvSpPr>
            <a:spLocks noChangeAspect="1" noChangeArrowheads="1"/>
          </p:cNvSpPr>
          <p:nvPr/>
        </p:nvSpPr>
        <p:spPr bwMode="auto">
          <a:xfrm>
            <a:off x="6763297" y="5377395"/>
            <a:ext cx="663885" cy="663965"/>
          </a:xfrm>
          <a:prstGeom prst="ellipse">
            <a:avLst/>
          </a:prstGeom>
          <a:solidFill>
            <a:srgbClr val="969696"/>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197697" name="Oval 65"/>
          <p:cNvSpPr>
            <a:spLocks noChangeAspect="1" noChangeArrowheads="1"/>
          </p:cNvSpPr>
          <p:nvPr/>
        </p:nvSpPr>
        <p:spPr bwMode="auto">
          <a:xfrm>
            <a:off x="6810267" y="5419463"/>
            <a:ext cx="583966" cy="584037"/>
          </a:xfrm>
          <a:prstGeom prst="ellipse">
            <a:avLst/>
          </a:prstGeom>
          <a:solidFill>
            <a:srgbClr val="969696"/>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197698" name="Oval 66"/>
          <p:cNvSpPr>
            <a:spLocks noChangeArrowheads="1"/>
          </p:cNvSpPr>
          <p:nvPr/>
        </p:nvSpPr>
        <p:spPr bwMode="auto">
          <a:xfrm>
            <a:off x="6849525" y="5461530"/>
            <a:ext cx="504749" cy="504810"/>
          </a:xfrm>
          <a:prstGeom prst="ellipse">
            <a:avLst/>
          </a:prstGeom>
          <a:solidFill>
            <a:srgbClr val="969696"/>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197699" name="Oval 67"/>
          <p:cNvSpPr>
            <a:spLocks noChangeAspect="1" noChangeArrowheads="1"/>
          </p:cNvSpPr>
          <p:nvPr/>
        </p:nvSpPr>
        <p:spPr bwMode="auto">
          <a:xfrm>
            <a:off x="6883876" y="5498690"/>
            <a:ext cx="425531" cy="425583"/>
          </a:xfrm>
          <a:prstGeom prst="ellipse">
            <a:avLst/>
          </a:prstGeom>
          <a:solidFill>
            <a:srgbClr val="969696"/>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197700" name="Oval 68"/>
          <p:cNvSpPr>
            <a:spLocks noChangeAspect="1" noChangeArrowheads="1"/>
          </p:cNvSpPr>
          <p:nvPr/>
        </p:nvSpPr>
        <p:spPr bwMode="auto">
          <a:xfrm>
            <a:off x="6925939" y="5538654"/>
            <a:ext cx="345613" cy="345654"/>
          </a:xfrm>
          <a:prstGeom prst="ellipse">
            <a:avLst/>
          </a:prstGeom>
          <a:solidFill>
            <a:srgbClr val="969696"/>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197701" name="Oval 69"/>
          <p:cNvSpPr>
            <a:spLocks noChangeAspect="1" noChangeArrowheads="1"/>
          </p:cNvSpPr>
          <p:nvPr/>
        </p:nvSpPr>
        <p:spPr bwMode="auto">
          <a:xfrm>
            <a:off x="6968001" y="5582825"/>
            <a:ext cx="266395" cy="266427"/>
          </a:xfrm>
          <a:prstGeom prst="ellipse">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197702" name="Rectangle 70"/>
          <p:cNvSpPr>
            <a:spLocks noChangeAspect="1" noChangeArrowheads="1"/>
          </p:cNvSpPr>
          <p:nvPr/>
        </p:nvSpPr>
        <p:spPr bwMode="auto">
          <a:xfrm>
            <a:off x="6584532" y="5167058"/>
            <a:ext cx="1049457" cy="1049583"/>
          </a:xfrm>
          <a:prstGeom prst="rect">
            <a:avLst/>
          </a:prstGeom>
          <a:no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197703" name="Line 71"/>
          <p:cNvSpPr>
            <a:spLocks noChangeShapeType="1"/>
          </p:cNvSpPr>
          <p:nvPr/>
        </p:nvSpPr>
        <p:spPr bwMode="auto">
          <a:xfrm>
            <a:off x="2031277" y="3831416"/>
            <a:ext cx="0" cy="1335642"/>
          </a:xfrm>
          <a:prstGeom prst="line">
            <a:avLst/>
          </a:prstGeom>
          <a:noFill/>
          <a:ln w="9525">
            <a:solidFill>
              <a:srgbClr val="000000"/>
            </a:solidFill>
            <a:round/>
            <a:headEnd/>
            <a:tailEnd type="stealth" w="lg" len="lg"/>
          </a:ln>
        </p:spPr>
        <p:txBody>
          <a:bodyPr vert="horz" wrap="square" lIns="91440" tIns="45720" rIns="91440" bIns="45720" numCol="1" anchor="t" anchorCtr="0" compatLnSpc="1">
            <a:prstTxWarp prst="textNoShape">
              <a:avLst/>
            </a:prstTxWarp>
          </a:bodyPr>
          <a:lstStyle/>
          <a:p>
            <a:endParaRPr lang="tr-TR"/>
          </a:p>
        </p:txBody>
      </p:sp>
      <p:sp>
        <p:nvSpPr>
          <p:cNvPr id="197704" name="Line 72"/>
          <p:cNvSpPr>
            <a:spLocks noChangeShapeType="1"/>
          </p:cNvSpPr>
          <p:nvPr/>
        </p:nvSpPr>
        <p:spPr bwMode="auto">
          <a:xfrm>
            <a:off x="2590006" y="5713935"/>
            <a:ext cx="345613" cy="0"/>
          </a:xfrm>
          <a:prstGeom prst="line">
            <a:avLst/>
          </a:prstGeom>
          <a:noFill/>
          <a:ln w="9525">
            <a:solidFill>
              <a:srgbClr val="000000"/>
            </a:solidFill>
            <a:round/>
            <a:headEnd/>
            <a:tailEnd type="stealth" w="lg" len="lg"/>
          </a:ln>
        </p:spPr>
        <p:txBody>
          <a:bodyPr vert="horz" wrap="square" lIns="91440" tIns="45720" rIns="91440" bIns="45720" numCol="1" anchor="t" anchorCtr="0" compatLnSpc="1">
            <a:prstTxWarp prst="textNoShape">
              <a:avLst/>
            </a:prstTxWarp>
          </a:bodyPr>
          <a:lstStyle/>
          <a:p>
            <a:endParaRPr lang="tr-TR"/>
          </a:p>
        </p:txBody>
      </p:sp>
      <p:sp>
        <p:nvSpPr>
          <p:cNvPr id="197705" name="Line 73"/>
          <p:cNvSpPr>
            <a:spLocks noChangeShapeType="1"/>
          </p:cNvSpPr>
          <p:nvPr/>
        </p:nvSpPr>
        <p:spPr bwMode="auto">
          <a:xfrm>
            <a:off x="6175826" y="5713935"/>
            <a:ext cx="345613" cy="0"/>
          </a:xfrm>
          <a:prstGeom prst="line">
            <a:avLst/>
          </a:prstGeom>
          <a:noFill/>
          <a:ln w="9525">
            <a:solidFill>
              <a:srgbClr val="000000"/>
            </a:solidFill>
            <a:round/>
            <a:headEnd/>
            <a:tailEnd type="stealth" w="lg" len="lg"/>
          </a:ln>
        </p:spPr>
        <p:txBody>
          <a:bodyPr vert="horz" wrap="square" lIns="91440" tIns="45720" rIns="91440" bIns="45720" numCol="1" anchor="t" anchorCtr="0" compatLnSpc="1">
            <a:prstTxWarp prst="textNoShape">
              <a:avLst/>
            </a:prstTxWarp>
          </a:bodyPr>
          <a:lstStyle/>
          <a:p>
            <a:endParaRPr lang="tr-TR"/>
          </a:p>
        </p:txBody>
      </p:sp>
      <p:sp>
        <p:nvSpPr>
          <p:cNvPr id="197706" name="Text Box 74"/>
          <p:cNvSpPr txBox="1">
            <a:spLocks noChangeArrowheads="1"/>
          </p:cNvSpPr>
          <p:nvPr/>
        </p:nvSpPr>
        <p:spPr bwMode="auto">
          <a:xfrm>
            <a:off x="1492177" y="5188092"/>
            <a:ext cx="192085" cy="988585"/>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tr-TR" sz="1100" b="1" i="0" u="none" strike="noStrike" cap="none" normalizeH="0" baseline="0" smtClean="0">
                <a:ln>
                  <a:noFill/>
                </a:ln>
                <a:solidFill>
                  <a:srgbClr val="FF0000"/>
                </a:solidFill>
                <a:effectLst/>
                <a:latin typeface="Times New Roman" pitchFamily="18" charset="0"/>
                <a:cs typeface="Arial" pitchFamily="34" charset="0"/>
                <a:sym typeface="Wingdings" pitchFamily="2" charset="2"/>
              </a:rPr>
              <a:t></a:t>
            </a:r>
            <a:endParaRPr kumimoji="0" lang="tr-TR" sz="1800" b="0" i="0" u="none" strike="noStrike" cap="none" normalizeH="0" baseline="0" smtClean="0">
              <a:ln>
                <a:noFill/>
              </a:ln>
              <a:solidFill>
                <a:schemeClr val="tx1"/>
              </a:solidFill>
              <a:effectLst/>
              <a:latin typeface="Arial" pitchFamily="34" charset="0"/>
              <a:cs typeface="Arial" pitchFamily="34" charset="0"/>
            </a:endParaRPr>
          </a:p>
        </p:txBody>
      </p:sp>
      <p:sp>
        <p:nvSpPr>
          <p:cNvPr id="197707" name="Text Box 75"/>
          <p:cNvSpPr txBox="1">
            <a:spLocks noChangeArrowheads="1"/>
          </p:cNvSpPr>
          <p:nvPr/>
        </p:nvSpPr>
        <p:spPr bwMode="auto">
          <a:xfrm>
            <a:off x="2388807" y="5272227"/>
            <a:ext cx="192085" cy="988585"/>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tr-TR" sz="1100" b="1" i="0" u="none" strike="noStrike" cap="none" normalizeH="0" baseline="0" smtClean="0">
                <a:ln>
                  <a:noFill/>
                </a:ln>
                <a:solidFill>
                  <a:srgbClr val="FF0000"/>
                </a:solidFill>
                <a:effectLst/>
                <a:latin typeface="Times New Roman" pitchFamily="18" charset="0"/>
                <a:cs typeface="Arial" pitchFamily="34" charset="0"/>
                <a:sym typeface="Wingdings" pitchFamily="2" charset="2"/>
              </a:rPr>
              <a:t></a:t>
            </a:r>
            <a:endParaRPr kumimoji="0" lang="tr-TR" sz="1800" b="0" i="0" u="none" strike="noStrike" cap="none" normalizeH="0" baseline="0" smtClean="0">
              <a:ln>
                <a:noFill/>
              </a:ln>
              <a:solidFill>
                <a:schemeClr val="tx1"/>
              </a:solidFill>
              <a:effectLst/>
              <a:latin typeface="Arial" pitchFamily="34" charset="0"/>
              <a:cs typeface="Arial" pitchFamily="34" charset="0"/>
            </a:endParaRPr>
          </a:p>
        </p:txBody>
      </p:sp>
      <p:sp>
        <p:nvSpPr>
          <p:cNvPr id="197708" name="Text Box 76"/>
          <p:cNvSpPr txBox="1">
            <a:spLocks noChangeArrowheads="1"/>
          </p:cNvSpPr>
          <p:nvPr/>
        </p:nvSpPr>
        <p:spPr bwMode="auto">
          <a:xfrm>
            <a:off x="1579106" y="5167058"/>
            <a:ext cx="967435" cy="186499"/>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tr-TR" sz="1100" b="1" i="0" u="none" strike="noStrike" cap="none" normalizeH="0" baseline="0" smtClean="0">
                <a:ln>
                  <a:noFill/>
                </a:ln>
                <a:solidFill>
                  <a:srgbClr val="FF0000"/>
                </a:solidFill>
                <a:effectLst/>
                <a:latin typeface="Times New Roman" pitchFamily="18" charset="0"/>
                <a:cs typeface="Arial" pitchFamily="34" charset="0"/>
                <a:sym typeface="Wingdings" pitchFamily="2" charset="2"/>
              </a:rPr>
              <a:t></a:t>
            </a:r>
            <a:endParaRPr kumimoji="0" lang="tr-TR" sz="1800" b="0" i="0" u="none" strike="noStrike" cap="none" normalizeH="0" baseline="0" smtClean="0">
              <a:ln>
                <a:noFill/>
              </a:ln>
              <a:solidFill>
                <a:schemeClr val="tx1"/>
              </a:solidFill>
              <a:effectLst/>
              <a:latin typeface="Arial" pitchFamily="34" charset="0"/>
              <a:cs typeface="Arial" pitchFamily="34" charset="0"/>
            </a:endParaRPr>
          </a:p>
        </p:txBody>
      </p:sp>
      <p:sp>
        <p:nvSpPr>
          <p:cNvPr id="197709" name="Text Box 77"/>
          <p:cNvSpPr txBox="1">
            <a:spLocks noChangeArrowheads="1"/>
          </p:cNvSpPr>
          <p:nvPr/>
        </p:nvSpPr>
        <p:spPr bwMode="auto">
          <a:xfrm>
            <a:off x="1589622" y="6095347"/>
            <a:ext cx="967435" cy="186499"/>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tr-TR" sz="1100" b="1" i="0" u="none" strike="noStrike" cap="none" normalizeH="0" baseline="0" smtClean="0">
                <a:ln>
                  <a:noFill/>
                </a:ln>
                <a:solidFill>
                  <a:srgbClr val="FF0000"/>
                </a:solidFill>
                <a:effectLst/>
                <a:latin typeface="Times New Roman" pitchFamily="18" charset="0"/>
                <a:cs typeface="Arial" pitchFamily="34" charset="0"/>
                <a:sym typeface="Wingdings" pitchFamily="2" charset="2"/>
              </a:rPr>
              <a:t></a:t>
            </a:r>
            <a:endParaRPr kumimoji="0" lang="tr-TR" sz="1800" b="0" i="0" u="none" strike="noStrike" cap="none" normalizeH="0" baseline="0" smtClean="0">
              <a:ln>
                <a:noFill/>
              </a:ln>
              <a:solidFill>
                <a:schemeClr val="tx1"/>
              </a:solidFill>
              <a:effectLst/>
              <a:latin typeface="Arial" pitchFamily="34" charset="0"/>
              <a:cs typeface="Arial" pitchFamily="34" charset="0"/>
            </a:endParaRPr>
          </a:p>
        </p:txBody>
      </p:sp>
      <p:sp>
        <p:nvSpPr>
          <p:cNvPr id="197710" name="Text Box 78"/>
          <p:cNvSpPr txBox="1">
            <a:spLocks noChangeArrowheads="1"/>
          </p:cNvSpPr>
          <p:nvPr/>
        </p:nvSpPr>
        <p:spPr bwMode="auto">
          <a:xfrm>
            <a:off x="6571212" y="5188092"/>
            <a:ext cx="192085" cy="988585"/>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tr-TR" sz="1100" b="1" i="0" u="none" strike="noStrike" cap="none" normalizeH="0" baseline="0" smtClean="0">
                <a:ln>
                  <a:noFill/>
                </a:ln>
                <a:solidFill>
                  <a:srgbClr val="FF0000"/>
                </a:solidFill>
                <a:effectLst/>
                <a:latin typeface="Times New Roman" pitchFamily="18" charset="0"/>
                <a:cs typeface="Arial" pitchFamily="34" charset="0"/>
                <a:sym typeface="Wingdings" pitchFamily="2" charset="2"/>
              </a:rPr>
              <a:t></a:t>
            </a:r>
            <a:endParaRPr kumimoji="0" lang="tr-TR" sz="1800" b="0" i="0" u="none" strike="noStrike" cap="none" normalizeH="0" baseline="0" smtClean="0">
              <a:ln>
                <a:noFill/>
              </a:ln>
              <a:solidFill>
                <a:schemeClr val="tx1"/>
              </a:solidFill>
              <a:effectLst/>
              <a:latin typeface="Arial" pitchFamily="34" charset="0"/>
              <a:cs typeface="Arial" pitchFamily="34" charset="0"/>
            </a:endParaRPr>
          </a:p>
        </p:txBody>
      </p:sp>
      <p:sp>
        <p:nvSpPr>
          <p:cNvPr id="197711" name="Text Box 79"/>
          <p:cNvSpPr txBox="1">
            <a:spLocks noChangeArrowheads="1"/>
          </p:cNvSpPr>
          <p:nvPr/>
        </p:nvSpPr>
        <p:spPr bwMode="auto">
          <a:xfrm>
            <a:off x="7475554" y="5251193"/>
            <a:ext cx="192085" cy="988585"/>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tr-TR" sz="1100" b="1" i="0" u="none" strike="noStrike" cap="none" normalizeH="0" baseline="0" smtClean="0">
                <a:ln>
                  <a:noFill/>
                </a:ln>
                <a:solidFill>
                  <a:srgbClr val="FF0000"/>
                </a:solidFill>
                <a:effectLst/>
                <a:latin typeface="Times New Roman" pitchFamily="18" charset="0"/>
                <a:cs typeface="Arial" pitchFamily="34" charset="0"/>
                <a:sym typeface="Wingdings" pitchFamily="2" charset="2"/>
              </a:rPr>
              <a:t></a:t>
            </a:r>
            <a:endParaRPr kumimoji="0" lang="tr-TR" sz="1800" b="0" i="0" u="none" strike="noStrike" cap="none" normalizeH="0" baseline="0" smtClean="0">
              <a:ln>
                <a:noFill/>
              </a:ln>
              <a:solidFill>
                <a:schemeClr val="tx1"/>
              </a:solidFill>
              <a:effectLst/>
              <a:latin typeface="Arial" pitchFamily="34" charset="0"/>
              <a:cs typeface="Arial" pitchFamily="34" charset="0"/>
            </a:endParaRPr>
          </a:p>
        </p:txBody>
      </p:sp>
      <p:sp>
        <p:nvSpPr>
          <p:cNvPr id="197712" name="Text Box 80"/>
          <p:cNvSpPr txBox="1">
            <a:spLocks noChangeArrowheads="1"/>
          </p:cNvSpPr>
          <p:nvPr/>
        </p:nvSpPr>
        <p:spPr bwMode="auto">
          <a:xfrm>
            <a:off x="6658141" y="5146024"/>
            <a:ext cx="967435" cy="186499"/>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tr-TR" sz="1100" b="1" i="0" u="none" strike="noStrike" cap="none" normalizeH="0" baseline="0" smtClean="0">
                <a:ln>
                  <a:noFill/>
                </a:ln>
                <a:solidFill>
                  <a:srgbClr val="FF0000"/>
                </a:solidFill>
                <a:effectLst/>
                <a:latin typeface="Times New Roman" pitchFamily="18" charset="0"/>
                <a:cs typeface="Arial" pitchFamily="34" charset="0"/>
                <a:sym typeface="Wingdings" pitchFamily="2" charset="2"/>
              </a:rPr>
              <a:t></a:t>
            </a:r>
            <a:endParaRPr kumimoji="0" lang="tr-TR" sz="1800" b="0" i="0" u="none" strike="noStrike" cap="none" normalizeH="0" baseline="0" smtClean="0">
              <a:ln>
                <a:noFill/>
              </a:ln>
              <a:solidFill>
                <a:schemeClr val="tx1"/>
              </a:solidFill>
              <a:effectLst/>
              <a:latin typeface="Arial" pitchFamily="34" charset="0"/>
              <a:cs typeface="Arial" pitchFamily="34" charset="0"/>
            </a:endParaRPr>
          </a:p>
        </p:txBody>
      </p:sp>
      <p:sp>
        <p:nvSpPr>
          <p:cNvPr id="197713" name="Text Box 81"/>
          <p:cNvSpPr txBox="1">
            <a:spLocks noChangeArrowheads="1"/>
          </p:cNvSpPr>
          <p:nvPr/>
        </p:nvSpPr>
        <p:spPr bwMode="auto">
          <a:xfrm>
            <a:off x="6658141" y="6071509"/>
            <a:ext cx="967435" cy="186499"/>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tr-TR" sz="1100" b="1" i="0" u="none" strike="noStrike" cap="none" normalizeH="0" baseline="0" smtClean="0">
                <a:ln>
                  <a:noFill/>
                </a:ln>
                <a:solidFill>
                  <a:srgbClr val="FF0000"/>
                </a:solidFill>
                <a:effectLst/>
                <a:latin typeface="Times New Roman" pitchFamily="18" charset="0"/>
                <a:cs typeface="Arial" pitchFamily="34" charset="0"/>
                <a:sym typeface="Wingdings" pitchFamily="2" charset="2"/>
              </a:rPr>
              <a:t></a:t>
            </a:r>
            <a:endParaRPr kumimoji="0" lang="tr-TR" sz="1800" b="0" i="0" u="none" strike="noStrike" cap="none" normalizeH="0" baseline="0" smtClean="0">
              <a:ln>
                <a:noFill/>
              </a:ln>
              <a:solidFill>
                <a:schemeClr val="tx1"/>
              </a:solidFill>
              <a:effectLst/>
              <a:latin typeface="Arial" pitchFamily="34" charset="0"/>
              <a:cs typeface="Arial" pitchFamily="34" charset="0"/>
            </a:endParaRPr>
          </a:p>
        </p:txBody>
      </p:sp>
      <p:sp>
        <p:nvSpPr>
          <p:cNvPr id="197714" name="Text Box 82"/>
          <p:cNvSpPr txBox="1">
            <a:spLocks noChangeArrowheads="1"/>
          </p:cNvSpPr>
          <p:nvPr/>
        </p:nvSpPr>
        <p:spPr bwMode="auto">
          <a:xfrm>
            <a:off x="608516" y="4739372"/>
            <a:ext cx="1327069" cy="37860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tr-TR" sz="2000" b="0" i="0" u="none" strike="noStrike" cap="none" normalizeH="0" baseline="0" dirty="0" smtClean="0">
                <a:ln>
                  <a:noFill/>
                </a:ln>
                <a:solidFill>
                  <a:schemeClr val="tx1"/>
                </a:solidFill>
                <a:effectLst/>
                <a:latin typeface="Trebuchet MS" panose="020B0603020202020204" pitchFamily="34" charset="0"/>
                <a:cs typeface="Arial" pitchFamily="34" charset="0"/>
              </a:rPr>
              <a:t>Tav fırını</a:t>
            </a:r>
            <a:endParaRPr kumimoji="0" lang="tr-TR" sz="3600" b="0" i="0" u="none" strike="noStrike" cap="none" normalizeH="0" baseline="0" dirty="0" smtClean="0">
              <a:ln>
                <a:noFill/>
              </a:ln>
              <a:solidFill>
                <a:schemeClr val="tx1"/>
              </a:solidFill>
              <a:effectLst/>
              <a:latin typeface="Trebuchet MS" panose="020B0603020202020204" pitchFamily="34" charset="0"/>
              <a:cs typeface="Arial" pitchFamily="34" charset="0"/>
            </a:endParaRPr>
          </a:p>
        </p:txBody>
      </p:sp>
      <p:sp>
        <p:nvSpPr>
          <p:cNvPr id="197715" name="Text Box 83"/>
          <p:cNvSpPr txBox="1">
            <a:spLocks noChangeArrowheads="1"/>
          </p:cNvSpPr>
          <p:nvPr/>
        </p:nvSpPr>
        <p:spPr bwMode="auto">
          <a:xfrm>
            <a:off x="6679173" y="4724363"/>
            <a:ext cx="1275602" cy="37860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tr-TR" sz="2000" b="0" i="0" u="none" strike="noStrike" cap="none" normalizeH="0" baseline="0" smtClean="0">
                <a:ln>
                  <a:noFill/>
                </a:ln>
                <a:solidFill>
                  <a:schemeClr val="tx1"/>
                </a:solidFill>
                <a:effectLst/>
                <a:latin typeface="Trebuchet MS" panose="020B0603020202020204" pitchFamily="34" charset="0"/>
                <a:cs typeface="Arial" pitchFamily="34" charset="0"/>
              </a:rPr>
              <a:t>Tav fırını</a:t>
            </a:r>
            <a:endParaRPr kumimoji="0" lang="tr-TR" sz="3600" b="0" i="0" u="none" strike="noStrike" cap="none" normalizeH="0" baseline="0" smtClean="0">
              <a:ln>
                <a:noFill/>
              </a:ln>
              <a:solidFill>
                <a:schemeClr val="tx1"/>
              </a:solidFill>
              <a:effectLst/>
              <a:latin typeface="Trebuchet MS" panose="020B0603020202020204" pitchFamily="34" charset="0"/>
              <a:cs typeface="Arial" pitchFamily="34" charset="0"/>
            </a:endParaRPr>
          </a:p>
        </p:txBody>
      </p:sp>
      <p:sp>
        <p:nvSpPr>
          <p:cNvPr id="197716" name="Oval 84"/>
          <p:cNvSpPr>
            <a:spLocks noChangeAspect="1" noChangeArrowheads="1"/>
          </p:cNvSpPr>
          <p:nvPr/>
        </p:nvSpPr>
        <p:spPr bwMode="auto">
          <a:xfrm>
            <a:off x="5133379" y="1840953"/>
            <a:ext cx="763433" cy="763525"/>
          </a:xfrm>
          <a:prstGeom prst="ellipse">
            <a:avLst/>
          </a:pr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197717" name="Oval 85"/>
          <p:cNvSpPr>
            <a:spLocks noChangeAspect="1" noChangeArrowheads="1"/>
          </p:cNvSpPr>
          <p:nvPr/>
        </p:nvSpPr>
        <p:spPr bwMode="auto">
          <a:xfrm>
            <a:off x="5147400" y="2636028"/>
            <a:ext cx="763433" cy="763525"/>
          </a:xfrm>
          <a:prstGeom prst="ellipse">
            <a:avLst/>
          </a:pr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88" name="Başlık 3"/>
          <p:cNvSpPr>
            <a:spLocks noGrp="1"/>
          </p:cNvSpPr>
          <p:nvPr>
            <p:ph type="title"/>
          </p:nvPr>
        </p:nvSpPr>
        <p:spPr>
          <a:xfrm>
            <a:off x="395536" y="602432"/>
            <a:ext cx="8229600" cy="594320"/>
          </a:xfrm>
        </p:spPr>
        <p:txBody>
          <a:bodyPr>
            <a:normAutofit fontScale="90000"/>
          </a:bodyPr>
          <a:lstStyle/>
          <a:p>
            <a:r>
              <a:rPr lang="tr-TR" dirty="0" smtClean="0">
                <a:latin typeface="Trebuchet MS" pitchFamily="34" charset="0"/>
              </a:rPr>
              <a:t>TBC</a:t>
            </a:r>
            <a:r>
              <a:rPr lang="tr-TR" dirty="0">
                <a:latin typeface="Trebuchet MS" pitchFamily="34" charset="0"/>
              </a:rPr>
              <a:t> </a:t>
            </a:r>
            <a:r>
              <a:rPr lang="tr-TR" dirty="0" smtClean="0">
                <a:latin typeface="Trebuchet MS" pitchFamily="34" charset="0"/>
              </a:rPr>
              <a:t>proses teknolojisi</a:t>
            </a:r>
            <a:endParaRPr lang="tr-TR" dirty="0">
              <a:latin typeface="Trebuchet MS" pitchFamily="34" charset="0"/>
            </a:endParaRPr>
          </a:p>
        </p:txBody>
      </p:sp>
    </p:spTree>
    <p:extLst>
      <p:ext uri="{BB962C8B-B14F-4D97-AF65-F5344CB8AC3E}">
        <p14:creationId xmlns:p14="http://schemas.microsoft.com/office/powerpoint/2010/main" val="3427276438"/>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395536" y="890464"/>
            <a:ext cx="8229600" cy="594320"/>
          </a:xfrm>
        </p:spPr>
        <p:txBody>
          <a:bodyPr>
            <a:normAutofit fontScale="90000"/>
          </a:bodyPr>
          <a:lstStyle/>
          <a:p>
            <a:r>
              <a:rPr lang="tr-TR" dirty="0" err="1" smtClean="0">
                <a:solidFill>
                  <a:schemeClr val="accent2">
                    <a:lumMod val="50000"/>
                  </a:schemeClr>
                </a:solidFill>
                <a:latin typeface="Trebuchet MS" pitchFamily="34" charset="0"/>
              </a:rPr>
              <a:t>Extrüzyon</a:t>
            </a:r>
            <a:r>
              <a:rPr lang="tr-TR" dirty="0" smtClean="0">
                <a:solidFill>
                  <a:schemeClr val="accent2">
                    <a:lumMod val="50000"/>
                  </a:schemeClr>
                </a:solidFill>
                <a:latin typeface="Trebuchet MS" pitchFamily="34" charset="0"/>
              </a:rPr>
              <a:t> alaşımları</a:t>
            </a:r>
            <a:endParaRPr lang="tr-TR" dirty="0">
              <a:solidFill>
                <a:schemeClr val="accent2">
                  <a:lumMod val="50000"/>
                </a:schemeClr>
              </a:solidFill>
              <a:latin typeface="Trebuchet MS" pitchFamily="34" charset="0"/>
            </a:endParaRPr>
          </a:p>
        </p:txBody>
      </p:sp>
      <p:pic>
        <p:nvPicPr>
          <p:cNvPr id="8" name="Picture 2"/>
          <p:cNvPicPr>
            <a:picLocks noChangeAspect="1" noChangeArrowheads="1"/>
          </p:cNvPicPr>
          <p:nvPr/>
        </p:nvPicPr>
        <p:blipFill>
          <a:blip r:embed="rId2" cstate="print"/>
          <a:srcRect l="49248" t="33288" r="32981" b="34507"/>
          <a:stretch>
            <a:fillRect/>
          </a:stretch>
        </p:blipFill>
        <p:spPr bwMode="auto">
          <a:xfrm>
            <a:off x="971600" y="1988840"/>
            <a:ext cx="3816424" cy="3888432"/>
          </a:xfrm>
          <a:prstGeom prst="rect">
            <a:avLst/>
          </a:prstGeom>
          <a:noFill/>
          <a:ln w="9525">
            <a:noFill/>
            <a:miter lim="800000"/>
            <a:headEnd/>
            <a:tailEnd/>
          </a:ln>
        </p:spPr>
      </p:pic>
      <p:pic>
        <p:nvPicPr>
          <p:cNvPr id="5" name="Picture 2"/>
          <p:cNvPicPr>
            <a:picLocks noChangeAspect="1" noChangeArrowheads="1"/>
          </p:cNvPicPr>
          <p:nvPr/>
        </p:nvPicPr>
        <p:blipFill>
          <a:blip r:embed="rId2" cstate="print"/>
          <a:srcRect l="67699" t="35077" r="18218" b="36893"/>
          <a:stretch>
            <a:fillRect/>
          </a:stretch>
        </p:blipFill>
        <p:spPr bwMode="auto">
          <a:xfrm>
            <a:off x="5436096" y="2060848"/>
            <a:ext cx="3024336" cy="3384376"/>
          </a:xfrm>
          <a:prstGeom prst="rect">
            <a:avLst/>
          </a:prstGeom>
          <a:noFill/>
          <a:ln w="9525">
            <a:noFill/>
            <a:miter lim="800000"/>
            <a:headEnd/>
            <a:tailEnd/>
          </a:ln>
        </p:spPr>
      </p:pic>
      <p:sp>
        <p:nvSpPr>
          <p:cNvPr id="6" name="5 Dikdörtgen"/>
          <p:cNvSpPr/>
          <p:nvPr/>
        </p:nvSpPr>
        <p:spPr>
          <a:xfrm>
            <a:off x="5263944" y="4509120"/>
            <a:ext cx="3384376" cy="109585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82535697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etin kutusu"/>
          <p:cNvSpPr txBox="1"/>
          <p:nvPr/>
        </p:nvSpPr>
        <p:spPr>
          <a:xfrm>
            <a:off x="216024" y="1298371"/>
            <a:ext cx="8892480" cy="4124206"/>
          </a:xfrm>
          <a:prstGeom prst="rect">
            <a:avLst/>
          </a:prstGeom>
          <a:noFill/>
        </p:spPr>
        <p:txBody>
          <a:bodyPr wrap="square" rtlCol="0">
            <a:spAutoFit/>
          </a:bodyPr>
          <a:lstStyle/>
          <a:p>
            <a:pPr>
              <a:spcAft>
                <a:spcPts val="1200"/>
              </a:spcAft>
              <a:buClr>
                <a:schemeClr val="bg2">
                  <a:lumMod val="50000"/>
                </a:schemeClr>
              </a:buClr>
            </a:pPr>
            <a:r>
              <a:rPr lang="en-US" sz="2800" b="1" dirty="0" smtClean="0">
                <a:latin typeface="Trebuchet MS" pitchFamily="34" charset="0"/>
              </a:rPr>
              <a:t>Titan</a:t>
            </a:r>
            <a:r>
              <a:rPr lang="tr-TR" sz="2800" b="1" dirty="0" smtClean="0">
                <a:latin typeface="Trebuchet MS" pitchFamily="34" charset="0"/>
              </a:rPr>
              <a:t>y</a:t>
            </a:r>
            <a:r>
              <a:rPr lang="en-US" sz="2800" b="1" dirty="0" smtClean="0">
                <a:latin typeface="Trebuchet MS" pitchFamily="34" charset="0"/>
              </a:rPr>
              <a:t>um</a:t>
            </a:r>
            <a:r>
              <a:rPr lang="en-US" sz="2800" dirty="0" smtClean="0">
                <a:latin typeface="Trebuchet MS" pitchFamily="34" charset="0"/>
              </a:rPr>
              <a:t> </a:t>
            </a:r>
            <a:endParaRPr lang="tr-TR" sz="2800" dirty="0" smtClean="0">
              <a:latin typeface="Trebuchet MS" pitchFamily="34" charset="0"/>
            </a:endParaRPr>
          </a:p>
          <a:p>
            <a:pPr marL="457200" indent="-457200">
              <a:spcAft>
                <a:spcPts val="1200"/>
              </a:spcAft>
              <a:buClr>
                <a:schemeClr val="bg2">
                  <a:lumMod val="50000"/>
                </a:schemeClr>
              </a:buClr>
              <a:buFont typeface="Trebuchet MS" panose="020B0603020202020204" pitchFamily="34" charset="0"/>
              <a:buChar char="●"/>
            </a:pPr>
            <a:r>
              <a:rPr lang="tr-TR" sz="2800" dirty="0" smtClean="0">
                <a:latin typeface="Trebuchet MS" pitchFamily="34" charset="0"/>
              </a:rPr>
              <a:t>Ticari alaşımlarda </a:t>
            </a:r>
            <a:r>
              <a:rPr lang="en-US" sz="2800" dirty="0" smtClean="0">
                <a:latin typeface="Trebuchet MS" pitchFamily="34" charset="0"/>
              </a:rPr>
              <a:t>10-100 </a:t>
            </a:r>
            <a:r>
              <a:rPr lang="en-US" sz="2800" dirty="0" err="1" smtClean="0">
                <a:latin typeface="Trebuchet MS" pitchFamily="34" charset="0"/>
              </a:rPr>
              <a:t>ppm</a:t>
            </a:r>
            <a:r>
              <a:rPr lang="en-US" sz="2800" dirty="0" smtClean="0">
                <a:latin typeface="Trebuchet MS" pitchFamily="34" charset="0"/>
              </a:rPr>
              <a:t> </a:t>
            </a:r>
            <a:r>
              <a:rPr lang="tr-TR" sz="2800" dirty="0" smtClean="0">
                <a:latin typeface="Trebuchet MS" pitchFamily="34" charset="0"/>
              </a:rPr>
              <a:t>kadar </a:t>
            </a:r>
            <a:r>
              <a:rPr lang="tr-TR" sz="2800" dirty="0" smtClean="0">
                <a:latin typeface="Trebuchet MS" pitchFamily="34" charset="0"/>
              </a:rPr>
              <a:t>bulunur.</a:t>
            </a:r>
          </a:p>
          <a:p>
            <a:pPr marL="457200" indent="-457200">
              <a:spcAft>
                <a:spcPts val="1200"/>
              </a:spcAft>
              <a:buClr>
                <a:schemeClr val="bg2">
                  <a:lumMod val="50000"/>
                </a:schemeClr>
              </a:buClr>
              <a:buFont typeface="Trebuchet MS" panose="020B0603020202020204" pitchFamily="34" charset="0"/>
              <a:buChar char="●"/>
            </a:pPr>
            <a:r>
              <a:rPr lang="tr-TR" sz="2800" dirty="0" smtClean="0">
                <a:latin typeface="Trebuchet MS" pitchFamily="34" charset="0"/>
              </a:rPr>
              <a:t>Elektrik </a:t>
            </a:r>
            <a:r>
              <a:rPr lang="tr-TR" sz="2800" dirty="0" smtClean="0">
                <a:latin typeface="Trebuchet MS" pitchFamily="34" charset="0"/>
              </a:rPr>
              <a:t>iletkenliğini düşürür. Bu etki B ilavesi ile telafi edilebilir.</a:t>
            </a:r>
          </a:p>
          <a:p>
            <a:pPr marL="457200" indent="-457200">
              <a:spcAft>
                <a:spcPts val="1200"/>
              </a:spcAft>
              <a:buClr>
                <a:schemeClr val="bg2">
                  <a:lumMod val="50000"/>
                </a:schemeClr>
              </a:buClr>
              <a:buFont typeface="Trebuchet MS" panose="020B0603020202020204" pitchFamily="34" charset="0"/>
              <a:buChar char="●"/>
            </a:pPr>
            <a:r>
              <a:rPr lang="tr-TR" sz="2800" dirty="0" smtClean="0">
                <a:latin typeface="Trebuchet MS" pitchFamily="34" charset="0"/>
              </a:rPr>
              <a:t>Tane küçültücü olarak kullanılır ve çatlamaları önler. </a:t>
            </a:r>
          </a:p>
          <a:p>
            <a:pPr marL="457200" indent="-457200">
              <a:spcAft>
                <a:spcPts val="1200"/>
              </a:spcAft>
              <a:buClr>
                <a:schemeClr val="bg2">
                  <a:lumMod val="50000"/>
                </a:schemeClr>
              </a:buClr>
              <a:buFont typeface="Trebuchet MS" panose="020B0603020202020204" pitchFamily="34" charset="0"/>
              <a:buChar char="●"/>
            </a:pPr>
            <a:r>
              <a:rPr lang="tr-TR" sz="2800" dirty="0" smtClean="0">
                <a:latin typeface="Trebuchet MS" pitchFamily="34" charset="0"/>
              </a:rPr>
              <a:t>Bu katkıları B ile birlikte artar.</a:t>
            </a:r>
          </a:p>
          <a:p>
            <a:pPr marL="285750" indent="-285750">
              <a:spcAft>
                <a:spcPts val="1200"/>
              </a:spcAft>
              <a:buClr>
                <a:schemeClr val="bg2">
                  <a:lumMod val="50000"/>
                </a:schemeClr>
              </a:buClr>
              <a:buFont typeface="Trebuchet MS" panose="020B0603020202020204" pitchFamily="34" charset="0"/>
              <a:buChar char="●"/>
            </a:pPr>
            <a:endParaRPr lang="tr-TR" sz="1600" b="1" dirty="0" smtClean="0">
              <a:latin typeface="Trebuchet MS" pitchFamily="34" charset="0"/>
            </a:endParaRPr>
          </a:p>
        </p:txBody>
      </p:sp>
      <p:sp>
        <p:nvSpPr>
          <p:cNvPr id="6" name="Başlık 3"/>
          <p:cNvSpPr>
            <a:spLocks noGrp="1"/>
          </p:cNvSpPr>
          <p:nvPr>
            <p:ph type="title"/>
          </p:nvPr>
        </p:nvSpPr>
        <p:spPr>
          <a:xfrm>
            <a:off x="251520" y="602432"/>
            <a:ext cx="8568952" cy="594320"/>
          </a:xfrm>
        </p:spPr>
        <p:txBody>
          <a:bodyPr>
            <a:noAutofit/>
          </a:bodyPr>
          <a:lstStyle/>
          <a:p>
            <a:r>
              <a:rPr lang="tr-TR" sz="4400" dirty="0" smtClean="0">
                <a:latin typeface="Trebuchet MS" pitchFamily="34" charset="0"/>
              </a:rPr>
              <a:t>elementlerin etkisi</a:t>
            </a:r>
            <a:endParaRPr lang="tr-TR" sz="4400" dirty="0">
              <a:latin typeface="Trebuchet MS" pitchFamily="34" charset="0"/>
            </a:endParaRPr>
          </a:p>
        </p:txBody>
      </p:sp>
    </p:spTree>
    <p:extLst>
      <p:ext uri="{BB962C8B-B14F-4D97-AF65-F5344CB8AC3E}">
        <p14:creationId xmlns:p14="http://schemas.microsoft.com/office/powerpoint/2010/main" val="2484706351"/>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395536" y="602432"/>
            <a:ext cx="8229600" cy="594320"/>
          </a:xfrm>
        </p:spPr>
        <p:txBody>
          <a:bodyPr>
            <a:normAutofit fontScale="90000"/>
          </a:bodyPr>
          <a:lstStyle/>
          <a:p>
            <a:r>
              <a:rPr lang="tr-TR" dirty="0" err="1" smtClean="0">
                <a:latin typeface="Trebuchet MS" pitchFamily="34" charset="0"/>
              </a:rPr>
              <a:t>Ekstrüzyon</a:t>
            </a:r>
            <a:r>
              <a:rPr lang="tr-TR" dirty="0" smtClean="0">
                <a:latin typeface="Trebuchet MS" pitchFamily="34" charset="0"/>
              </a:rPr>
              <a:t> alaşımları</a:t>
            </a:r>
            <a:endParaRPr lang="tr-TR" dirty="0">
              <a:latin typeface="Trebuchet MS" pitchFamily="34" charset="0"/>
            </a:endParaRPr>
          </a:p>
        </p:txBody>
      </p:sp>
      <p:grpSp>
        <p:nvGrpSpPr>
          <p:cNvPr id="2" name="36 Grup"/>
          <p:cNvGrpSpPr/>
          <p:nvPr/>
        </p:nvGrpSpPr>
        <p:grpSpPr>
          <a:xfrm>
            <a:off x="1259632" y="1124744"/>
            <a:ext cx="6660232" cy="5616624"/>
            <a:chOff x="2483768" y="1124744"/>
            <a:chExt cx="6660232" cy="5616624"/>
          </a:xfrm>
        </p:grpSpPr>
        <p:pic>
          <p:nvPicPr>
            <p:cNvPr id="5122" name="Picture 2"/>
            <p:cNvPicPr>
              <a:picLocks noChangeAspect="1" noChangeArrowheads="1"/>
            </p:cNvPicPr>
            <p:nvPr/>
          </p:nvPicPr>
          <p:blipFill>
            <a:blip r:embed="rId2" cstate="print">
              <a:lum bright="-1000"/>
            </a:blip>
            <a:srcRect l="52018" t="34195" r="34077" b="40660"/>
            <a:stretch>
              <a:fillRect/>
            </a:stretch>
          </p:blipFill>
          <p:spPr bwMode="auto">
            <a:xfrm>
              <a:off x="4211960" y="1556792"/>
              <a:ext cx="4320480" cy="4392488"/>
            </a:xfrm>
            <a:prstGeom prst="rect">
              <a:avLst/>
            </a:prstGeom>
            <a:noFill/>
            <a:ln w="19050">
              <a:noFill/>
              <a:miter lim="800000"/>
              <a:headEnd/>
              <a:tailEnd/>
            </a:ln>
          </p:spPr>
        </p:pic>
        <p:sp>
          <p:nvSpPr>
            <p:cNvPr id="5" name="4 Dikdörtgen"/>
            <p:cNvSpPr/>
            <p:nvPr/>
          </p:nvSpPr>
          <p:spPr>
            <a:xfrm>
              <a:off x="4139952" y="1498852"/>
              <a:ext cx="4464496" cy="4464496"/>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cxnSp>
          <p:nvCxnSpPr>
            <p:cNvPr id="7" name="6 Düz Bağlayıcı"/>
            <p:cNvCxnSpPr/>
            <p:nvPr/>
          </p:nvCxnSpPr>
          <p:spPr>
            <a:xfrm>
              <a:off x="4773956" y="5817664"/>
              <a:ext cx="0" cy="14401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7 Düz Bağlayıcı"/>
            <p:cNvCxnSpPr/>
            <p:nvPr/>
          </p:nvCxnSpPr>
          <p:spPr>
            <a:xfrm>
              <a:off x="5406292" y="5821000"/>
              <a:ext cx="0" cy="14401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8 Düz Bağlayıcı"/>
            <p:cNvCxnSpPr/>
            <p:nvPr/>
          </p:nvCxnSpPr>
          <p:spPr>
            <a:xfrm>
              <a:off x="6041964" y="5821000"/>
              <a:ext cx="0" cy="14401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9 Düz Bağlayıcı"/>
            <p:cNvCxnSpPr/>
            <p:nvPr/>
          </p:nvCxnSpPr>
          <p:spPr>
            <a:xfrm>
              <a:off x="6674300" y="5824336"/>
              <a:ext cx="0" cy="14401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10 Düz Bağlayıcı"/>
            <p:cNvCxnSpPr/>
            <p:nvPr/>
          </p:nvCxnSpPr>
          <p:spPr>
            <a:xfrm>
              <a:off x="7324040" y="5819332"/>
              <a:ext cx="0" cy="14401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11 Düz Bağlayıcı"/>
            <p:cNvCxnSpPr/>
            <p:nvPr/>
          </p:nvCxnSpPr>
          <p:spPr>
            <a:xfrm>
              <a:off x="7956376" y="5822668"/>
              <a:ext cx="0" cy="14401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13 Düz Bağlayıcı"/>
            <p:cNvCxnSpPr/>
            <p:nvPr/>
          </p:nvCxnSpPr>
          <p:spPr>
            <a:xfrm>
              <a:off x="4139952" y="2160992"/>
              <a:ext cx="14401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14 Düz Bağlayıcı"/>
            <p:cNvCxnSpPr/>
            <p:nvPr/>
          </p:nvCxnSpPr>
          <p:spPr>
            <a:xfrm>
              <a:off x="4154020" y="2780928"/>
              <a:ext cx="14401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15 Düz Bağlayıcı"/>
            <p:cNvCxnSpPr/>
            <p:nvPr/>
          </p:nvCxnSpPr>
          <p:spPr>
            <a:xfrm>
              <a:off x="4154020" y="3427332"/>
              <a:ext cx="14401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16 Düz Bağlayıcı"/>
            <p:cNvCxnSpPr/>
            <p:nvPr/>
          </p:nvCxnSpPr>
          <p:spPr>
            <a:xfrm>
              <a:off x="4168088" y="4047268"/>
              <a:ext cx="14401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17 Düz Bağlayıcı"/>
            <p:cNvCxnSpPr/>
            <p:nvPr/>
          </p:nvCxnSpPr>
          <p:spPr>
            <a:xfrm>
              <a:off x="4154020" y="4709408"/>
              <a:ext cx="14401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18 Düz Bağlayıcı"/>
            <p:cNvCxnSpPr/>
            <p:nvPr/>
          </p:nvCxnSpPr>
          <p:spPr>
            <a:xfrm>
              <a:off x="4168088" y="5329344"/>
              <a:ext cx="14401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19 Metin kutusu"/>
            <p:cNvSpPr txBox="1"/>
            <p:nvPr/>
          </p:nvSpPr>
          <p:spPr>
            <a:xfrm>
              <a:off x="3289924" y="1124744"/>
              <a:ext cx="792088" cy="5115246"/>
            </a:xfrm>
            <a:prstGeom prst="rect">
              <a:avLst/>
            </a:prstGeom>
            <a:noFill/>
          </p:spPr>
          <p:txBody>
            <a:bodyPr wrap="square" rtlCol="0">
              <a:spAutoFit/>
            </a:bodyPr>
            <a:lstStyle/>
            <a:p>
              <a:pPr algn="r">
                <a:lnSpc>
                  <a:spcPct val="170000"/>
                </a:lnSpc>
              </a:pPr>
              <a:r>
                <a:rPr lang="tr-TR" sz="2400" dirty="0" smtClean="0">
                  <a:latin typeface="Trebuchet MS" pitchFamily="34" charset="0"/>
                </a:rPr>
                <a:t>1.4</a:t>
              </a:r>
            </a:p>
            <a:p>
              <a:pPr algn="r">
                <a:lnSpc>
                  <a:spcPct val="170000"/>
                </a:lnSpc>
              </a:pPr>
              <a:r>
                <a:rPr lang="tr-TR" sz="2400" dirty="0" smtClean="0">
                  <a:latin typeface="Trebuchet MS" pitchFamily="34" charset="0"/>
                </a:rPr>
                <a:t>1.2</a:t>
              </a:r>
            </a:p>
            <a:p>
              <a:pPr algn="r">
                <a:lnSpc>
                  <a:spcPct val="170000"/>
                </a:lnSpc>
              </a:pPr>
              <a:r>
                <a:rPr lang="tr-TR" sz="2400" dirty="0" smtClean="0">
                  <a:latin typeface="Trebuchet MS" pitchFamily="34" charset="0"/>
                </a:rPr>
                <a:t>1.0</a:t>
              </a:r>
            </a:p>
            <a:p>
              <a:pPr algn="r">
                <a:lnSpc>
                  <a:spcPct val="170000"/>
                </a:lnSpc>
              </a:pPr>
              <a:r>
                <a:rPr lang="tr-TR" sz="2400" dirty="0" smtClean="0">
                  <a:latin typeface="Trebuchet MS" pitchFamily="34" charset="0"/>
                </a:rPr>
                <a:t>0.8</a:t>
              </a:r>
            </a:p>
            <a:p>
              <a:pPr algn="r">
                <a:lnSpc>
                  <a:spcPct val="170000"/>
                </a:lnSpc>
              </a:pPr>
              <a:r>
                <a:rPr lang="tr-TR" sz="2400" dirty="0" smtClean="0">
                  <a:latin typeface="Trebuchet MS" pitchFamily="34" charset="0"/>
                </a:rPr>
                <a:t>0.6</a:t>
              </a:r>
            </a:p>
            <a:p>
              <a:pPr algn="r">
                <a:lnSpc>
                  <a:spcPct val="170000"/>
                </a:lnSpc>
              </a:pPr>
              <a:r>
                <a:rPr lang="tr-TR" sz="2400" dirty="0" smtClean="0">
                  <a:latin typeface="Trebuchet MS" pitchFamily="34" charset="0"/>
                </a:rPr>
                <a:t>0.4</a:t>
              </a:r>
            </a:p>
            <a:p>
              <a:pPr algn="r">
                <a:lnSpc>
                  <a:spcPct val="170000"/>
                </a:lnSpc>
              </a:pPr>
              <a:r>
                <a:rPr lang="tr-TR" sz="2400" dirty="0" smtClean="0">
                  <a:latin typeface="Trebuchet MS" pitchFamily="34" charset="0"/>
                </a:rPr>
                <a:t>0.2</a:t>
              </a:r>
            </a:p>
            <a:p>
              <a:pPr algn="r">
                <a:lnSpc>
                  <a:spcPct val="170000"/>
                </a:lnSpc>
              </a:pPr>
              <a:r>
                <a:rPr lang="tr-TR" sz="2400" dirty="0" smtClean="0">
                  <a:latin typeface="Trebuchet MS" pitchFamily="34" charset="0"/>
                </a:rPr>
                <a:t>0</a:t>
              </a:r>
              <a:endParaRPr lang="tr-TR" sz="2400" dirty="0">
                <a:latin typeface="Trebuchet MS" pitchFamily="34" charset="0"/>
              </a:endParaRPr>
            </a:p>
          </p:txBody>
        </p:sp>
        <p:sp>
          <p:nvSpPr>
            <p:cNvPr id="21" name="20 Metin kutusu"/>
            <p:cNvSpPr txBox="1"/>
            <p:nvPr/>
          </p:nvSpPr>
          <p:spPr>
            <a:xfrm>
              <a:off x="3995936" y="5949280"/>
              <a:ext cx="5148064" cy="400110"/>
            </a:xfrm>
            <a:prstGeom prst="rect">
              <a:avLst/>
            </a:prstGeom>
            <a:noFill/>
          </p:spPr>
          <p:txBody>
            <a:bodyPr wrap="square" rtlCol="0">
              <a:spAutoFit/>
            </a:bodyPr>
            <a:lstStyle/>
            <a:p>
              <a:r>
                <a:rPr lang="tr-TR" sz="2000" dirty="0" smtClean="0">
                  <a:latin typeface="Trebuchet MS" pitchFamily="34" charset="0"/>
                </a:rPr>
                <a:t>0     0.2    0.4   0.6    0.8    1.0    1.2   1.4</a:t>
              </a:r>
              <a:endParaRPr lang="tr-TR" sz="2000" dirty="0">
                <a:latin typeface="Trebuchet MS" pitchFamily="34" charset="0"/>
              </a:endParaRPr>
            </a:p>
          </p:txBody>
        </p:sp>
        <p:sp useBgFill="1">
          <p:nvSpPr>
            <p:cNvPr id="22" name="21 Metin kutusu"/>
            <p:cNvSpPr txBox="1"/>
            <p:nvPr/>
          </p:nvSpPr>
          <p:spPr>
            <a:xfrm>
              <a:off x="7308304" y="1714876"/>
              <a:ext cx="1224136" cy="400110"/>
            </a:xfrm>
            <a:prstGeom prst="rect">
              <a:avLst/>
            </a:prstGeom>
          </p:spPr>
          <p:txBody>
            <a:bodyPr wrap="square" rtlCol="0">
              <a:spAutoFit/>
            </a:bodyPr>
            <a:lstStyle/>
            <a:p>
              <a:r>
                <a:rPr lang="tr-TR" sz="2000" dirty="0" smtClean="0">
                  <a:latin typeface="Trebuchet MS" pitchFamily="34" charset="0"/>
                </a:rPr>
                <a:t>AA 6082</a:t>
              </a:r>
              <a:endParaRPr lang="tr-TR" sz="2000" dirty="0">
                <a:latin typeface="Trebuchet MS" pitchFamily="34" charset="0"/>
              </a:endParaRPr>
            </a:p>
          </p:txBody>
        </p:sp>
        <p:sp useBgFill="1">
          <p:nvSpPr>
            <p:cNvPr id="24" name="23 Metin kutusu"/>
            <p:cNvSpPr txBox="1"/>
            <p:nvPr/>
          </p:nvSpPr>
          <p:spPr>
            <a:xfrm>
              <a:off x="7092280" y="4613066"/>
              <a:ext cx="1368152" cy="400110"/>
            </a:xfrm>
            <a:prstGeom prst="rect">
              <a:avLst/>
            </a:prstGeom>
          </p:spPr>
          <p:txBody>
            <a:bodyPr wrap="square" rtlCol="0">
              <a:spAutoFit/>
            </a:bodyPr>
            <a:lstStyle/>
            <a:p>
              <a:r>
                <a:rPr lang="tr-TR" sz="2000" dirty="0" smtClean="0">
                  <a:latin typeface="Trebuchet MS" pitchFamily="34" charset="0"/>
                </a:rPr>
                <a:t>AA 6005 A</a:t>
              </a:r>
              <a:endParaRPr lang="tr-TR" sz="2000" dirty="0">
                <a:latin typeface="Trebuchet MS" pitchFamily="34" charset="0"/>
              </a:endParaRPr>
            </a:p>
          </p:txBody>
        </p:sp>
        <p:sp useBgFill="1">
          <p:nvSpPr>
            <p:cNvPr id="25" name="24 Metin kutusu"/>
            <p:cNvSpPr txBox="1"/>
            <p:nvPr/>
          </p:nvSpPr>
          <p:spPr>
            <a:xfrm>
              <a:off x="5004048" y="4869160"/>
              <a:ext cx="1224136" cy="400110"/>
            </a:xfrm>
            <a:prstGeom prst="rect">
              <a:avLst/>
            </a:prstGeom>
          </p:spPr>
          <p:txBody>
            <a:bodyPr wrap="square" rtlCol="0">
              <a:spAutoFit/>
            </a:bodyPr>
            <a:lstStyle/>
            <a:p>
              <a:r>
                <a:rPr lang="tr-TR" sz="2000" dirty="0" smtClean="0">
                  <a:latin typeface="Trebuchet MS" pitchFamily="34" charset="0"/>
                </a:rPr>
                <a:t>AA 6060</a:t>
              </a:r>
              <a:endParaRPr lang="tr-TR" sz="2000" dirty="0">
                <a:latin typeface="Trebuchet MS" pitchFamily="34" charset="0"/>
              </a:endParaRPr>
            </a:p>
          </p:txBody>
        </p:sp>
        <p:sp useBgFill="1">
          <p:nvSpPr>
            <p:cNvPr id="26" name="25 Metin kutusu"/>
            <p:cNvSpPr txBox="1"/>
            <p:nvPr/>
          </p:nvSpPr>
          <p:spPr>
            <a:xfrm>
              <a:off x="8028384" y="6279703"/>
              <a:ext cx="1008112" cy="461665"/>
            </a:xfrm>
            <a:prstGeom prst="rect">
              <a:avLst/>
            </a:prstGeom>
          </p:spPr>
          <p:txBody>
            <a:bodyPr wrap="square" rtlCol="0">
              <a:spAutoFit/>
            </a:bodyPr>
            <a:lstStyle/>
            <a:p>
              <a:r>
                <a:rPr lang="tr-TR" sz="2400" dirty="0" smtClean="0">
                  <a:latin typeface="Trebuchet MS" pitchFamily="34" charset="0"/>
                </a:rPr>
                <a:t>  Si %</a:t>
              </a:r>
              <a:endParaRPr lang="tr-TR" sz="2400" dirty="0">
                <a:latin typeface="Trebuchet MS" pitchFamily="34" charset="0"/>
              </a:endParaRPr>
            </a:p>
          </p:txBody>
        </p:sp>
        <p:sp useBgFill="1">
          <p:nvSpPr>
            <p:cNvPr id="27" name="26 Metin kutusu"/>
            <p:cNvSpPr txBox="1"/>
            <p:nvPr/>
          </p:nvSpPr>
          <p:spPr>
            <a:xfrm>
              <a:off x="2483768" y="1311151"/>
              <a:ext cx="1008112" cy="461665"/>
            </a:xfrm>
            <a:prstGeom prst="rect">
              <a:avLst/>
            </a:prstGeom>
          </p:spPr>
          <p:txBody>
            <a:bodyPr wrap="square" rtlCol="0">
              <a:spAutoFit/>
            </a:bodyPr>
            <a:lstStyle/>
            <a:p>
              <a:pPr algn="r"/>
              <a:r>
                <a:rPr lang="tr-TR" sz="2400" dirty="0" smtClean="0">
                  <a:latin typeface="Trebuchet MS" pitchFamily="34" charset="0"/>
                </a:rPr>
                <a:t>Mg %</a:t>
              </a:r>
              <a:endParaRPr lang="tr-TR" sz="2400" dirty="0">
                <a:latin typeface="Trebuchet MS" pitchFamily="34" charset="0"/>
              </a:endParaRPr>
            </a:p>
          </p:txBody>
        </p:sp>
        <p:sp useBgFill="1">
          <p:nvSpPr>
            <p:cNvPr id="23" name="22 Metin kutusu"/>
            <p:cNvSpPr txBox="1"/>
            <p:nvPr/>
          </p:nvSpPr>
          <p:spPr>
            <a:xfrm>
              <a:off x="4716016" y="2707252"/>
              <a:ext cx="1224136" cy="400110"/>
            </a:xfrm>
            <a:prstGeom prst="rect">
              <a:avLst/>
            </a:prstGeom>
          </p:spPr>
          <p:txBody>
            <a:bodyPr wrap="square" rtlCol="0">
              <a:spAutoFit/>
            </a:bodyPr>
            <a:lstStyle/>
            <a:p>
              <a:r>
                <a:rPr lang="tr-TR" sz="2000" dirty="0" smtClean="0">
                  <a:latin typeface="Trebuchet MS" pitchFamily="34" charset="0"/>
                </a:rPr>
                <a:t>AA 6063</a:t>
              </a:r>
              <a:endParaRPr lang="tr-TR" sz="2000" dirty="0">
                <a:latin typeface="Trebuchet MS" pitchFamily="34" charset="0"/>
              </a:endParaRPr>
            </a:p>
          </p:txBody>
        </p:sp>
        <p:sp>
          <p:nvSpPr>
            <p:cNvPr id="30" name="29 Metin kutusu"/>
            <p:cNvSpPr txBox="1"/>
            <p:nvPr/>
          </p:nvSpPr>
          <p:spPr>
            <a:xfrm>
              <a:off x="4860032" y="5301208"/>
              <a:ext cx="3672408" cy="461665"/>
            </a:xfrm>
            <a:prstGeom prst="rect">
              <a:avLst/>
            </a:prstGeom>
            <a:noFill/>
          </p:spPr>
          <p:txBody>
            <a:bodyPr wrap="square" rtlCol="0">
              <a:spAutoFit/>
            </a:bodyPr>
            <a:lstStyle/>
            <a:p>
              <a:pPr algn="ctr"/>
              <a:r>
                <a:rPr lang="tr-TR" sz="2400" dirty="0" smtClean="0">
                  <a:latin typeface="Trebuchet MS" pitchFamily="34" charset="0"/>
                </a:rPr>
                <a:t>Düşük mukavemet</a:t>
              </a:r>
              <a:endParaRPr lang="tr-TR" sz="2400" dirty="0">
                <a:latin typeface="Trebuchet MS" pitchFamily="34" charset="0"/>
              </a:endParaRPr>
            </a:p>
          </p:txBody>
        </p:sp>
        <p:sp>
          <p:nvSpPr>
            <p:cNvPr id="31" name="30 Metin kutusu"/>
            <p:cNvSpPr txBox="1"/>
            <p:nvPr/>
          </p:nvSpPr>
          <p:spPr>
            <a:xfrm>
              <a:off x="4427984" y="1628800"/>
              <a:ext cx="2808312" cy="461665"/>
            </a:xfrm>
            <a:prstGeom prst="rect">
              <a:avLst/>
            </a:prstGeom>
            <a:noFill/>
          </p:spPr>
          <p:txBody>
            <a:bodyPr wrap="square" rtlCol="0">
              <a:spAutoFit/>
            </a:bodyPr>
            <a:lstStyle/>
            <a:p>
              <a:pPr algn="ctr"/>
              <a:r>
                <a:rPr lang="tr-TR" sz="2400" dirty="0" smtClean="0">
                  <a:latin typeface="Trebuchet MS" pitchFamily="34" charset="0"/>
                </a:rPr>
                <a:t>orta mukavemet</a:t>
              </a:r>
              <a:endParaRPr lang="tr-TR" sz="2400" dirty="0">
                <a:latin typeface="Trebuchet MS" pitchFamily="34" charset="0"/>
              </a:endParaRPr>
            </a:p>
          </p:txBody>
        </p:sp>
        <p:sp>
          <p:nvSpPr>
            <p:cNvPr id="32" name="31 Dikdörtgen"/>
            <p:cNvSpPr/>
            <p:nvPr/>
          </p:nvSpPr>
          <p:spPr>
            <a:xfrm>
              <a:off x="5292080" y="2147370"/>
              <a:ext cx="1080120" cy="1296144"/>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3" name="32 Metin kutusu"/>
            <p:cNvSpPr txBox="1"/>
            <p:nvPr/>
          </p:nvSpPr>
          <p:spPr>
            <a:xfrm>
              <a:off x="5220072" y="2204864"/>
              <a:ext cx="1152128" cy="400110"/>
            </a:xfrm>
            <a:prstGeom prst="rect">
              <a:avLst/>
            </a:prstGeom>
            <a:noFill/>
          </p:spPr>
          <p:txBody>
            <a:bodyPr wrap="square" rtlCol="0">
              <a:spAutoFit/>
            </a:bodyPr>
            <a:lstStyle/>
            <a:p>
              <a:pPr algn="r"/>
              <a:r>
                <a:rPr lang="tr-TR" sz="2000" dirty="0" smtClean="0">
                  <a:solidFill>
                    <a:schemeClr val="bg1"/>
                  </a:solidFill>
                  <a:latin typeface="Trebuchet MS" pitchFamily="34" charset="0"/>
                </a:rPr>
                <a:t>AA 6061</a:t>
              </a:r>
              <a:endParaRPr lang="tr-TR" sz="2000" dirty="0">
                <a:solidFill>
                  <a:schemeClr val="bg1"/>
                </a:solidFill>
                <a:latin typeface="Trebuchet MS" pitchFamily="34" charset="0"/>
              </a:endParaRPr>
            </a:p>
          </p:txBody>
        </p:sp>
        <p:sp>
          <p:nvSpPr>
            <p:cNvPr id="34" name="33 Metin kutusu"/>
            <p:cNvSpPr txBox="1"/>
            <p:nvPr/>
          </p:nvSpPr>
          <p:spPr>
            <a:xfrm>
              <a:off x="4737790" y="2708920"/>
              <a:ext cx="1224136" cy="400110"/>
            </a:xfrm>
            <a:prstGeom prst="rect">
              <a:avLst/>
            </a:prstGeom>
            <a:noFill/>
          </p:spPr>
          <p:txBody>
            <a:bodyPr wrap="square" rtlCol="0">
              <a:spAutoFit/>
            </a:bodyPr>
            <a:lstStyle/>
            <a:p>
              <a:r>
                <a:rPr lang="tr-TR" sz="2000" dirty="0" smtClean="0">
                  <a:solidFill>
                    <a:schemeClr val="bg1"/>
                  </a:solidFill>
                  <a:latin typeface="Trebuchet MS" pitchFamily="34" charset="0"/>
                </a:rPr>
                <a:t>AA 6063</a:t>
              </a:r>
              <a:endParaRPr lang="tr-TR" sz="2000" dirty="0">
                <a:solidFill>
                  <a:schemeClr val="bg1"/>
                </a:solidFill>
                <a:latin typeface="Trebuchet MS" pitchFamily="34" charset="0"/>
              </a:endParaRPr>
            </a:p>
          </p:txBody>
        </p:sp>
      </p:grpSp>
    </p:spTree>
    <p:extLst>
      <p:ext uri="{BB962C8B-B14F-4D97-AF65-F5344CB8AC3E}">
        <p14:creationId xmlns:p14="http://schemas.microsoft.com/office/powerpoint/2010/main" val="825356974"/>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518864" y="746448"/>
            <a:ext cx="8229600" cy="594320"/>
          </a:xfrm>
        </p:spPr>
        <p:txBody>
          <a:bodyPr>
            <a:normAutofit fontScale="90000"/>
          </a:bodyPr>
          <a:lstStyle/>
          <a:p>
            <a:r>
              <a:rPr lang="tr-TR" dirty="0" err="1" smtClean="0">
                <a:latin typeface="Trebuchet MS" pitchFamily="34" charset="0"/>
              </a:rPr>
              <a:t>Ekstrüzyon</a:t>
            </a:r>
            <a:r>
              <a:rPr lang="tr-TR" dirty="0" smtClean="0">
                <a:latin typeface="Trebuchet MS" pitchFamily="34" charset="0"/>
              </a:rPr>
              <a:t> alaşımları</a:t>
            </a:r>
            <a:endParaRPr lang="tr-TR" dirty="0">
              <a:latin typeface="Trebuchet MS" pitchFamily="34" charset="0"/>
            </a:endParaRPr>
          </a:p>
        </p:txBody>
      </p:sp>
      <p:sp>
        <p:nvSpPr>
          <p:cNvPr id="38" name="37 Metin kutusu"/>
          <p:cNvSpPr txBox="1"/>
          <p:nvPr/>
        </p:nvSpPr>
        <p:spPr>
          <a:xfrm>
            <a:off x="467544" y="1556792"/>
            <a:ext cx="8208912" cy="5139869"/>
          </a:xfrm>
          <a:prstGeom prst="rect">
            <a:avLst/>
          </a:prstGeom>
          <a:noFill/>
        </p:spPr>
        <p:txBody>
          <a:bodyPr wrap="square" rtlCol="0">
            <a:spAutoFit/>
          </a:bodyPr>
          <a:lstStyle/>
          <a:p>
            <a:pPr marL="457200" indent="-457200">
              <a:spcAft>
                <a:spcPts val="1200"/>
              </a:spcAft>
              <a:buClr>
                <a:schemeClr val="bg2">
                  <a:lumMod val="50000"/>
                </a:schemeClr>
              </a:buClr>
              <a:buFont typeface="Trebuchet MS" panose="020B0603020202020204" pitchFamily="34" charset="0"/>
              <a:buChar char="●"/>
            </a:pPr>
            <a:r>
              <a:rPr lang="tr-TR" sz="3200" dirty="0" smtClean="0">
                <a:latin typeface="Trebuchet MS" pitchFamily="34" charset="0"/>
              </a:rPr>
              <a:t>Mg</a:t>
            </a:r>
            <a:r>
              <a:rPr lang="tr-TR" sz="3200" baseline="-25000" dirty="0" smtClean="0">
                <a:latin typeface="Trebuchet MS" pitchFamily="34" charset="0"/>
              </a:rPr>
              <a:t>2</a:t>
            </a:r>
            <a:r>
              <a:rPr lang="tr-TR" sz="3200" dirty="0" smtClean="0">
                <a:latin typeface="Trebuchet MS" pitchFamily="34" charset="0"/>
              </a:rPr>
              <a:t>Si çökelmesi ile sertleşme</a:t>
            </a:r>
          </a:p>
          <a:p>
            <a:pPr marL="457200" indent="-457200">
              <a:spcAft>
                <a:spcPts val="1200"/>
              </a:spcAft>
              <a:buClr>
                <a:schemeClr val="bg2">
                  <a:lumMod val="50000"/>
                </a:schemeClr>
              </a:buClr>
              <a:buFont typeface="Trebuchet MS" panose="020B0603020202020204" pitchFamily="34" charset="0"/>
              <a:buChar char="●"/>
            </a:pPr>
            <a:r>
              <a:rPr lang="tr-TR" sz="3200" dirty="0" smtClean="0">
                <a:latin typeface="Trebuchet MS" pitchFamily="34" charset="0"/>
              </a:rPr>
              <a:t>Mg</a:t>
            </a:r>
            <a:r>
              <a:rPr lang="tr-TR" sz="3200" baseline="-25000" dirty="0" smtClean="0">
                <a:latin typeface="Trebuchet MS" pitchFamily="34" charset="0"/>
              </a:rPr>
              <a:t>2</a:t>
            </a:r>
            <a:r>
              <a:rPr lang="tr-TR" sz="3200" dirty="0" smtClean="0">
                <a:latin typeface="Trebuchet MS" pitchFamily="34" charset="0"/>
              </a:rPr>
              <a:t>Si miktarı arttıkça sertlik de artıyor!</a:t>
            </a:r>
          </a:p>
          <a:p>
            <a:pPr marL="457200" indent="-457200">
              <a:spcAft>
                <a:spcPts val="1200"/>
              </a:spcAft>
              <a:buClr>
                <a:schemeClr val="bg2">
                  <a:lumMod val="50000"/>
                </a:schemeClr>
              </a:buClr>
              <a:buFont typeface="Trebuchet MS" panose="020B0603020202020204" pitchFamily="34" charset="0"/>
              <a:buChar char="●"/>
            </a:pPr>
            <a:r>
              <a:rPr lang="tr-TR" sz="3200" dirty="0" smtClean="0">
                <a:latin typeface="Trebuchet MS" pitchFamily="34" charset="0"/>
              </a:rPr>
              <a:t>Yüzey kalitesini arttırmak için (özellikle yüksek </a:t>
            </a:r>
            <a:r>
              <a:rPr lang="tr-TR" sz="3200" dirty="0" err="1" smtClean="0">
                <a:latin typeface="Trebuchet MS" pitchFamily="34" charset="0"/>
              </a:rPr>
              <a:t>ekstrüzyon</a:t>
            </a:r>
            <a:r>
              <a:rPr lang="tr-TR" sz="3200" dirty="0" smtClean="0">
                <a:latin typeface="Trebuchet MS" pitchFamily="34" charset="0"/>
              </a:rPr>
              <a:t> hızlarında) </a:t>
            </a:r>
            <a:r>
              <a:rPr lang="tr-TR" sz="3200" dirty="0" err="1" smtClean="0">
                <a:latin typeface="Trebuchet MS" pitchFamily="34" charset="0"/>
              </a:rPr>
              <a:t>Fe</a:t>
            </a:r>
            <a:r>
              <a:rPr lang="tr-TR" sz="3200" dirty="0" smtClean="0">
                <a:latin typeface="Trebuchet MS" pitchFamily="34" charset="0"/>
              </a:rPr>
              <a:t> miktarı sınırlanıyor!</a:t>
            </a:r>
          </a:p>
          <a:p>
            <a:pPr marL="457200" indent="-457200">
              <a:spcAft>
                <a:spcPts val="1200"/>
              </a:spcAft>
              <a:buClr>
                <a:schemeClr val="bg2">
                  <a:lumMod val="50000"/>
                </a:schemeClr>
              </a:buClr>
              <a:buFont typeface="Trebuchet MS" panose="020B0603020202020204" pitchFamily="34" charset="0"/>
              <a:buChar char="●"/>
            </a:pPr>
            <a:r>
              <a:rPr lang="tr-TR" sz="3200" dirty="0" smtClean="0">
                <a:latin typeface="Trebuchet MS" pitchFamily="34" charset="0"/>
              </a:rPr>
              <a:t>Daha yüksek mukavemetli 6061 ve 6082 gibi alaşımlarda yeniden kristalleşmeyi kontrol etmek için </a:t>
            </a:r>
            <a:r>
              <a:rPr lang="tr-TR" sz="3200" dirty="0" err="1" smtClean="0">
                <a:latin typeface="Trebuchet MS" pitchFamily="34" charset="0"/>
              </a:rPr>
              <a:t>Mn</a:t>
            </a:r>
            <a:r>
              <a:rPr lang="tr-TR" sz="3200" dirty="0" smtClean="0">
                <a:latin typeface="Trebuchet MS" pitchFamily="34" charset="0"/>
              </a:rPr>
              <a:t> ve/veya </a:t>
            </a:r>
            <a:r>
              <a:rPr lang="tr-TR" sz="3200" dirty="0" err="1" smtClean="0">
                <a:latin typeface="Trebuchet MS" pitchFamily="34" charset="0"/>
              </a:rPr>
              <a:t>Cr</a:t>
            </a:r>
            <a:r>
              <a:rPr lang="tr-TR" sz="3200" dirty="0" smtClean="0">
                <a:latin typeface="Trebuchet MS" pitchFamily="34" charset="0"/>
              </a:rPr>
              <a:t> var!</a:t>
            </a:r>
          </a:p>
          <a:p>
            <a:pPr marL="457200" indent="-457200">
              <a:spcAft>
                <a:spcPts val="1200"/>
              </a:spcAft>
              <a:buClr>
                <a:schemeClr val="bg2">
                  <a:lumMod val="50000"/>
                </a:schemeClr>
              </a:buClr>
              <a:buFont typeface="Trebuchet MS" panose="020B0603020202020204" pitchFamily="34" charset="0"/>
              <a:buChar char="●"/>
            </a:pPr>
            <a:endParaRPr lang="tr-TR" sz="3200" dirty="0">
              <a:latin typeface="Trebuchet MS" pitchFamily="34" charset="0"/>
            </a:endParaRPr>
          </a:p>
        </p:txBody>
      </p:sp>
    </p:spTree>
    <p:extLst>
      <p:ext uri="{BB962C8B-B14F-4D97-AF65-F5344CB8AC3E}">
        <p14:creationId xmlns:p14="http://schemas.microsoft.com/office/powerpoint/2010/main" val="825356974"/>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251520" y="692696"/>
            <a:ext cx="8229600" cy="594320"/>
          </a:xfrm>
        </p:spPr>
        <p:txBody>
          <a:bodyPr>
            <a:normAutofit fontScale="90000"/>
          </a:bodyPr>
          <a:lstStyle/>
          <a:p>
            <a:r>
              <a:rPr lang="tr-TR" dirty="0" smtClean="0">
                <a:latin typeface="Trebuchet MS" pitchFamily="34" charset="0"/>
              </a:rPr>
              <a:t>6XXX </a:t>
            </a:r>
            <a:r>
              <a:rPr lang="tr-TR" dirty="0" err="1" smtClean="0">
                <a:latin typeface="Trebuchet MS" pitchFamily="34" charset="0"/>
              </a:rPr>
              <a:t>ekstrüzyon</a:t>
            </a:r>
            <a:r>
              <a:rPr lang="tr-TR" dirty="0" smtClean="0">
                <a:latin typeface="Trebuchet MS" pitchFamily="34" charset="0"/>
              </a:rPr>
              <a:t> alaşımları</a:t>
            </a:r>
            <a:endParaRPr lang="tr-TR" dirty="0">
              <a:latin typeface="Trebuchet MS" pitchFamily="34" charset="0"/>
            </a:endParaRPr>
          </a:p>
        </p:txBody>
      </p:sp>
      <p:graphicFrame>
        <p:nvGraphicFramePr>
          <p:cNvPr id="7" name="6 Tablo"/>
          <p:cNvGraphicFramePr>
            <a:graphicFrameLocks noGrp="1"/>
          </p:cNvGraphicFramePr>
          <p:nvPr/>
        </p:nvGraphicFramePr>
        <p:xfrm>
          <a:off x="179512" y="1645880"/>
          <a:ext cx="8784975" cy="4937760"/>
        </p:xfrm>
        <a:graphic>
          <a:graphicData uri="http://schemas.openxmlformats.org/drawingml/2006/table">
            <a:tbl>
              <a:tblPr firstRow="1" bandRow="1">
                <a:tableStyleId>{5C22544A-7EE6-4342-B048-85BDC9FD1C3A}</a:tableStyleId>
              </a:tblPr>
              <a:tblGrid>
                <a:gridCol w="1161084"/>
                <a:gridCol w="774054"/>
                <a:gridCol w="774054"/>
                <a:gridCol w="774054"/>
                <a:gridCol w="774054"/>
                <a:gridCol w="774054"/>
                <a:gridCol w="774051"/>
                <a:gridCol w="696652"/>
                <a:gridCol w="851460"/>
                <a:gridCol w="774054"/>
                <a:gridCol w="657404"/>
              </a:tblGrid>
              <a:tr h="370840">
                <a:tc>
                  <a:txBody>
                    <a:bodyPr/>
                    <a:lstStyle/>
                    <a:p>
                      <a:r>
                        <a:rPr lang="tr-TR" sz="2400" dirty="0" smtClean="0">
                          <a:latin typeface="Trebuchet MS" pitchFamily="34" charset="0"/>
                        </a:rPr>
                        <a:t>alaşım</a:t>
                      </a:r>
                      <a:endParaRPr lang="tr-TR" sz="2400" dirty="0">
                        <a:latin typeface="Trebuchet MS" pitchFamily="34" charset="0"/>
                      </a:endParaRPr>
                    </a:p>
                  </a:txBody>
                  <a:tcPr/>
                </a:tc>
                <a:tc>
                  <a:txBody>
                    <a:bodyPr/>
                    <a:lstStyle/>
                    <a:p>
                      <a:pPr algn="ctr"/>
                      <a:r>
                        <a:rPr lang="tr-TR" sz="2400" dirty="0" smtClean="0">
                          <a:latin typeface="Trebuchet MS" pitchFamily="34" charset="0"/>
                        </a:rPr>
                        <a:t>Si</a:t>
                      </a:r>
                      <a:endParaRPr lang="tr-TR" sz="2400" dirty="0">
                        <a:latin typeface="Trebuchet MS" pitchFamily="34" charset="0"/>
                      </a:endParaRPr>
                    </a:p>
                  </a:txBody>
                  <a:tcPr/>
                </a:tc>
                <a:tc>
                  <a:txBody>
                    <a:bodyPr/>
                    <a:lstStyle/>
                    <a:p>
                      <a:pPr algn="ctr"/>
                      <a:r>
                        <a:rPr lang="tr-TR" sz="2400" dirty="0" err="1" smtClean="0">
                          <a:latin typeface="Trebuchet MS" pitchFamily="34" charset="0"/>
                        </a:rPr>
                        <a:t>Fe</a:t>
                      </a:r>
                      <a:endParaRPr lang="tr-TR" sz="2400" dirty="0">
                        <a:latin typeface="Trebuchet MS" pitchFamily="34" charset="0"/>
                      </a:endParaRPr>
                    </a:p>
                  </a:txBody>
                  <a:tcPr/>
                </a:tc>
                <a:tc>
                  <a:txBody>
                    <a:bodyPr/>
                    <a:lstStyle/>
                    <a:p>
                      <a:pPr algn="ctr"/>
                      <a:r>
                        <a:rPr lang="tr-TR" sz="2400" dirty="0" err="1" smtClean="0">
                          <a:latin typeface="Trebuchet MS" pitchFamily="34" charset="0"/>
                        </a:rPr>
                        <a:t>Cu</a:t>
                      </a:r>
                      <a:endParaRPr lang="tr-TR" sz="2400" dirty="0">
                        <a:latin typeface="Trebuchet MS" pitchFamily="34" charset="0"/>
                      </a:endParaRPr>
                    </a:p>
                  </a:txBody>
                  <a:tcPr/>
                </a:tc>
                <a:tc>
                  <a:txBody>
                    <a:bodyPr/>
                    <a:lstStyle/>
                    <a:p>
                      <a:pPr algn="ctr"/>
                      <a:r>
                        <a:rPr lang="tr-TR" sz="2400" dirty="0" err="1" smtClean="0">
                          <a:latin typeface="Trebuchet MS" pitchFamily="34" charset="0"/>
                        </a:rPr>
                        <a:t>Mn</a:t>
                      </a:r>
                      <a:endParaRPr lang="tr-TR" sz="2400" dirty="0">
                        <a:latin typeface="Trebuchet MS" pitchFamily="34" charset="0"/>
                      </a:endParaRPr>
                    </a:p>
                  </a:txBody>
                  <a:tcPr/>
                </a:tc>
                <a:tc>
                  <a:txBody>
                    <a:bodyPr/>
                    <a:lstStyle/>
                    <a:p>
                      <a:pPr algn="ctr"/>
                      <a:r>
                        <a:rPr lang="tr-TR" sz="2400" dirty="0" smtClean="0">
                          <a:latin typeface="Trebuchet MS" pitchFamily="34" charset="0"/>
                        </a:rPr>
                        <a:t>Mg</a:t>
                      </a:r>
                      <a:endParaRPr lang="tr-TR" sz="2400" dirty="0">
                        <a:latin typeface="Trebuchet MS" pitchFamily="34" charset="0"/>
                      </a:endParaRPr>
                    </a:p>
                  </a:txBody>
                  <a:tcPr/>
                </a:tc>
                <a:tc>
                  <a:txBody>
                    <a:bodyPr/>
                    <a:lstStyle/>
                    <a:p>
                      <a:pPr algn="ctr"/>
                      <a:r>
                        <a:rPr lang="tr-TR" sz="2400" dirty="0" err="1" smtClean="0">
                          <a:latin typeface="Trebuchet MS" pitchFamily="34" charset="0"/>
                        </a:rPr>
                        <a:t>Cr</a:t>
                      </a:r>
                      <a:endParaRPr lang="tr-TR" sz="2400" dirty="0">
                        <a:latin typeface="Trebuchet MS" pitchFamily="34" charset="0"/>
                      </a:endParaRPr>
                    </a:p>
                  </a:txBody>
                  <a:tcPr/>
                </a:tc>
                <a:tc>
                  <a:txBody>
                    <a:bodyPr/>
                    <a:lstStyle/>
                    <a:p>
                      <a:pPr algn="ctr"/>
                      <a:r>
                        <a:rPr lang="tr-TR" sz="2400" dirty="0" err="1" smtClean="0">
                          <a:latin typeface="Trebuchet MS" pitchFamily="34" charset="0"/>
                        </a:rPr>
                        <a:t>Zn</a:t>
                      </a:r>
                      <a:endParaRPr lang="tr-TR" sz="2400" dirty="0">
                        <a:latin typeface="Trebuchet MS" pitchFamily="34" charset="0"/>
                      </a:endParaRPr>
                    </a:p>
                  </a:txBody>
                  <a:tcPr/>
                </a:tc>
                <a:tc>
                  <a:txBody>
                    <a:bodyPr/>
                    <a:lstStyle/>
                    <a:p>
                      <a:pPr algn="ctr"/>
                      <a:r>
                        <a:rPr lang="tr-TR" sz="2400" dirty="0" smtClean="0">
                          <a:latin typeface="Trebuchet MS" pitchFamily="34" charset="0"/>
                        </a:rPr>
                        <a:t>Ti</a:t>
                      </a:r>
                      <a:endParaRPr lang="tr-TR" sz="2400" dirty="0">
                        <a:latin typeface="Trebuchet MS" pitchFamily="34" charset="0"/>
                      </a:endParaRPr>
                    </a:p>
                  </a:txBody>
                  <a:tcPr/>
                </a:tc>
                <a:tc>
                  <a:txBody>
                    <a:bodyPr/>
                    <a:lstStyle/>
                    <a:p>
                      <a:r>
                        <a:rPr lang="tr-TR" sz="1800" dirty="0" smtClean="0">
                          <a:latin typeface="Trebuchet MS" pitchFamily="34" charset="0"/>
                        </a:rPr>
                        <a:t>diğer</a:t>
                      </a:r>
                      <a:endParaRPr lang="tr-TR" sz="1800" dirty="0">
                        <a:latin typeface="Trebuchet MS" pitchFamily="34" charset="0"/>
                      </a:endParaRPr>
                    </a:p>
                  </a:txBody>
                  <a:tcPr/>
                </a:tc>
                <a:tc>
                  <a:txBody>
                    <a:bodyPr/>
                    <a:lstStyle/>
                    <a:p>
                      <a:r>
                        <a:rPr lang="tr-TR" sz="1800" dirty="0" smtClean="0">
                          <a:latin typeface="Trebuchet MS" pitchFamily="34" charset="0"/>
                        </a:rPr>
                        <a:t>top.</a:t>
                      </a:r>
                      <a:endParaRPr lang="tr-TR" sz="1800" dirty="0">
                        <a:latin typeface="Trebuchet MS" pitchFamily="34" charset="0"/>
                      </a:endParaRPr>
                    </a:p>
                  </a:txBody>
                  <a:tcPr/>
                </a:tc>
              </a:tr>
              <a:tr h="370840">
                <a:tc>
                  <a:txBody>
                    <a:bodyPr/>
                    <a:lstStyle/>
                    <a:p>
                      <a:r>
                        <a:rPr lang="tr-TR" sz="2400" dirty="0" smtClean="0">
                          <a:latin typeface="Trebuchet MS" pitchFamily="34" charset="0"/>
                        </a:rPr>
                        <a:t>6060</a:t>
                      </a:r>
                      <a:endParaRPr lang="tr-TR" sz="2400" dirty="0">
                        <a:latin typeface="Trebuchet MS" pitchFamily="34" charset="0"/>
                      </a:endParaRPr>
                    </a:p>
                  </a:txBody>
                  <a:tcPr/>
                </a:tc>
                <a:tc>
                  <a:txBody>
                    <a:bodyPr/>
                    <a:lstStyle/>
                    <a:p>
                      <a:r>
                        <a:rPr lang="tr-TR" sz="1800" b="1" dirty="0" smtClean="0">
                          <a:solidFill>
                            <a:srgbClr val="FF0000"/>
                          </a:solidFill>
                          <a:latin typeface="Trebuchet MS" pitchFamily="34" charset="0"/>
                        </a:rPr>
                        <a:t>0.30-0.60</a:t>
                      </a:r>
                      <a:endParaRPr lang="tr-TR" sz="1800" b="1" dirty="0">
                        <a:solidFill>
                          <a:srgbClr val="FF0000"/>
                        </a:solidFill>
                        <a:latin typeface="Trebuchet MS" pitchFamily="34" charset="0"/>
                      </a:endParaRPr>
                    </a:p>
                  </a:txBody>
                  <a:tcPr/>
                </a:tc>
                <a:tc>
                  <a:txBody>
                    <a:bodyPr/>
                    <a:lstStyle/>
                    <a:p>
                      <a:r>
                        <a:rPr lang="tr-TR" sz="1800" dirty="0" smtClean="0">
                          <a:latin typeface="Trebuchet MS" pitchFamily="34" charset="0"/>
                        </a:rPr>
                        <a:t>0.10-0.30</a:t>
                      </a:r>
                      <a:endParaRPr lang="tr-TR" sz="1800" dirty="0">
                        <a:latin typeface="Trebuchet MS" pitchFamily="34" charset="0"/>
                      </a:endParaRPr>
                    </a:p>
                  </a:txBody>
                  <a:tcPr/>
                </a:tc>
                <a:tc>
                  <a:txBody>
                    <a:bodyPr/>
                    <a:lstStyle/>
                    <a:p>
                      <a:r>
                        <a:rPr lang="tr-TR" sz="1800" dirty="0" smtClean="0">
                          <a:latin typeface="Trebuchet MS" pitchFamily="34" charset="0"/>
                        </a:rPr>
                        <a:t>0.10</a:t>
                      </a:r>
                      <a:endParaRPr lang="tr-TR" sz="1800" dirty="0">
                        <a:latin typeface="Trebuchet MS" pitchFamily="34" charset="0"/>
                      </a:endParaRPr>
                    </a:p>
                  </a:txBody>
                  <a:tcPr/>
                </a:tc>
                <a:tc>
                  <a:txBody>
                    <a:bodyPr/>
                    <a:lstStyle/>
                    <a:p>
                      <a:r>
                        <a:rPr lang="tr-TR" sz="1800" dirty="0" smtClean="0">
                          <a:latin typeface="Trebuchet MS" pitchFamily="34" charset="0"/>
                        </a:rPr>
                        <a:t>0.10</a:t>
                      </a:r>
                      <a:endParaRPr lang="tr-TR" sz="1800" dirty="0">
                        <a:latin typeface="Trebuchet MS" pitchFamily="34" charset="0"/>
                      </a:endParaRPr>
                    </a:p>
                  </a:txBody>
                  <a:tcPr/>
                </a:tc>
                <a:tc>
                  <a:txBody>
                    <a:bodyPr/>
                    <a:lstStyle/>
                    <a:p>
                      <a:r>
                        <a:rPr lang="tr-TR" sz="1800" b="1" dirty="0" smtClean="0">
                          <a:solidFill>
                            <a:srgbClr val="FF0000"/>
                          </a:solidFill>
                          <a:latin typeface="Trebuchet MS" pitchFamily="34" charset="0"/>
                        </a:rPr>
                        <a:t>0.35-0.60</a:t>
                      </a:r>
                      <a:endParaRPr lang="tr-TR" sz="1800" b="1" dirty="0">
                        <a:solidFill>
                          <a:srgbClr val="FF0000"/>
                        </a:solidFill>
                        <a:latin typeface="Trebuchet MS" pitchFamily="34" charset="0"/>
                      </a:endParaRPr>
                    </a:p>
                  </a:txBody>
                  <a:tcPr/>
                </a:tc>
                <a:tc>
                  <a:txBody>
                    <a:bodyPr/>
                    <a:lstStyle/>
                    <a:p>
                      <a:r>
                        <a:rPr lang="tr-TR" sz="1800" dirty="0" smtClean="0">
                          <a:latin typeface="Trebuchet MS" pitchFamily="34" charset="0"/>
                        </a:rPr>
                        <a:t>0.05</a:t>
                      </a:r>
                      <a:endParaRPr lang="tr-TR" sz="1800" dirty="0">
                        <a:latin typeface="Trebuchet MS" pitchFamily="34" charset="0"/>
                      </a:endParaRPr>
                    </a:p>
                  </a:txBody>
                  <a:tcPr/>
                </a:tc>
                <a:tc>
                  <a:txBody>
                    <a:bodyPr/>
                    <a:lstStyle/>
                    <a:p>
                      <a:r>
                        <a:rPr lang="tr-TR" sz="1800" dirty="0" smtClean="0">
                          <a:latin typeface="Trebuchet MS" pitchFamily="34" charset="0"/>
                        </a:rPr>
                        <a:t>0.15</a:t>
                      </a:r>
                      <a:endParaRPr lang="tr-TR" sz="1800" dirty="0">
                        <a:latin typeface="Trebuchet MS" pitchFamily="34" charset="0"/>
                      </a:endParaRPr>
                    </a:p>
                  </a:txBody>
                  <a:tcPr/>
                </a:tc>
                <a:tc>
                  <a:txBody>
                    <a:bodyPr/>
                    <a:lstStyle/>
                    <a:p>
                      <a:r>
                        <a:rPr lang="tr-TR" sz="1800" dirty="0" smtClean="0">
                          <a:latin typeface="Trebuchet MS" pitchFamily="34" charset="0"/>
                        </a:rPr>
                        <a:t>0.10</a:t>
                      </a:r>
                      <a:endParaRPr lang="tr-TR" sz="1800" dirty="0">
                        <a:latin typeface="Trebuchet MS" pitchFamily="34" charset="0"/>
                      </a:endParaRPr>
                    </a:p>
                  </a:txBody>
                  <a:tcPr/>
                </a:tc>
                <a:tc>
                  <a:txBody>
                    <a:bodyPr/>
                    <a:lstStyle/>
                    <a:p>
                      <a:r>
                        <a:rPr lang="tr-TR" sz="1800" dirty="0" smtClean="0">
                          <a:latin typeface="Trebuchet MS" pitchFamily="34" charset="0"/>
                        </a:rPr>
                        <a:t>0.05</a:t>
                      </a:r>
                      <a:endParaRPr lang="tr-TR" sz="1800" dirty="0">
                        <a:latin typeface="Trebuchet MS" pitchFamily="34" charset="0"/>
                      </a:endParaRPr>
                    </a:p>
                  </a:txBody>
                  <a:tcPr/>
                </a:tc>
                <a:tc>
                  <a:txBody>
                    <a:bodyPr/>
                    <a:lstStyle/>
                    <a:p>
                      <a:r>
                        <a:rPr lang="tr-TR" sz="1800" dirty="0" smtClean="0">
                          <a:latin typeface="Trebuchet MS" pitchFamily="34" charset="0"/>
                        </a:rPr>
                        <a:t>0.15</a:t>
                      </a:r>
                      <a:endParaRPr lang="tr-TR" sz="1800" dirty="0">
                        <a:latin typeface="Trebuchet MS" pitchFamily="34" charset="0"/>
                      </a:endParaRPr>
                    </a:p>
                  </a:txBody>
                  <a:tcPr/>
                </a:tc>
              </a:tr>
              <a:tr h="370840">
                <a:tc>
                  <a:txBody>
                    <a:bodyPr/>
                    <a:lstStyle/>
                    <a:p>
                      <a:r>
                        <a:rPr lang="tr-TR" sz="2400" dirty="0" smtClean="0">
                          <a:latin typeface="Trebuchet MS" pitchFamily="34" charset="0"/>
                        </a:rPr>
                        <a:t>6063</a:t>
                      </a:r>
                      <a:endParaRPr lang="tr-TR" sz="2400" dirty="0">
                        <a:latin typeface="Trebuchet MS" pitchFamily="34" charset="0"/>
                      </a:endParaRPr>
                    </a:p>
                  </a:txBody>
                  <a:tcPr/>
                </a:tc>
                <a:tc>
                  <a:txBody>
                    <a:bodyPr/>
                    <a:lstStyle/>
                    <a:p>
                      <a:r>
                        <a:rPr lang="tr-TR" sz="1800" b="1" dirty="0" smtClean="0">
                          <a:solidFill>
                            <a:srgbClr val="FF0000"/>
                          </a:solidFill>
                          <a:latin typeface="Trebuchet MS" pitchFamily="34" charset="0"/>
                        </a:rPr>
                        <a:t>0.20-0.60</a:t>
                      </a:r>
                      <a:endParaRPr lang="tr-TR" sz="1800" b="1" dirty="0">
                        <a:solidFill>
                          <a:srgbClr val="FF0000"/>
                        </a:solidFill>
                        <a:latin typeface="Trebuchet MS" pitchFamily="34" charset="0"/>
                      </a:endParaRPr>
                    </a:p>
                  </a:txBody>
                  <a:tcPr/>
                </a:tc>
                <a:tc>
                  <a:txBody>
                    <a:bodyPr/>
                    <a:lstStyle/>
                    <a:p>
                      <a:r>
                        <a:rPr lang="tr-TR" sz="1800" dirty="0" smtClean="0">
                          <a:latin typeface="Trebuchet MS" pitchFamily="34" charset="0"/>
                        </a:rPr>
                        <a:t>0.35</a:t>
                      </a:r>
                      <a:endParaRPr lang="tr-TR" sz="1800" dirty="0">
                        <a:latin typeface="Trebuchet MS" pitchFamily="34" charset="0"/>
                      </a:endParaRPr>
                    </a:p>
                  </a:txBody>
                  <a:tcPr/>
                </a:tc>
                <a:tc>
                  <a:txBody>
                    <a:bodyPr/>
                    <a:lstStyle/>
                    <a:p>
                      <a:r>
                        <a:rPr lang="tr-TR" sz="1800" dirty="0" smtClean="0">
                          <a:latin typeface="Trebuchet MS" pitchFamily="34" charset="0"/>
                        </a:rPr>
                        <a:t>0.10</a:t>
                      </a:r>
                      <a:endParaRPr lang="tr-TR" sz="1800" dirty="0">
                        <a:latin typeface="Trebuchet MS" pitchFamily="34" charset="0"/>
                      </a:endParaRPr>
                    </a:p>
                  </a:txBody>
                  <a:tcPr/>
                </a:tc>
                <a:tc>
                  <a:txBody>
                    <a:bodyPr/>
                    <a:lstStyle/>
                    <a:p>
                      <a:r>
                        <a:rPr lang="tr-TR" sz="1800" dirty="0" smtClean="0">
                          <a:latin typeface="Trebuchet MS" pitchFamily="34" charset="0"/>
                        </a:rPr>
                        <a:t>0.10</a:t>
                      </a:r>
                      <a:endParaRPr lang="tr-TR" sz="1800" dirty="0">
                        <a:latin typeface="Trebuchet MS" pitchFamily="34" charset="0"/>
                      </a:endParaRPr>
                    </a:p>
                  </a:txBody>
                  <a:tcPr/>
                </a:tc>
                <a:tc>
                  <a:txBody>
                    <a:bodyPr/>
                    <a:lstStyle/>
                    <a:p>
                      <a:r>
                        <a:rPr lang="tr-TR" sz="1800" b="1" dirty="0" smtClean="0">
                          <a:solidFill>
                            <a:srgbClr val="FF0000"/>
                          </a:solidFill>
                          <a:latin typeface="Trebuchet MS" pitchFamily="34" charset="0"/>
                        </a:rPr>
                        <a:t>0.45-0.90</a:t>
                      </a:r>
                      <a:endParaRPr lang="tr-TR" sz="1800" b="1" dirty="0">
                        <a:solidFill>
                          <a:srgbClr val="FF0000"/>
                        </a:solidFill>
                        <a:latin typeface="Trebuchet MS" pitchFamily="34" charset="0"/>
                      </a:endParaRPr>
                    </a:p>
                  </a:txBody>
                  <a:tcPr/>
                </a:tc>
                <a:tc>
                  <a:txBody>
                    <a:bodyPr/>
                    <a:lstStyle/>
                    <a:p>
                      <a:r>
                        <a:rPr lang="tr-TR" sz="1800" dirty="0" smtClean="0">
                          <a:latin typeface="Trebuchet MS" pitchFamily="34" charset="0"/>
                        </a:rPr>
                        <a:t>0.10</a:t>
                      </a:r>
                      <a:endParaRPr lang="tr-TR" sz="1800" dirty="0">
                        <a:latin typeface="Trebuchet MS" pitchFamily="34" charset="0"/>
                      </a:endParaRPr>
                    </a:p>
                  </a:txBody>
                  <a:tcPr/>
                </a:tc>
                <a:tc>
                  <a:txBody>
                    <a:bodyPr/>
                    <a:lstStyle/>
                    <a:p>
                      <a:r>
                        <a:rPr lang="tr-TR" sz="1800" dirty="0" smtClean="0">
                          <a:latin typeface="Trebuchet MS" pitchFamily="34" charset="0"/>
                        </a:rPr>
                        <a:t>0.10</a:t>
                      </a:r>
                      <a:endParaRPr lang="tr-TR" sz="1800" dirty="0">
                        <a:latin typeface="Trebuchet MS" pitchFamily="34" charset="0"/>
                      </a:endParaRPr>
                    </a:p>
                  </a:txBody>
                  <a:tcPr/>
                </a:tc>
                <a:tc>
                  <a:txBody>
                    <a:bodyPr/>
                    <a:lstStyle/>
                    <a:p>
                      <a:r>
                        <a:rPr lang="tr-TR" sz="1800" dirty="0" smtClean="0">
                          <a:latin typeface="Trebuchet MS" pitchFamily="34" charset="0"/>
                        </a:rPr>
                        <a:t>0.10</a:t>
                      </a:r>
                      <a:endParaRPr lang="tr-TR" sz="1800" dirty="0">
                        <a:latin typeface="Trebuchet MS" pitchFamily="34" charset="0"/>
                      </a:endParaRPr>
                    </a:p>
                  </a:txBody>
                  <a:tcPr/>
                </a:tc>
                <a:tc>
                  <a:txBody>
                    <a:bodyPr/>
                    <a:lstStyle/>
                    <a:p>
                      <a:r>
                        <a:rPr lang="tr-TR" sz="1800" dirty="0" smtClean="0">
                          <a:latin typeface="Trebuchet MS" pitchFamily="34" charset="0"/>
                        </a:rPr>
                        <a:t>0.05</a:t>
                      </a:r>
                      <a:endParaRPr lang="tr-TR" sz="1800" dirty="0">
                        <a:latin typeface="Trebuchet MS" pitchFamily="34" charset="0"/>
                      </a:endParaRPr>
                    </a:p>
                  </a:txBody>
                  <a:tcPr/>
                </a:tc>
                <a:tc>
                  <a:txBody>
                    <a:bodyPr/>
                    <a:lstStyle/>
                    <a:p>
                      <a:r>
                        <a:rPr lang="tr-TR" sz="1800" dirty="0" smtClean="0">
                          <a:latin typeface="Trebuchet MS" pitchFamily="34" charset="0"/>
                        </a:rPr>
                        <a:t>0.15</a:t>
                      </a:r>
                      <a:endParaRPr lang="tr-TR" sz="1800" dirty="0">
                        <a:latin typeface="Trebuchet MS" pitchFamily="34" charset="0"/>
                      </a:endParaRPr>
                    </a:p>
                  </a:txBody>
                  <a:tcPr/>
                </a:tc>
              </a:tr>
              <a:tr h="370840">
                <a:tc>
                  <a:txBody>
                    <a:bodyPr/>
                    <a:lstStyle/>
                    <a:p>
                      <a:r>
                        <a:rPr lang="tr-TR" sz="2400" dirty="0" smtClean="0">
                          <a:latin typeface="Trebuchet MS" pitchFamily="34" charset="0"/>
                        </a:rPr>
                        <a:t>6063A</a:t>
                      </a:r>
                      <a:endParaRPr lang="tr-TR" sz="2400" dirty="0">
                        <a:latin typeface="Trebuchet MS" pitchFamily="34" charset="0"/>
                      </a:endParaRPr>
                    </a:p>
                  </a:txBody>
                  <a:tcPr/>
                </a:tc>
                <a:tc>
                  <a:txBody>
                    <a:bodyPr/>
                    <a:lstStyle/>
                    <a:p>
                      <a:r>
                        <a:rPr lang="tr-TR" sz="1800" b="1" dirty="0" smtClean="0">
                          <a:solidFill>
                            <a:srgbClr val="FF0000"/>
                          </a:solidFill>
                          <a:latin typeface="Trebuchet MS" pitchFamily="34" charset="0"/>
                        </a:rPr>
                        <a:t>0.30-0.60</a:t>
                      </a:r>
                      <a:endParaRPr lang="tr-TR" sz="1800" b="1" dirty="0">
                        <a:solidFill>
                          <a:srgbClr val="FF0000"/>
                        </a:solidFill>
                        <a:latin typeface="Trebuchet MS" pitchFamily="34" charset="0"/>
                      </a:endParaRPr>
                    </a:p>
                  </a:txBody>
                  <a:tcPr/>
                </a:tc>
                <a:tc>
                  <a:txBody>
                    <a:bodyPr/>
                    <a:lstStyle/>
                    <a:p>
                      <a:r>
                        <a:rPr lang="tr-TR" sz="1800" dirty="0" smtClean="0">
                          <a:latin typeface="Trebuchet MS" pitchFamily="34" charset="0"/>
                        </a:rPr>
                        <a:t>0.15-0.35</a:t>
                      </a:r>
                      <a:endParaRPr lang="tr-TR" sz="1800" dirty="0">
                        <a:latin typeface="Trebuchet MS" pitchFamily="34" charset="0"/>
                      </a:endParaRPr>
                    </a:p>
                  </a:txBody>
                  <a:tcPr/>
                </a:tc>
                <a:tc>
                  <a:txBody>
                    <a:bodyPr/>
                    <a:lstStyle/>
                    <a:p>
                      <a:r>
                        <a:rPr lang="tr-TR" sz="1800" dirty="0" smtClean="0">
                          <a:latin typeface="Trebuchet MS" pitchFamily="34" charset="0"/>
                        </a:rPr>
                        <a:t>0.10</a:t>
                      </a:r>
                      <a:endParaRPr lang="tr-TR" sz="1800" dirty="0">
                        <a:latin typeface="Trebuchet MS" pitchFamily="34" charset="0"/>
                      </a:endParaRPr>
                    </a:p>
                  </a:txBody>
                  <a:tcPr/>
                </a:tc>
                <a:tc>
                  <a:txBody>
                    <a:bodyPr/>
                    <a:lstStyle/>
                    <a:p>
                      <a:r>
                        <a:rPr lang="tr-TR" sz="1800" dirty="0" smtClean="0">
                          <a:latin typeface="Trebuchet MS" pitchFamily="34" charset="0"/>
                        </a:rPr>
                        <a:t>0.15</a:t>
                      </a:r>
                      <a:endParaRPr lang="tr-TR" sz="1800" dirty="0">
                        <a:latin typeface="Trebuchet MS" pitchFamily="34" charset="0"/>
                      </a:endParaRPr>
                    </a:p>
                  </a:txBody>
                  <a:tcPr/>
                </a:tc>
                <a:tc>
                  <a:txBody>
                    <a:bodyPr/>
                    <a:lstStyle/>
                    <a:p>
                      <a:r>
                        <a:rPr lang="tr-TR" sz="1800" b="1" dirty="0" smtClean="0">
                          <a:solidFill>
                            <a:srgbClr val="FF0000"/>
                          </a:solidFill>
                          <a:latin typeface="Trebuchet MS" pitchFamily="34" charset="0"/>
                        </a:rPr>
                        <a:t>0.60-0.90</a:t>
                      </a:r>
                      <a:endParaRPr lang="tr-TR" sz="1800" b="1" dirty="0">
                        <a:solidFill>
                          <a:srgbClr val="FF0000"/>
                        </a:solidFill>
                        <a:latin typeface="Trebuchet MS" pitchFamily="34" charset="0"/>
                      </a:endParaRPr>
                    </a:p>
                  </a:txBody>
                  <a:tcPr/>
                </a:tc>
                <a:tc>
                  <a:txBody>
                    <a:bodyPr/>
                    <a:lstStyle/>
                    <a:p>
                      <a:r>
                        <a:rPr lang="tr-TR" sz="1800" dirty="0" smtClean="0">
                          <a:latin typeface="Trebuchet MS" pitchFamily="34" charset="0"/>
                        </a:rPr>
                        <a:t>0.05</a:t>
                      </a:r>
                      <a:endParaRPr lang="tr-TR" sz="1800" dirty="0">
                        <a:latin typeface="Trebuchet MS" pitchFamily="34" charset="0"/>
                      </a:endParaRPr>
                    </a:p>
                  </a:txBody>
                  <a:tcPr/>
                </a:tc>
                <a:tc>
                  <a:txBody>
                    <a:bodyPr/>
                    <a:lstStyle/>
                    <a:p>
                      <a:r>
                        <a:rPr lang="tr-TR" sz="1800" dirty="0" smtClean="0">
                          <a:latin typeface="Trebuchet MS" pitchFamily="34" charset="0"/>
                        </a:rPr>
                        <a:t>0.15</a:t>
                      </a:r>
                      <a:endParaRPr lang="tr-TR" sz="1800" dirty="0">
                        <a:latin typeface="Trebuchet MS" pitchFamily="34" charset="0"/>
                      </a:endParaRPr>
                    </a:p>
                  </a:txBody>
                  <a:tcPr/>
                </a:tc>
                <a:tc>
                  <a:txBody>
                    <a:bodyPr/>
                    <a:lstStyle/>
                    <a:p>
                      <a:r>
                        <a:rPr lang="tr-TR" sz="1800" dirty="0" smtClean="0">
                          <a:latin typeface="Trebuchet MS" pitchFamily="34" charset="0"/>
                        </a:rPr>
                        <a:t>0.10</a:t>
                      </a:r>
                      <a:endParaRPr lang="tr-TR" sz="1800" dirty="0">
                        <a:latin typeface="Trebuchet MS" pitchFamily="34" charset="0"/>
                      </a:endParaRPr>
                    </a:p>
                  </a:txBody>
                  <a:tcPr/>
                </a:tc>
                <a:tc>
                  <a:txBody>
                    <a:bodyPr/>
                    <a:lstStyle/>
                    <a:p>
                      <a:r>
                        <a:rPr lang="tr-TR" sz="1800" dirty="0" smtClean="0">
                          <a:latin typeface="Trebuchet MS" pitchFamily="34" charset="0"/>
                        </a:rPr>
                        <a:t>0.05</a:t>
                      </a:r>
                      <a:endParaRPr lang="tr-TR" sz="1800" dirty="0">
                        <a:latin typeface="Trebuchet MS" pitchFamily="34" charset="0"/>
                      </a:endParaRPr>
                    </a:p>
                  </a:txBody>
                  <a:tcPr/>
                </a:tc>
                <a:tc>
                  <a:txBody>
                    <a:bodyPr/>
                    <a:lstStyle/>
                    <a:p>
                      <a:r>
                        <a:rPr lang="tr-TR" sz="1800" dirty="0" smtClean="0">
                          <a:latin typeface="Trebuchet MS" pitchFamily="34" charset="0"/>
                        </a:rPr>
                        <a:t>0.15</a:t>
                      </a:r>
                      <a:endParaRPr lang="tr-TR" sz="1800" dirty="0">
                        <a:latin typeface="Trebuchet MS" pitchFamily="34" charset="0"/>
                      </a:endParaRPr>
                    </a:p>
                  </a:txBody>
                  <a:tcPr/>
                </a:tc>
              </a:tr>
              <a:tr h="370840">
                <a:tc>
                  <a:txBody>
                    <a:bodyPr/>
                    <a:lstStyle/>
                    <a:p>
                      <a:r>
                        <a:rPr lang="tr-TR" sz="2400" dirty="0" smtClean="0">
                          <a:latin typeface="Trebuchet MS" pitchFamily="34" charset="0"/>
                        </a:rPr>
                        <a:t>6082</a:t>
                      </a:r>
                      <a:endParaRPr lang="tr-TR" sz="2400" dirty="0">
                        <a:latin typeface="Trebuchet MS" pitchFamily="34" charset="0"/>
                      </a:endParaRPr>
                    </a:p>
                  </a:txBody>
                  <a:tcPr/>
                </a:tc>
                <a:tc>
                  <a:txBody>
                    <a:bodyPr/>
                    <a:lstStyle/>
                    <a:p>
                      <a:r>
                        <a:rPr lang="tr-TR" sz="1800" b="1" dirty="0" smtClean="0">
                          <a:solidFill>
                            <a:srgbClr val="FF0000"/>
                          </a:solidFill>
                          <a:latin typeface="Trebuchet MS" pitchFamily="34" charset="0"/>
                        </a:rPr>
                        <a:t>0.70-1.30</a:t>
                      </a:r>
                      <a:endParaRPr lang="tr-TR" sz="1800" b="1" dirty="0">
                        <a:solidFill>
                          <a:srgbClr val="FF0000"/>
                        </a:solidFill>
                        <a:latin typeface="Trebuchet MS" pitchFamily="34" charset="0"/>
                      </a:endParaRPr>
                    </a:p>
                  </a:txBody>
                  <a:tcPr/>
                </a:tc>
                <a:tc>
                  <a:txBody>
                    <a:bodyPr/>
                    <a:lstStyle/>
                    <a:p>
                      <a:r>
                        <a:rPr lang="tr-TR" sz="1800" dirty="0" smtClean="0">
                          <a:latin typeface="Trebuchet MS" pitchFamily="34" charset="0"/>
                        </a:rPr>
                        <a:t>0.50</a:t>
                      </a:r>
                      <a:endParaRPr lang="tr-TR" sz="1800" dirty="0">
                        <a:latin typeface="Trebuchet MS" pitchFamily="34" charset="0"/>
                      </a:endParaRPr>
                    </a:p>
                  </a:txBody>
                  <a:tcPr/>
                </a:tc>
                <a:tc>
                  <a:txBody>
                    <a:bodyPr/>
                    <a:lstStyle/>
                    <a:p>
                      <a:r>
                        <a:rPr lang="tr-TR" sz="1800" dirty="0" smtClean="0">
                          <a:latin typeface="Trebuchet MS" pitchFamily="34" charset="0"/>
                        </a:rPr>
                        <a:t>0.10</a:t>
                      </a:r>
                      <a:endParaRPr lang="tr-TR" sz="1800" dirty="0">
                        <a:latin typeface="Trebuchet MS" pitchFamily="34" charset="0"/>
                      </a:endParaRPr>
                    </a:p>
                  </a:txBody>
                  <a:tcPr/>
                </a:tc>
                <a:tc>
                  <a:txBody>
                    <a:bodyPr/>
                    <a:lstStyle/>
                    <a:p>
                      <a:r>
                        <a:rPr lang="tr-TR" sz="1800" dirty="0" smtClean="0">
                          <a:latin typeface="Trebuchet MS" pitchFamily="34" charset="0"/>
                        </a:rPr>
                        <a:t>0.40-1.00</a:t>
                      </a:r>
                      <a:endParaRPr lang="tr-TR" sz="1800" dirty="0">
                        <a:latin typeface="Trebuchet MS" pitchFamily="34" charset="0"/>
                      </a:endParaRPr>
                    </a:p>
                  </a:txBody>
                  <a:tcPr/>
                </a:tc>
                <a:tc>
                  <a:txBody>
                    <a:bodyPr/>
                    <a:lstStyle/>
                    <a:p>
                      <a:r>
                        <a:rPr lang="tr-TR" sz="1800" b="1" dirty="0" smtClean="0">
                          <a:solidFill>
                            <a:srgbClr val="FF0000"/>
                          </a:solidFill>
                          <a:latin typeface="Trebuchet MS" pitchFamily="34" charset="0"/>
                        </a:rPr>
                        <a:t>0.60-1.20</a:t>
                      </a:r>
                      <a:endParaRPr lang="tr-TR" sz="1800" b="1" dirty="0">
                        <a:solidFill>
                          <a:srgbClr val="FF0000"/>
                        </a:solidFill>
                        <a:latin typeface="Trebuchet MS" pitchFamily="34" charset="0"/>
                      </a:endParaRPr>
                    </a:p>
                  </a:txBody>
                  <a:tcPr/>
                </a:tc>
                <a:tc>
                  <a:txBody>
                    <a:bodyPr/>
                    <a:lstStyle/>
                    <a:p>
                      <a:r>
                        <a:rPr lang="tr-TR" sz="1800" dirty="0" smtClean="0">
                          <a:latin typeface="Trebuchet MS" pitchFamily="34" charset="0"/>
                        </a:rPr>
                        <a:t>0.25</a:t>
                      </a:r>
                      <a:endParaRPr lang="tr-TR" sz="1800" dirty="0">
                        <a:latin typeface="Trebuchet MS" pitchFamily="34" charset="0"/>
                      </a:endParaRPr>
                    </a:p>
                  </a:txBody>
                  <a:tcPr/>
                </a:tc>
                <a:tc>
                  <a:txBody>
                    <a:bodyPr/>
                    <a:lstStyle/>
                    <a:p>
                      <a:r>
                        <a:rPr lang="tr-TR" sz="1800" dirty="0" smtClean="0">
                          <a:latin typeface="Trebuchet MS" pitchFamily="34" charset="0"/>
                        </a:rPr>
                        <a:t>0.20</a:t>
                      </a:r>
                      <a:endParaRPr lang="tr-TR" sz="1800" dirty="0">
                        <a:latin typeface="Trebuchet MS" pitchFamily="34" charset="0"/>
                      </a:endParaRPr>
                    </a:p>
                  </a:txBody>
                  <a:tcPr/>
                </a:tc>
                <a:tc>
                  <a:txBody>
                    <a:bodyPr/>
                    <a:lstStyle/>
                    <a:p>
                      <a:r>
                        <a:rPr lang="tr-TR" sz="1800" dirty="0" smtClean="0">
                          <a:latin typeface="Trebuchet MS" pitchFamily="34" charset="0"/>
                        </a:rPr>
                        <a:t>0.10</a:t>
                      </a:r>
                      <a:endParaRPr lang="tr-TR" sz="1800" dirty="0">
                        <a:latin typeface="Trebuchet MS" pitchFamily="34" charset="0"/>
                      </a:endParaRPr>
                    </a:p>
                  </a:txBody>
                  <a:tcPr/>
                </a:tc>
                <a:tc>
                  <a:txBody>
                    <a:bodyPr/>
                    <a:lstStyle/>
                    <a:p>
                      <a:r>
                        <a:rPr lang="tr-TR" sz="1800" dirty="0" smtClean="0">
                          <a:latin typeface="Trebuchet MS" pitchFamily="34" charset="0"/>
                        </a:rPr>
                        <a:t>0.05</a:t>
                      </a:r>
                      <a:endParaRPr lang="tr-TR" sz="1800" dirty="0">
                        <a:latin typeface="Trebuchet MS" pitchFamily="34" charset="0"/>
                      </a:endParaRPr>
                    </a:p>
                  </a:txBody>
                  <a:tcPr/>
                </a:tc>
                <a:tc>
                  <a:txBody>
                    <a:bodyPr/>
                    <a:lstStyle/>
                    <a:p>
                      <a:r>
                        <a:rPr lang="tr-TR" sz="1800" dirty="0" smtClean="0">
                          <a:latin typeface="Trebuchet MS" pitchFamily="34" charset="0"/>
                        </a:rPr>
                        <a:t>0.15</a:t>
                      </a:r>
                      <a:endParaRPr lang="tr-TR" sz="1800" dirty="0">
                        <a:latin typeface="Trebuchet MS" pitchFamily="34" charset="0"/>
                      </a:endParaRPr>
                    </a:p>
                  </a:txBody>
                  <a:tcPr/>
                </a:tc>
              </a:tr>
              <a:tr h="370840">
                <a:tc>
                  <a:txBody>
                    <a:bodyPr/>
                    <a:lstStyle/>
                    <a:p>
                      <a:r>
                        <a:rPr lang="tr-TR" sz="2400" dirty="0" smtClean="0">
                          <a:latin typeface="Trebuchet MS" pitchFamily="34" charset="0"/>
                        </a:rPr>
                        <a:t>6061</a:t>
                      </a:r>
                      <a:endParaRPr lang="tr-TR" sz="2400" dirty="0">
                        <a:latin typeface="Trebuchet MS" pitchFamily="34" charset="0"/>
                      </a:endParaRPr>
                    </a:p>
                  </a:txBody>
                  <a:tcPr/>
                </a:tc>
                <a:tc>
                  <a:txBody>
                    <a:bodyPr/>
                    <a:lstStyle/>
                    <a:p>
                      <a:r>
                        <a:rPr lang="tr-TR" sz="1800" b="1" dirty="0" smtClean="0">
                          <a:solidFill>
                            <a:srgbClr val="FF0000"/>
                          </a:solidFill>
                          <a:latin typeface="Trebuchet MS" pitchFamily="34" charset="0"/>
                        </a:rPr>
                        <a:t>0.40-0.80</a:t>
                      </a:r>
                      <a:endParaRPr lang="tr-TR" sz="1800" b="1" dirty="0">
                        <a:solidFill>
                          <a:srgbClr val="FF0000"/>
                        </a:solidFill>
                        <a:latin typeface="Trebuchet MS" pitchFamily="34" charset="0"/>
                      </a:endParaRPr>
                    </a:p>
                  </a:txBody>
                  <a:tcPr/>
                </a:tc>
                <a:tc>
                  <a:txBody>
                    <a:bodyPr/>
                    <a:lstStyle/>
                    <a:p>
                      <a:r>
                        <a:rPr lang="tr-TR" sz="1800" dirty="0" smtClean="0">
                          <a:latin typeface="Trebuchet MS" pitchFamily="34" charset="0"/>
                        </a:rPr>
                        <a:t>0.70</a:t>
                      </a:r>
                      <a:endParaRPr lang="tr-TR" sz="1800" dirty="0">
                        <a:latin typeface="Trebuchet MS" pitchFamily="34" charset="0"/>
                      </a:endParaRPr>
                    </a:p>
                  </a:txBody>
                  <a:tcPr/>
                </a:tc>
                <a:tc>
                  <a:txBody>
                    <a:bodyPr/>
                    <a:lstStyle/>
                    <a:p>
                      <a:r>
                        <a:rPr lang="tr-TR" sz="1800" dirty="0" smtClean="0">
                          <a:latin typeface="Trebuchet MS" pitchFamily="34" charset="0"/>
                        </a:rPr>
                        <a:t>0.15-0.40</a:t>
                      </a:r>
                      <a:endParaRPr lang="tr-TR" sz="1800" dirty="0">
                        <a:latin typeface="Trebuchet MS" pitchFamily="34" charset="0"/>
                      </a:endParaRPr>
                    </a:p>
                  </a:txBody>
                  <a:tcPr/>
                </a:tc>
                <a:tc>
                  <a:txBody>
                    <a:bodyPr/>
                    <a:lstStyle/>
                    <a:p>
                      <a:r>
                        <a:rPr lang="tr-TR" sz="1800" dirty="0" smtClean="0">
                          <a:latin typeface="Trebuchet MS" pitchFamily="34" charset="0"/>
                        </a:rPr>
                        <a:t>-</a:t>
                      </a:r>
                      <a:endParaRPr lang="tr-TR" sz="1800" dirty="0">
                        <a:latin typeface="Trebuchet MS" pitchFamily="34" charset="0"/>
                      </a:endParaRPr>
                    </a:p>
                  </a:txBody>
                  <a:tcPr/>
                </a:tc>
                <a:tc>
                  <a:txBody>
                    <a:bodyPr/>
                    <a:lstStyle/>
                    <a:p>
                      <a:r>
                        <a:rPr lang="tr-TR" sz="1800" b="1" dirty="0" smtClean="0">
                          <a:solidFill>
                            <a:srgbClr val="FF0000"/>
                          </a:solidFill>
                          <a:latin typeface="Trebuchet MS" pitchFamily="34" charset="0"/>
                        </a:rPr>
                        <a:t>0.80-1.20</a:t>
                      </a:r>
                      <a:endParaRPr lang="tr-TR" sz="1800" b="1" dirty="0">
                        <a:solidFill>
                          <a:srgbClr val="FF0000"/>
                        </a:solidFill>
                        <a:latin typeface="Trebuchet MS" pitchFamily="34" charset="0"/>
                      </a:endParaRPr>
                    </a:p>
                  </a:txBody>
                  <a:tcPr/>
                </a:tc>
                <a:tc>
                  <a:txBody>
                    <a:bodyPr/>
                    <a:lstStyle/>
                    <a:p>
                      <a:r>
                        <a:rPr lang="tr-TR" sz="1800" dirty="0" smtClean="0">
                          <a:latin typeface="Trebuchet MS" pitchFamily="34" charset="0"/>
                        </a:rPr>
                        <a:t>0.04-0.35</a:t>
                      </a:r>
                      <a:endParaRPr lang="tr-TR" sz="1800" dirty="0">
                        <a:latin typeface="Trebuchet MS" pitchFamily="34" charset="0"/>
                      </a:endParaRPr>
                    </a:p>
                  </a:txBody>
                  <a:tcPr/>
                </a:tc>
                <a:tc>
                  <a:txBody>
                    <a:bodyPr/>
                    <a:lstStyle/>
                    <a:p>
                      <a:r>
                        <a:rPr lang="tr-TR" sz="1800" dirty="0" smtClean="0">
                          <a:latin typeface="Trebuchet MS" pitchFamily="34" charset="0"/>
                        </a:rPr>
                        <a:t>0.25</a:t>
                      </a:r>
                      <a:endParaRPr lang="tr-TR" sz="1800" dirty="0">
                        <a:latin typeface="Trebuchet MS" pitchFamily="34" charset="0"/>
                      </a:endParaRPr>
                    </a:p>
                  </a:txBody>
                  <a:tcPr/>
                </a:tc>
                <a:tc>
                  <a:txBody>
                    <a:bodyPr/>
                    <a:lstStyle/>
                    <a:p>
                      <a:r>
                        <a:rPr lang="tr-TR" sz="1800" dirty="0" smtClean="0">
                          <a:latin typeface="Trebuchet MS" pitchFamily="34" charset="0"/>
                        </a:rPr>
                        <a:t>0.15</a:t>
                      </a:r>
                      <a:endParaRPr lang="tr-TR" sz="1800" dirty="0">
                        <a:latin typeface="Trebuchet MS" pitchFamily="34" charset="0"/>
                      </a:endParaRPr>
                    </a:p>
                  </a:txBody>
                  <a:tcPr/>
                </a:tc>
                <a:tc>
                  <a:txBody>
                    <a:bodyPr/>
                    <a:lstStyle/>
                    <a:p>
                      <a:r>
                        <a:rPr lang="tr-TR" sz="1800" dirty="0" smtClean="0">
                          <a:latin typeface="Trebuchet MS" pitchFamily="34" charset="0"/>
                        </a:rPr>
                        <a:t>0.05</a:t>
                      </a:r>
                      <a:endParaRPr lang="tr-TR" sz="1800" dirty="0">
                        <a:latin typeface="Trebuchet MS" pitchFamily="34" charset="0"/>
                      </a:endParaRPr>
                    </a:p>
                  </a:txBody>
                  <a:tcPr/>
                </a:tc>
                <a:tc>
                  <a:txBody>
                    <a:bodyPr/>
                    <a:lstStyle/>
                    <a:p>
                      <a:r>
                        <a:rPr lang="tr-TR" sz="1800" dirty="0" smtClean="0">
                          <a:latin typeface="Trebuchet MS" pitchFamily="34" charset="0"/>
                        </a:rPr>
                        <a:t>0.15</a:t>
                      </a:r>
                      <a:endParaRPr lang="tr-TR" sz="1800" dirty="0">
                        <a:latin typeface="Trebuchet MS" pitchFamily="34" charset="0"/>
                      </a:endParaRPr>
                    </a:p>
                  </a:txBody>
                  <a:tcPr/>
                </a:tc>
              </a:tr>
              <a:tr h="370840">
                <a:tc>
                  <a:txBody>
                    <a:bodyPr/>
                    <a:lstStyle/>
                    <a:p>
                      <a:r>
                        <a:rPr lang="tr-TR" sz="2400" dirty="0" smtClean="0">
                          <a:latin typeface="Trebuchet MS" pitchFamily="34" charset="0"/>
                        </a:rPr>
                        <a:t>6101A</a:t>
                      </a:r>
                      <a:endParaRPr lang="tr-TR" sz="2400" dirty="0">
                        <a:latin typeface="Trebuchet MS" pitchFamily="34" charset="0"/>
                      </a:endParaRPr>
                    </a:p>
                  </a:txBody>
                  <a:tcPr/>
                </a:tc>
                <a:tc>
                  <a:txBody>
                    <a:bodyPr/>
                    <a:lstStyle/>
                    <a:p>
                      <a:r>
                        <a:rPr lang="tr-TR" sz="1800" b="1" dirty="0" smtClean="0">
                          <a:solidFill>
                            <a:srgbClr val="FF0000"/>
                          </a:solidFill>
                          <a:latin typeface="Trebuchet MS" pitchFamily="34" charset="0"/>
                        </a:rPr>
                        <a:t>0.30-0.70</a:t>
                      </a:r>
                      <a:endParaRPr lang="tr-TR" sz="1800" b="1" dirty="0">
                        <a:solidFill>
                          <a:srgbClr val="FF0000"/>
                        </a:solidFill>
                        <a:latin typeface="Trebuchet MS" pitchFamily="34" charset="0"/>
                      </a:endParaRPr>
                    </a:p>
                  </a:txBody>
                  <a:tcPr/>
                </a:tc>
                <a:tc>
                  <a:txBody>
                    <a:bodyPr/>
                    <a:lstStyle/>
                    <a:p>
                      <a:r>
                        <a:rPr lang="tr-TR" sz="1800" dirty="0" smtClean="0">
                          <a:latin typeface="Trebuchet MS" pitchFamily="34" charset="0"/>
                        </a:rPr>
                        <a:t>0.40</a:t>
                      </a:r>
                      <a:endParaRPr lang="tr-TR" sz="1800" dirty="0">
                        <a:latin typeface="Trebuchet MS" pitchFamily="34" charset="0"/>
                      </a:endParaRPr>
                    </a:p>
                  </a:txBody>
                  <a:tcPr/>
                </a:tc>
                <a:tc>
                  <a:txBody>
                    <a:bodyPr/>
                    <a:lstStyle/>
                    <a:p>
                      <a:r>
                        <a:rPr lang="tr-TR" sz="1800" dirty="0" smtClean="0">
                          <a:latin typeface="Trebuchet MS" pitchFamily="34" charset="0"/>
                        </a:rPr>
                        <a:t>0.05</a:t>
                      </a:r>
                      <a:endParaRPr lang="tr-TR" sz="1800" dirty="0">
                        <a:latin typeface="Trebuchet MS" pitchFamily="34" charset="0"/>
                      </a:endParaRPr>
                    </a:p>
                  </a:txBody>
                  <a:tcPr/>
                </a:tc>
                <a:tc>
                  <a:txBody>
                    <a:bodyPr/>
                    <a:lstStyle/>
                    <a:p>
                      <a:r>
                        <a:rPr lang="tr-TR" sz="1800" dirty="0" smtClean="0">
                          <a:latin typeface="Trebuchet MS" pitchFamily="34" charset="0"/>
                        </a:rPr>
                        <a:t>-</a:t>
                      </a:r>
                      <a:endParaRPr lang="tr-TR" sz="1800" dirty="0">
                        <a:latin typeface="Trebuchet MS" pitchFamily="34" charset="0"/>
                      </a:endParaRPr>
                    </a:p>
                  </a:txBody>
                  <a:tcPr/>
                </a:tc>
                <a:tc>
                  <a:txBody>
                    <a:bodyPr/>
                    <a:lstStyle/>
                    <a:p>
                      <a:r>
                        <a:rPr lang="tr-TR" sz="1800" b="1" dirty="0" smtClean="0">
                          <a:solidFill>
                            <a:srgbClr val="FF0000"/>
                          </a:solidFill>
                          <a:latin typeface="Trebuchet MS" pitchFamily="34" charset="0"/>
                        </a:rPr>
                        <a:t>0.40-0.90</a:t>
                      </a:r>
                      <a:endParaRPr lang="tr-TR" sz="1800" b="1" dirty="0">
                        <a:solidFill>
                          <a:srgbClr val="FF0000"/>
                        </a:solidFill>
                        <a:latin typeface="Trebuchet MS" pitchFamily="34" charset="0"/>
                      </a:endParaRPr>
                    </a:p>
                  </a:txBody>
                  <a:tcPr/>
                </a:tc>
                <a:tc>
                  <a:txBody>
                    <a:bodyPr/>
                    <a:lstStyle/>
                    <a:p>
                      <a:r>
                        <a:rPr lang="tr-TR" sz="1800" dirty="0" smtClean="0">
                          <a:latin typeface="Trebuchet MS" pitchFamily="34" charset="0"/>
                        </a:rPr>
                        <a:t>-</a:t>
                      </a:r>
                      <a:endParaRPr lang="tr-TR" sz="1800" dirty="0">
                        <a:latin typeface="Trebuchet MS" pitchFamily="34" charset="0"/>
                      </a:endParaRPr>
                    </a:p>
                  </a:txBody>
                  <a:tcPr/>
                </a:tc>
                <a:tc>
                  <a:txBody>
                    <a:bodyPr/>
                    <a:lstStyle/>
                    <a:p>
                      <a:r>
                        <a:rPr lang="tr-TR" sz="1800" dirty="0" smtClean="0">
                          <a:latin typeface="Trebuchet MS" pitchFamily="34" charset="0"/>
                        </a:rPr>
                        <a:t>-</a:t>
                      </a:r>
                      <a:endParaRPr lang="tr-TR" sz="1800" dirty="0">
                        <a:latin typeface="Trebuchet MS" pitchFamily="34" charset="0"/>
                      </a:endParaRPr>
                    </a:p>
                  </a:txBody>
                  <a:tcPr/>
                </a:tc>
                <a:tc>
                  <a:txBody>
                    <a:bodyPr/>
                    <a:lstStyle/>
                    <a:p>
                      <a:r>
                        <a:rPr lang="tr-TR" sz="1800" dirty="0" smtClean="0">
                          <a:latin typeface="Trebuchet MS" pitchFamily="34" charset="0"/>
                        </a:rPr>
                        <a:t>-</a:t>
                      </a:r>
                      <a:endParaRPr lang="tr-TR" sz="1800" dirty="0">
                        <a:latin typeface="Trebuchet MS" pitchFamily="34" charset="0"/>
                      </a:endParaRPr>
                    </a:p>
                  </a:txBody>
                  <a:tcPr/>
                </a:tc>
                <a:tc>
                  <a:txBody>
                    <a:bodyPr/>
                    <a:lstStyle/>
                    <a:p>
                      <a:r>
                        <a:rPr lang="tr-TR" sz="1800" dirty="0" smtClean="0">
                          <a:latin typeface="Trebuchet MS" pitchFamily="34" charset="0"/>
                        </a:rPr>
                        <a:t>0.03</a:t>
                      </a:r>
                      <a:endParaRPr lang="tr-TR" sz="1800" dirty="0">
                        <a:latin typeface="Trebuchet MS" pitchFamily="34" charset="0"/>
                      </a:endParaRPr>
                    </a:p>
                  </a:txBody>
                  <a:tcPr/>
                </a:tc>
                <a:tc>
                  <a:txBody>
                    <a:bodyPr/>
                    <a:lstStyle/>
                    <a:p>
                      <a:r>
                        <a:rPr lang="tr-TR" sz="1800" dirty="0" smtClean="0">
                          <a:latin typeface="Trebuchet MS" pitchFamily="34" charset="0"/>
                        </a:rPr>
                        <a:t>0.15</a:t>
                      </a:r>
                      <a:endParaRPr lang="tr-TR" sz="1800" dirty="0">
                        <a:latin typeface="Trebuchet MS" pitchFamily="34" charset="0"/>
                      </a:endParaRPr>
                    </a:p>
                  </a:txBody>
                  <a:tcPr/>
                </a:tc>
              </a:tr>
              <a:tr h="370840">
                <a:tc>
                  <a:txBody>
                    <a:bodyPr/>
                    <a:lstStyle/>
                    <a:p>
                      <a:r>
                        <a:rPr lang="tr-TR" sz="2400" dirty="0" smtClean="0">
                          <a:latin typeface="Trebuchet MS" pitchFamily="34" charset="0"/>
                        </a:rPr>
                        <a:t>6463</a:t>
                      </a:r>
                      <a:endParaRPr lang="tr-TR" sz="2400" dirty="0">
                        <a:latin typeface="Trebuchet MS" pitchFamily="34" charset="0"/>
                      </a:endParaRPr>
                    </a:p>
                  </a:txBody>
                  <a:tcPr/>
                </a:tc>
                <a:tc>
                  <a:txBody>
                    <a:bodyPr/>
                    <a:lstStyle/>
                    <a:p>
                      <a:r>
                        <a:rPr lang="tr-TR" sz="1800" b="1" dirty="0" smtClean="0">
                          <a:solidFill>
                            <a:srgbClr val="FF0000"/>
                          </a:solidFill>
                          <a:latin typeface="Trebuchet MS" pitchFamily="34" charset="0"/>
                        </a:rPr>
                        <a:t>0.20-0.60</a:t>
                      </a:r>
                      <a:endParaRPr lang="tr-TR" sz="1800" b="1" dirty="0">
                        <a:solidFill>
                          <a:srgbClr val="FF0000"/>
                        </a:solidFill>
                        <a:latin typeface="Trebuchet MS" pitchFamily="34" charset="0"/>
                      </a:endParaRPr>
                    </a:p>
                  </a:txBody>
                  <a:tcPr/>
                </a:tc>
                <a:tc>
                  <a:txBody>
                    <a:bodyPr/>
                    <a:lstStyle/>
                    <a:p>
                      <a:r>
                        <a:rPr lang="tr-TR" sz="1800" dirty="0" smtClean="0">
                          <a:latin typeface="Trebuchet MS" pitchFamily="34" charset="0"/>
                        </a:rPr>
                        <a:t>0.15</a:t>
                      </a:r>
                      <a:endParaRPr lang="tr-TR" sz="1800" dirty="0">
                        <a:latin typeface="Trebuchet MS" pitchFamily="34" charset="0"/>
                      </a:endParaRPr>
                    </a:p>
                  </a:txBody>
                  <a:tcPr/>
                </a:tc>
                <a:tc>
                  <a:txBody>
                    <a:bodyPr/>
                    <a:lstStyle/>
                    <a:p>
                      <a:r>
                        <a:rPr lang="tr-TR" sz="1800" dirty="0" smtClean="0">
                          <a:latin typeface="Trebuchet MS" pitchFamily="34" charset="0"/>
                        </a:rPr>
                        <a:t>0.20</a:t>
                      </a:r>
                      <a:endParaRPr lang="tr-TR" sz="1800" dirty="0">
                        <a:latin typeface="Trebuchet MS" pitchFamily="34" charset="0"/>
                      </a:endParaRPr>
                    </a:p>
                  </a:txBody>
                  <a:tcPr/>
                </a:tc>
                <a:tc>
                  <a:txBody>
                    <a:bodyPr/>
                    <a:lstStyle/>
                    <a:p>
                      <a:r>
                        <a:rPr lang="tr-TR" sz="1800" dirty="0" smtClean="0">
                          <a:latin typeface="Trebuchet MS" pitchFamily="34" charset="0"/>
                        </a:rPr>
                        <a:t>0.05</a:t>
                      </a:r>
                      <a:endParaRPr lang="tr-TR" sz="1800" dirty="0">
                        <a:latin typeface="Trebuchet MS" pitchFamily="34" charset="0"/>
                      </a:endParaRPr>
                    </a:p>
                  </a:txBody>
                  <a:tcPr/>
                </a:tc>
                <a:tc>
                  <a:txBody>
                    <a:bodyPr/>
                    <a:lstStyle/>
                    <a:p>
                      <a:r>
                        <a:rPr lang="tr-TR" sz="1800" b="1" dirty="0" smtClean="0">
                          <a:solidFill>
                            <a:srgbClr val="FF0000"/>
                          </a:solidFill>
                          <a:latin typeface="Trebuchet MS" pitchFamily="34" charset="0"/>
                        </a:rPr>
                        <a:t>0.45-0.90</a:t>
                      </a:r>
                      <a:endParaRPr lang="tr-TR" sz="1800" b="1" dirty="0">
                        <a:solidFill>
                          <a:srgbClr val="FF0000"/>
                        </a:solidFill>
                        <a:latin typeface="Trebuchet MS" pitchFamily="34" charset="0"/>
                      </a:endParaRPr>
                    </a:p>
                  </a:txBody>
                  <a:tcPr/>
                </a:tc>
                <a:tc>
                  <a:txBody>
                    <a:bodyPr/>
                    <a:lstStyle/>
                    <a:p>
                      <a:r>
                        <a:rPr lang="tr-TR" sz="1800" dirty="0" smtClean="0">
                          <a:latin typeface="Trebuchet MS" pitchFamily="34" charset="0"/>
                        </a:rPr>
                        <a:t>-</a:t>
                      </a:r>
                      <a:endParaRPr lang="tr-TR" sz="1800" dirty="0">
                        <a:latin typeface="Trebuchet MS" pitchFamily="34" charset="0"/>
                      </a:endParaRPr>
                    </a:p>
                  </a:txBody>
                  <a:tcPr/>
                </a:tc>
                <a:tc>
                  <a:txBody>
                    <a:bodyPr/>
                    <a:lstStyle/>
                    <a:p>
                      <a:r>
                        <a:rPr lang="tr-TR" sz="1800" dirty="0" smtClean="0">
                          <a:latin typeface="Trebuchet MS" pitchFamily="34" charset="0"/>
                        </a:rPr>
                        <a:t>0.05</a:t>
                      </a:r>
                      <a:endParaRPr lang="tr-TR" sz="1800" dirty="0">
                        <a:latin typeface="Trebuchet MS" pitchFamily="34" charset="0"/>
                      </a:endParaRPr>
                    </a:p>
                  </a:txBody>
                  <a:tcPr/>
                </a:tc>
                <a:tc>
                  <a:txBody>
                    <a:bodyPr/>
                    <a:lstStyle/>
                    <a:p>
                      <a:r>
                        <a:rPr lang="tr-TR" sz="1800" dirty="0" smtClean="0">
                          <a:latin typeface="Trebuchet MS" pitchFamily="34" charset="0"/>
                        </a:rPr>
                        <a:t>-</a:t>
                      </a:r>
                      <a:endParaRPr lang="tr-TR" sz="1800" dirty="0">
                        <a:latin typeface="Trebuchet MS" pitchFamily="34" charset="0"/>
                      </a:endParaRPr>
                    </a:p>
                  </a:txBody>
                  <a:tcPr/>
                </a:tc>
                <a:tc>
                  <a:txBody>
                    <a:bodyPr/>
                    <a:lstStyle/>
                    <a:p>
                      <a:r>
                        <a:rPr lang="tr-TR" sz="1800" dirty="0" smtClean="0">
                          <a:latin typeface="Trebuchet MS" pitchFamily="34" charset="0"/>
                        </a:rPr>
                        <a:t>0.05</a:t>
                      </a:r>
                      <a:endParaRPr lang="tr-TR" sz="1800" dirty="0">
                        <a:latin typeface="Trebuchet MS" pitchFamily="34" charset="0"/>
                      </a:endParaRPr>
                    </a:p>
                  </a:txBody>
                  <a:tcPr/>
                </a:tc>
                <a:tc>
                  <a:txBody>
                    <a:bodyPr/>
                    <a:lstStyle/>
                    <a:p>
                      <a:r>
                        <a:rPr lang="tr-TR" sz="1800" dirty="0" smtClean="0">
                          <a:latin typeface="Trebuchet MS" pitchFamily="34" charset="0"/>
                        </a:rPr>
                        <a:t>0.15</a:t>
                      </a:r>
                      <a:endParaRPr lang="tr-TR" sz="1800" dirty="0">
                        <a:latin typeface="Trebuchet MS" pitchFamily="34" charset="0"/>
                      </a:endParaRPr>
                    </a:p>
                  </a:txBody>
                  <a:tcPr/>
                </a:tc>
              </a:tr>
            </a:tbl>
          </a:graphicData>
        </a:graphic>
      </p:graphicFrame>
    </p:spTree>
    <p:extLst>
      <p:ext uri="{BB962C8B-B14F-4D97-AF65-F5344CB8AC3E}">
        <p14:creationId xmlns:p14="http://schemas.microsoft.com/office/powerpoint/2010/main" val="825356974"/>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395536" y="530424"/>
            <a:ext cx="8229600" cy="594320"/>
          </a:xfrm>
        </p:spPr>
        <p:txBody>
          <a:bodyPr>
            <a:normAutofit fontScale="90000"/>
          </a:bodyPr>
          <a:lstStyle/>
          <a:p>
            <a:r>
              <a:rPr lang="tr-TR" dirty="0" err="1" smtClean="0">
                <a:solidFill>
                  <a:schemeClr val="accent2">
                    <a:lumMod val="50000"/>
                  </a:schemeClr>
                </a:solidFill>
                <a:latin typeface="Trebuchet MS" pitchFamily="34" charset="0"/>
              </a:rPr>
              <a:t>Ekstrüzyon</a:t>
            </a:r>
            <a:r>
              <a:rPr lang="tr-TR" dirty="0" smtClean="0">
                <a:solidFill>
                  <a:schemeClr val="accent2">
                    <a:lumMod val="50000"/>
                  </a:schemeClr>
                </a:solidFill>
                <a:latin typeface="Trebuchet MS" pitchFamily="34" charset="0"/>
              </a:rPr>
              <a:t> üretim süreci</a:t>
            </a:r>
            <a:endParaRPr lang="tr-TR" dirty="0">
              <a:solidFill>
                <a:schemeClr val="accent2">
                  <a:lumMod val="50000"/>
                </a:schemeClr>
              </a:solidFill>
              <a:latin typeface="Trebuchet MS" pitchFamily="34" charset="0"/>
            </a:endParaRPr>
          </a:p>
        </p:txBody>
      </p:sp>
      <p:grpSp>
        <p:nvGrpSpPr>
          <p:cNvPr id="3" name="Grup 2"/>
          <p:cNvGrpSpPr/>
          <p:nvPr/>
        </p:nvGrpSpPr>
        <p:grpSpPr>
          <a:xfrm>
            <a:off x="179512" y="1772816"/>
            <a:ext cx="8712968" cy="4248472"/>
            <a:chOff x="179512" y="1772816"/>
            <a:chExt cx="8712968" cy="4248472"/>
          </a:xfrm>
        </p:grpSpPr>
        <p:pic>
          <p:nvPicPr>
            <p:cNvPr id="10242" name="Picture 2"/>
            <p:cNvPicPr>
              <a:picLocks noChangeAspect="1" noChangeArrowheads="1"/>
            </p:cNvPicPr>
            <p:nvPr/>
          </p:nvPicPr>
          <p:blipFill>
            <a:blip r:embed="rId2" cstate="print">
              <a:lum bright="-1000"/>
            </a:blip>
            <a:srcRect l="27918" t="39891" r="27987" b="41386"/>
            <a:stretch>
              <a:fillRect/>
            </a:stretch>
          </p:blipFill>
          <p:spPr bwMode="auto">
            <a:xfrm>
              <a:off x="251520" y="1772816"/>
              <a:ext cx="8640000" cy="2062522"/>
            </a:xfrm>
            <a:prstGeom prst="rect">
              <a:avLst/>
            </a:prstGeom>
            <a:noFill/>
            <a:ln w="9525">
              <a:noFill/>
              <a:miter lim="800000"/>
              <a:headEnd/>
              <a:tailEnd/>
            </a:ln>
          </p:spPr>
        </p:pic>
        <p:pic>
          <p:nvPicPr>
            <p:cNvPr id="8" name="Picture 2"/>
            <p:cNvPicPr>
              <a:picLocks noChangeAspect="1" noChangeArrowheads="1"/>
            </p:cNvPicPr>
            <p:nvPr/>
          </p:nvPicPr>
          <p:blipFill>
            <a:blip r:embed="rId2" cstate="print">
              <a:lum bright="-1000"/>
            </a:blip>
            <a:srcRect l="27528" t="64854" r="31926" b="18503"/>
            <a:stretch>
              <a:fillRect/>
            </a:stretch>
          </p:blipFill>
          <p:spPr bwMode="auto">
            <a:xfrm>
              <a:off x="252480" y="4005064"/>
              <a:ext cx="8640000" cy="1993843"/>
            </a:xfrm>
            <a:prstGeom prst="rect">
              <a:avLst/>
            </a:prstGeom>
            <a:noFill/>
            <a:ln w="9525">
              <a:noFill/>
              <a:miter lim="800000"/>
              <a:headEnd/>
              <a:tailEnd/>
            </a:ln>
          </p:spPr>
        </p:pic>
        <p:sp useBgFill="1">
          <p:nvSpPr>
            <p:cNvPr id="2" name="Metin kutusu 1"/>
            <p:cNvSpPr txBox="1"/>
            <p:nvPr/>
          </p:nvSpPr>
          <p:spPr>
            <a:xfrm>
              <a:off x="179512" y="1844824"/>
              <a:ext cx="1872208" cy="461665"/>
            </a:xfrm>
            <a:prstGeom prst="rect">
              <a:avLst/>
            </a:prstGeom>
          </p:spPr>
          <p:txBody>
            <a:bodyPr wrap="square" rtlCol="0">
              <a:spAutoFit/>
            </a:bodyPr>
            <a:lstStyle/>
            <a:p>
              <a:pPr algn="ctr"/>
              <a:r>
                <a:rPr lang="tr-TR" sz="2400" b="1" dirty="0" smtClean="0">
                  <a:latin typeface="Trebuchet MS" panose="020B0603020202020204" pitchFamily="34" charset="0"/>
                </a:rPr>
                <a:t>Ergitme </a:t>
              </a:r>
              <a:endParaRPr lang="tr-TR" sz="2400" b="1" dirty="0">
                <a:latin typeface="Trebuchet MS" panose="020B0603020202020204" pitchFamily="34" charset="0"/>
              </a:endParaRPr>
            </a:p>
          </p:txBody>
        </p:sp>
        <p:sp useBgFill="1">
          <p:nvSpPr>
            <p:cNvPr id="6" name="Metin kutusu 5"/>
            <p:cNvSpPr txBox="1"/>
            <p:nvPr/>
          </p:nvSpPr>
          <p:spPr>
            <a:xfrm>
              <a:off x="2195736" y="1844824"/>
              <a:ext cx="1872208" cy="461665"/>
            </a:xfrm>
            <a:prstGeom prst="rect">
              <a:avLst/>
            </a:prstGeom>
          </p:spPr>
          <p:txBody>
            <a:bodyPr wrap="square" rtlCol="0">
              <a:spAutoFit/>
            </a:bodyPr>
            <a:lstStyle/>
            <a:p>
              <a:pPr algn="ctr"/>
              <a:r>
                <a:rPr lang="tr-TR" sz="2400" b="1" dirty="0" smtClean="0">
                  <a:latin typeface="Trebuchet MS" panose="020B0603020202020204" pitchFamily="34" charset="0"/>
                </a:rPr>
                <a:t>döküm </a:t>
              </a:r>
              <a:endParaRPr lang="tr-TR" sz="2400" b="1" dirty="0">
                <a:latin typeface="Trebuchet MS" panose="020B0603020202020204" pitchFamily="34" charset="0"/>
              </a:endParaRPr>
            </a:p>
          </p:txBody>
        </p:sp>
        <p:sp useBgFill="1">
          <p:nvSpPr>
            <p:cNvPr id="9" name="Metin kutusu 8"/>
            <p:cNvSpPr txBox="1"/>
            <p:nvPr/>
          </p:nvSpPr>
          <p:spPr>
            <a:xfrm>
              <a:off x="4067944" y="1815207"/>
              <a:ext cx="2736304" cy="461665"/>
            </a:xfrm>
            <a:prstGeom prst="rect">
              <a:avLst/>
            </a:prstGeom>
          </p:spPr>
          <p:txBody>
            <a:bodyPr wrap="square" rtlCol="0">
              <a:spAutoFit/>
            </a:bodyPr>
            <a:lstStyle/>
            <a:p>
              <a:pPr algn="ctr"/>
              <a:r>
                <a:rPr lang="tr-TR" sz="2400" b="1" dirty="0" smtClean="0">
                  <a:latin typeface="Trebuchet MS" panose="020B0603020202020204" pitchFamily="34" charset="0"/>
                </a:rPr>
                <a:t>homojenleştirme </a:t>
              </a:r>
              <a:endParaRPr lang="tr-TR" sz="2400" b="1" dirty="0">
                <a:latin typeface="Trebuchet MS" panose="020B0603020202020204" pitchFamily="34" charset="0"/>
              </a:endParaRPr>
            </a:p>
          </p:txBody>
        </p:sp>
        <p:sp useBgFill="1">
          <p:nvSpPr>
            <p:cNvPr id="10" name="Metin kutusu 9"/>
            <p:cNvSpPr txBox="1"/>
            <p:nvPr/>
          </p:nvSpPr>
          <p:spPr>
            <a:xfrm>
              <a:off x="6732240" y="1817665"/>
              <a:ext cx="2160240" cy="461665"/>
            </a:xfrm>
            <a:prstGeom prst="rect">
              <a:avLst/>
            </a:prstGeom>
          </p:spPr>
          <p:txBody>
            <a:bodyPr wrap="square" rtlCol="0">
              <a:spAutoFit/>
            </a:bodyPr>
            <a:lstStyle/>
            <a:p>
              <a:pPr algn="ctr"/>
              <a:r>
                <a:rPr lang="tr-TR" sz="2400" b="1" dirty="0" smtClean="0">
                  <a:latin typeface="Trebuchet MS" panose="020B0603020202020204" pitchFamily="34" charset="0"/>
                </a:rPr>
                <a:t>Ön ısıtma </a:t>
              </a:r>
              <a:endParaRPr lang="tr-TR" sz="2400" b="1" dirty="0">
                <a:latin typeface="Trebuchet MS" panose="020B0603020202020204" pitchFamily="34" charset="0"/>
              </a:endParaRPr>
            </a:p>
          </p:txBody>
        </p:sp>
        <p:sp useBgFill="1">
          <p:nvSpPr>
            <p:cNvPr id="11" name="Metin kutusu 10"/>
            <p:cNvSpPr txBox="1"/>
            <p:nvPr/>
          </p:nvSpPr>
          <p:spPr>
            <a:xfrm>
              <a:off x="179512" y="3975447"/>
              <a:ext cx="3312368" cy="461665"/>
            </a:xfrm>
            <a:prstGeom prst="rect">
              <a:avLst/>
            </a:prstGeom>
          </p:spPr>
          <p:txBody>
            <a:bodyPr wrap="square" rtlCol="0">
              <a:spAutoFit/>
            </a:bodyPr>
            <a:lstStyle/>
            <a:p>
              <a:pPr algn="ctr"/>
              <a:r>
                <a:rPr lang="tr-TR" sz="2400" b="1" dirty="0" err="1" smtClean="0">
                  <a:latin typeface="Trebuchet MS" panose="020B0603020202020204" pitchFamily="34" charset="0"/>
                </a:rPr>
                <a:t>Ekstrüzyon</a:t>
              </a:r>
              <a:r>
                <a:rPr lang="tr-TR" sz="2400" b="1" dirty="0" smtClean="0">
                  <a:latin typeface="Trebuchet MS" panose="020B0603020202020204" pitchFamily="34" charset="0"/>
                </a:rPr>
                <a:t>   soğutma </a:t>
              </a:r>
              <a:endParaRPr lang="tr-TR" sz="2400" b="1" dirty="0">
                <a:latin typeface="Trebuchet MS" panose="020B0603020202020204" pitchFamily="34" charset="0"/>
              </a:endParaRPr>
            </a:p>
          </p:txBody>
        </p:sp>
        <p:sp useBgFill="1">
          <p:nvSpPr>
            <p:cNvPr id="13" name="Metin kutusu 12"/>
            <p:cNvSpPr txBox="1"/>
            <p:nvPr/>
          </p:nvSpPr>
          <p:spPr>
            <a:xfrm>
              <a:off x="3491880" y="4263479"/>
              <a:ext cx="1728192" cy="461665"/>
            </a:xfrm>
            <a:prstGeom prst="rect">
              <a:avLst/>
            </a:prstGeom>
          </p:spPr>
          <p:txBody>
            <a:bodyPr wrap="square" rtlCol="0">
              <a:spAutoFit/>
            </a:bodyPr>
            <a:lstStyle/>
            <a:p>
              <a:pPr algn="ctr"/>
              <a:r>
                <a:rPr lang="tr-TR" sz="2400" b="1" dirty="0" smtClean="0">
                  <a:latin typeface="Trebuchet MS" panose="020B0603020202020204" pitchFamily="34" charset="0"/>
                </a:rPr>
                <a:t>gerdirme </a:t>
              </a:r>
              <a:endParaRPr lang="tr-TR" sz="2400" b="1" dirty="0">
                <a:latin typeface="Trebuchet MS" panose="020B0603020202020204" pitchFamily="34" charset="0"/>
              </a:endParaRPr>
            </a:p>
          </p:txBody>
        </p:sp>
        <p:sp useBgFill="1">
          <p:nvSpPr>
            <p:cNvPr id="14" name="Metin kutusu 13"/>
            <p:cNvSpPr txBox="1"/>
            <p:nvPr/>
          </p:nvSpPr>
          <p:spPr>
            <a:xfrm>
              <a:off x="3734810" y="4742595"/>
              <a:ext cx="1116585" cy="369332"/>
            </a:xfrm>
            <a:prstGeom prst="rect">
              <a:avLst/>
            </a:prstGeom>
          </p:spPr>
          <p:txBody>
            <a:bodyPr wrap="square" lIns="0" tIns="0" rIns="0" bIns="0" rtlCol="0">
              <a:spAutoFit/>
            </a:bodyPr>
            <a:lstStyle/>
            <a:p>
              <a:pPr algn="ctr"/>
              <a:r>
                <a:rPr lang="tr-TR" sz="2400" b="1" dirty="0" smtClean="0">
                  <a:latin typeface="Trebuchet MS" panose="020B0603020202020204" pitchFamily="34" charset="0"/>
                </a:rPr>
                <a:t>kesme </a:t>
              </a:r>
              <a:endParaRPr lang="tr-TR" sz="2400" b="1" dirty="0">
                <a:latin typeface="Trebuchet MS" panose="020B0603020202020204" pitchFamily="34" charset="0"/>
              </a:endParaRPr>
            </a:p>
          </p:txBody>
        </p:sp>
        <p:sp useBgFill="1">
          <p:nvSpPr>
            <p:cNvPr id="15" name="Metin kutusu 14"/>
            <p:cNvSpPr txBox="1"/>
            <p:nvPr/>
          </p:nvSpPr>
          <p:spPr>
            <a:xfrm>
              <a:off x="3743700" y="5229200"/>
              <a:ext cx="1188340" cy="307777"/>
            </a:xfrm>
            <a:prstGeom prst="rect">
              <a:avLst/>
            </a:prstGeom>
          </p:spPr>
          <p:txBody>
            <a:bodyPr wrap="square" lIns="0" tIns="0" rIns="0" bIns="0" rtlCol="0">
              <a:spAutoFit/>
            </a:bodyPr>
            <a:lstStyle/>
            <a:p>
              <a:pPr algn="ctr"/>
              <a:r>
                <a:rPr lang="tr-TR" sz="2000" b="1" dirty="0" smtClean="0">
                  <a:latin typeface="Trebuchet MS" panose="020B0603020202020204" pitchFamily="34" charset="0"/>
                </a:rPr>
                <a:t>depolama </a:t>
              </a:r>
              <a:endParaRPr lang="tr-TR" sz="2000" b="1" dirty="0">
                <a:latin typeface="Trebuchet MS" panose="020B0603020202020204" pitchFamily="34" charset="0"/>
              </a:endParaRPr>
            </a:p>
          </p:txBody>
        </p:sp>
        <p:sp useBgFill="1">
          <p:nvSpPr>
            <p:cNvPr id="16" name="Metin kutusu 15"/>
            <p:cNvSpPr txBox="1"/>
            <p:nvPr/>
          </p:nvSpPr>
          <p:spPr>
            <a:xfrm>
              <a:off x="3419871" y="5651956"/>
              <a:ext cx="1944217" cy="369332"/>
            </a:xfrm>
            <a:prstGeom prst="rect">
              <a:avLst/>
            </a:prstGeom>
          </p:spPr>
          <p:txBody>
            <a:bodyPr wrap="square" lIns="0" tIns="0" rIns="0" bIns="0" rtlCol="0">
              <a:spAutoFit/>
            </a:bodyPr>
            <a:lstStyle/>
            <a:p>
              <a:pPr algn="ctr"/>
              <a:r>
                <a:rPr lang="tr-TR" sz="2400" b="1" dirty="0" smtClean="0">
                  <a:latin typeface="Trebuchet MS" panose="020B0603020202020204" pitchFamily="34" charset="0"/>
                </a:rPr>
                <a:t>şekillendirme </a:t>
              </a:r>
              <a:endParaRPr lang="tr-TR" sz="2400" b="1" dirty="0">
                <a:latin typeface="Trebuchet MS" panose="020B0603020202020204" pitchFamily="34" charset="0"/>
              </a:endParaRPr>
            </a:p>
          </p:txBody>
        </p:sp>
        <p:sp useBgFill="1">
          <p:nvSpPr>
            <p:cNvPr id="17" name="Metin kutusu 16"/>
            <p:cNvSpPr txBox="1"/>
            <p:nvPr/>
          </p:nvSpPr>
          <p:spPr>
            <a:xfrm>
              <a:off x="5076055" y="4005064"/>
              <a:ext cx="1944217" cy="369332"/>
            </a:xfrm>
            <a:prstGeom prst="rect">
              <a:avLst/>
            </a:prstGeom>
          </p:spPr>
          <p:txBody>
            <a:bodyPr wrap="square" lIns="0" tIns="0" rIns="0" bIns="0" rtlCol="0">
              <a:spAutoFit/>
            </a:bodyPr>
            <a:lstStyle/>
            <a:p>
              <a:pPr algn="ctr"/>
              <a:r>
                <a:rPr lang="tr-TR" sz="2400" b="1" dirty="0" smtClean="0">
                  <a:latin typeface="Trebuchet MS" panose="020B0603020202020204" pitchFamily="34" charset="0"/>
                </a:rPr>
                <a:t>yaşlandırma </a:t>
              </a:r>
              <a:endParaRPr lang="tr-TR" sz="2400" b="1" dirty="0">
                <a:latin typeface="Trebuchet MS" panose="020B0603020202020204" pitchFamily="34" charset="0"/>
              </a:endParaRPr>
            </a:p>
          </p:txBody>
        </p:sp>
        <p:sp useBgFill="1">
          <p:nvSpPr>
            <p:cNvPr id="18" name="Metin kutusu 17"/>
            <p:cNvSpPr txBox="1"/>
            <p:nvPr/>
          </p:nvSpPr>
          <p:spPr>
            <a:xfrm>
              <a:off x="7380312" y="4570036"/>
              <a:ext cx="1354095" cy="369332"/>
            </a:xfrm>
            <a:prstGeom prst="rect">
              <a:avLst/>
            </a:prstGeom>
          </p:spPr>
          <p:txBody>
            <a:bodyPr wrap="square" lIns="0" tIns="0" rIns="0" bIns="0" rtlCol="0">
              <a:spAutoFit/>
            </a:bodyPr>
            <a:lstStyle/>
            <a:p>
              <a:pPr algn="ctr"/>
              <a:r>
                <a:rPr lang="tr-TR" sz="2400" b="1" dirty="0" err="1" smtClean="0">
                  <a:latin typeface="Trebuchet MS" panose="020B0603020202020204" pitchFamily="34" charset="0"/>
                </a:rPr>
                <a:t>eloksal</a:t>
              </a:r>
              <a:r>
                <a:rPr lang="tr-TR" sz="2400" b="1" dirty="0" smtClean="0">
                  <a:latin typeface="Trebuchet MS" panose="020B0603020202020204" pitchFamily="34" charset="0"/>
                </a:rPr>
                <a:t> </a:t>
              </a:r>
              <a:endParaRPr lang="tr-TR" sz="2400" b="1" dirty="0">
                <a:latin typeface="Trebuchet MS" panose="020B0603020202020204" pitchFamily="34" charset="0"/>
              </a:endParaRPr>
            </a:p>
          </p:txBody>
        </p:sp>
        <p:sp useBgFill="1">
          <p:nvSpPr>
            <p:cNvPr id="19" name="Metin kutusu 18"/>
            <p:cNvSpPr txBox="1"/>
            <p:nvPr/>
          </p:nvSpPr>
          <p:spPr>
            <a:xfrm>
              <a:off x="7416524" y="5021574"/>
              <a:ext cx="1354095" cy="369332"/>
            </a:xfrm>
            <a:prstGeom prst="rect">
              <a:avLst/>
            </a:prstGeom>
          </p:spPr>
          <p:txBody>
            <a:bodyPr wrap="square" lIns="0" tIns="0" rIns="0" bIns="0" rtlCol="0">
              <a:spAutoFit/>
            </a:bodyPr>
            <a:lstStyle/>
            <a:p>
              <a:pPr algn="ctr"/>
              <a:r>
                <a:rPr lang="tr-TR" sz="2400" b="1" dirty="0" smtClean="0">
                  <a:latin typeface="Trebuchet MS" panose="020B0603020202020204" pitchFamily="34" charset="0"/>
                </a:rPr>
                <a:t>boyama </a:t>
              </a:r>
              <a:endParaRPr lang="tr-TR" sz="2400" b="1" dirty="0">
                <a:latin typeface="Trebuchet MS" panose="020B0603020202020204" pitchFamily="34" charset="0"/>
              </a:endParaRPr>
            </a:p>
          </p:txBody>
        </p:sp>
        <p:sp useBgFill="1">
          <p:nvSpPr>
            <p:cNvPr id="20" name="Metin kutusu 19"/>
            <p:cNvSpPr txBox="1"/>
            <p:nvPr/>
          </p:nvSpPr>
          <p:spPr>
            <a:xfrm>
              <a:off x="7326410" y="5444985"/>
              <a:ext cx="1462315" cy="369332"/>
            </a:xfrm>
            <a:prstGeom prst="rect">
              <a:avLst/>
            </a:prstGeom>
          </p:spPr>
          <p:txBody>
            <a:bodyPr wrap="square" lIns="0" tIns="0" rIns="0" bIns="0" rtlCol="0">
              <a:spAutoFit/>
            </a:bodyPr>
            <a:lstStyle/>
            <a:p>
              <a:pPr algn="ctr"/>
              <a:r>
                <a:rPr lang="tr-TR" sz="2400" b="1" dirty="0" smtClean="0">
                  <a:latin typeface="Trebuchet MS" panose="020B0603020202020204" pitchFamily="34" charset="0"/>
                </a:rPr>
                <a:t>montaj </a:t>
              </a:r>
              <a:endParaRPr lang="tr-TR" sz="2400" b="1" dirty="0">
                <a:latin typeface="Trebuchet MS" panose="020B0603020202020204" pitchFamily="34" charset="0"/>
              </a:endParaRPr>
            </a:p>
          </p:txBody>
        </p:sp>
      </p:grpSp>
    </p:spTree>
    <p:extLst>
      <p:ext uri="{BB962C8B-B14F-4D97-AF65-F5344CB8AC3E}">
        <p14:creationId xmlns:p14="http://schemas.microsoft.com/office/powerpoint/2010/main" val="1120430008"/>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Başlık 3"/>
          <p:cNvSpPr>
            <a:spLocks noGrp="1"/>
          </p:cNvSpPr>
          <p:nvPr>
            <p:ph type="title"/>
          </p:nvPr>
        </p:nvSpPr>
        <p:spPr>
          <a:xfrm>
            <a:off x="395536" y="764704"/>
            <a:ext cx="8229600" cy="594320"/>
          </a:xfrm>
        </p:spPr>
        <p:txBody>
          <a:bodyPr>
            <a:normAutofit fontScale="90000"/>
          </a:bodyPr>
          <a:lstStyle/>
          <a:p>
            <a:r>
              <a:rPr lang="tr-TR" dirty="0" err="1" smtClean="0">
                <a:latin typeface="Trebuchet MS" pitchFamily="34" charset="0"/>
              </a:rPr>
              <a:t>Ekstrüzyon</a:t>
            </a:r>
            <a:r>
              <a:rPr lang="tr-TR" dirty="0" smtClean="0">
                <a:latin typeface="Trebuchet MS" pitchFamily="34" charset="0"/>
              </a:rPr>
              <a:t> üretim süreci</a:t>
            </a:r>
            <a:endParaRPr lang="tr-TR" dirty="0">
              <a:latin typeface="Trebuchet MS" pitchFamily="34" charset="0"/>
            </a:endParaRPr>
          </a:p>
        </p:txBody>
      </p:sp>
      <p:sp>
        <p:nvSpPr>
          <p:cNvPr id="3" name="2 Metin kutusu"/>
          <p:cNvSpPr txBox="1"/>
          <p:nvPr/>
        </p:nvSpPr>
        <p:spPr>
          <a:xfrm>
            <a:off x="323528" y="1412776"/>
            <a:ext cx="8496944" cy="5693866"/>
          </a:xfrm>
          <a:prstGeom prst="rect">
            <a:avLst/>
          </a:prstGeom>
          <a:noFill/>
        </p:spPr>
        <p:txBody>
          <a:bodyPr wrap="square" rtlCol="0">
            <a:spAutoFit/>
          </a:bodyPr>
          <a:lstStyle/>
          <a:p>
            <a:r>
              <a:rPr lang="tr-TR" sz="2800" b="1" dirty="0" err="1" smtClean="0">
                <a:latin typeface="Trebuchet MS" pitchFamily="34" charset="0"/>
              </a:rPr>
              <a:t>Termomekanik</a:t>
            </a:r>
            <a:r>
              <a:rPr lang="tr-TR" sz="2800" b="1" dirty="0" smtClean="0">
                <a:latin typeface="Trebuchet MS" pitchFamily="34" charset="0"/>
              </a:rPr>
              <a:t> proses </a:t>
            </a:r>
          </a:p>
          <a:p>
            <a:endParaRPr lang="tr-TR" sz="1400" dirty="0" smtClean="0">
              <a:latin typeface="Trebuchet MS" pitchFamily="34" charset="0"/>
            </a:endParaRPr>
          </a:p>
          <a:p>
            <a:r>
              <a:rPr lang="tr-TR" sz="2800" dirty="0" smtClean="0">
                <a:latin typeface="Trebuchet MS" pitchFamily="34" charset="0"/>
              </a:rPr>
              <a:t>Döküm</a:t>
            </a:r>
          </a:p>
          <a:p>
            <a:r>
              <a:rPr lang="tr-TR" sz="2800" dirty="0" smtClean="0">
                <a:latin typeface="Trebuchet MS" pitchFamily="34" charset="0"/>
              </a:rPr>
              <a:t>Homojenleştirme</a:t>
            </a:r>
          </a:p>
          <a:p>
            <a:r>
              <a:rPr lang="tr-TR" sz="2800" dirty="0" smtClean="0">
                <a:latin typeface="Trebuchet MS" pitchFamily="34" charset="0"/>
              </a:rPr>
              <a:t>	bekleme</a:t>
            </a:r>
          </a:p>
          <a:p>
            <a:r>
              <a:rPr lang="tr-TR" sz="2800" dirty="0" smtClean="0">
                <a:latin typeface="Trebuchet MS" pitchFamily="34" charset="0"/>
              </a:rPr>
              <a:t>	soğutma : soğutma hızı kritik</a:t>
            </a:r>
          </a:p>
          <a:p>
            <a:r>
              <a:rPr lang="tr-TR" sz="2800" dirty="0" smtClean="0">
                <a:latin typeface="Trebuchet MS" pitchFamily="34" charset="0"/>
              </a:rPr>
              <a:t>Ön ısıtma</a:t>
            </a:r>
          </a:p>
          <a:p>
            <a:r>
              <a:rPr lang="tr-TR" sz="2800" dirty="0" err="1" smtClean="0">
                <a:latin typeface="Trebuchet MS" pitchFamily="34" charset="0"/>
              </a:rPr>
              <a:t>Ekstrüzyon</a:t>
            </a:r>
            <a:endParaRPr lang="tr-TR" sz="2800" dirty="0" smtClean="0">
              <a:latin typeface="Trebuchet MS" pitchFamily="34" charset="0"/>
            </a:endParaRPr>
          </a:p>
          <a:p>
            <a:r>
              <a:rPr lang="tr-TR" sz="2800" dirty="0" smtClean="0">
                <a:latin typeface="Trebuchet MS" pitchFamily="34" charset="0"/>
              </a:rPr>
              <a:t>Soğutma		yaşlandırma tavı </a:t>
            </a:r>
            <a:r>
              <a:rPr lang="tr-TR" sz="2800" b="1" dirty="0" smtClean="0">
                <a:solidFill>
                  <a:srgbClr val="FF0000"/>
                </a:solidFill>
                <a:latin typeface="Trebuchet MS" pitchFamily="34" charset="0"/>
              </a:rPr>
              <a:t>(T5)</a:t>
            </a:r>
          </a:p>
          <a:p>
            <a:endParaRPr lang="tr-TR" sz="2800" dirty="0" smtClean="0">
              <a:latin typeface="Trebuchet MS" pitchFamily="34" charset="0"/>
            </a:endParaRPr>
          </a:p>
          <a:p>
            <a:r>
              <a:rPr lang="tr-TR" sz="2800" dirty="0" smtClean="0">
                <a:latin typeface="Trebuchet MS" pitchFamily="34" charset="0"/>
              </a:rPr>
              <a:t>Çözeltiye alma tavı</a:t>
            </a:r>
          </a:p>
          <a:p>
            <a:r>
              <a:rPr lang="tr-TR" sz="2800" dirty="0" smtClean="0">
                <a:latin typeface="Trebuchet MS" pitchFamily="34" charset="0"/>
              </a:rPr>
              <a:t>Yaşlandırma tavı </a:t>
            </a:r>
            <a:r>
              <a:rPr lang="tr-TR" sz="2800" b="1" dirty="0" smtClean="0">
                <a:solidFill>
                  <a:srgbClr val="FF0000"/>
                </a:solidFill>
                <a:latin typeface="Trebuchet MS" pitchFamily="34" charset="0"/>
              </a:rPr>
              <a:t>(T6)</a:t>
            </a:r>
          </a:p>
          <a:p>
            <a:endParaRPr lang="tr-TR" sz="2800" dirty="0">
              <a:latin typeface="Trebuchet MS" pitchFamily="34" charset="0"/>
            </a:endParaRPr>
          </a:p>
        </p:txBody>
      </p:sp>
      <p:cxnSp>
        <p:nvCxnSpPr>
          <p:cNvPr id="5" name="4 Düz Ok Bağlayıcısı"/>
          <p:cNvCxnSpPr/>
          <p:nvPr/>
        </p:nvCxnSpPr>
        <p:spPr>
          <a:xfrm>
            <a:off x="2051720" y="4925432"/>
            <a:ext cx="1008112" cy="0"/>
          </a:xfrm>
          <a:prstGeom prst="straightConnector1">
            <a:avLst/>
          </a:prstGeom>
          <a:ln w="444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 name="6 Düz Ok Bağlayıcısı"/>
          <p:cNvCxnSpPr/>
          <p:nvPr/>
        </p:nvCxnSpPr>
        <p:spPr>
          <a:xfrm>
            <a:off x="1115616" y="5157192"/>
            <a:ext cx="0" cy="360040"/>
          </a:xfrm>
          <a:prstGeom prst="straightConnector1">
            <a:avLst/>
          </a:prstGeom>
          <a:ln w="412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74909500"/>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http://www.wagstaff.com/_pow/userfiles/image/Billets-emerging-CBA.jpg"/>
          <p:cNvPicPr>
            <a:picLocks noChangeAspect="1" noChangeArrowheads="1"/>
          </p:cNvPicPr>
          <p:nvPr/>
        </p:nvPicPr>
        <p:blipFill>
          <a:blip r:embed="rId2" cstate="print"/>
          <a:srcRect/>
          <a:stretch>
            <a:fillRect/>
          </a:stretch>
        </p:blipFill>
        <p:spPr bwMode="auto">
          <a:xfrm>
            <a:off x="827584" y="1484784"/>
            <a:ext cx="7488832" cy="4988895"/>
          </a:xfrm>
          <a:prstGeom prst="rect">
            <a:avLst/>
          </a:prstGeom>
          <a:noFill/>
        </p:spPr>
      </p:pic>
      <p:sp>
        <p:nvSpPr>
          <p:cNvPr id="8" name="Başlık 3"/>
          <p:cNvSpPr>
            <a:spLocks noGrp="1"/>
          </p:cNvSpPr>
          <p:nvPr>
            <p:ph type="title"/>
          </p:nvPr>
        </p:nvSpPr>
        <p:spPr>
          <a:xfrm>
            <a:off x="467544" y="620688"/>
            <a:ext cx="8229600" cy="594320"/>
          </a:xfrm>
        </p:spPr>
        <p:txBody>
          <a:bodyPr>
            <a:normAutofit fontScale="90000"/>
          </a:bodyPr>
          <a:lstStyle/>
          <a:p>
            <a:r>
              <a:rPr lang="tr-TR" dirty="0" smtClean="0">
                <a:latin typeface="Trebuchet MS" pitchFamily="34" charset="0"/>
              </a:rPr>
              <a:t>Direkt çil döküm (DC </a:t>
            </a:r>
            <a:r>
              <a:rPr lang="tr-TR" dirty="0" err="1" smtClean="0">
                <a:latin typeface="Trebuchet MS" pitchFamily="34" charset="0"/>
              </a:rPr>
              <a:t>casting</a:t>
            </a:r>
            <a:r>
              <a:rPr lang="tr-TR" dirty="0" smtClean="0">
                <a:latin typeface="Trebuchet MS" pitchFamily="34" charset="0"/>
              </a:rPr>
              <a:t>)</a:t>
            </a:r>
            <a:endParaRPr lang="tr-TR" dirty="0">
              <a:latin typeface="Trebuchet MS" pitchFamily="34" charset="0"/>
            </a:endParaRPr>
          </a:p>
        </p:txBody>
      </p:sp>
    </p:spTree>
    <p:extLst>
      <p:ext uri="{BB962C8B-B14F-4D97-AF65-F5344CB8AC3E}">
        <p14:creationId xmlns:p14="http://schemas.microsoft.com/office/powerpoint/2010/main" val="3662296290"/>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395536" y="818456"/>
            <a:ext cx="8229600" cy="594320"/>
          </a:xfrm>
        </p:spPr>
        <p:txBody>
          <a:bodyPr>
            <a:normAutofit fontScale="90000"/>
          </a:bodyPr>
          <a:lstStyle/>
          <a:p>
            <a:r>
              <a:rPr lang="tr-TR" dirty="0" smtClean="0">
                <a:latin typeface="Trebuchet MS" pitchFamily="34" charset="0"/>
              </a:rPr>
              <a:t>Döküm bilet kalite özellikleri</a:t>
            </a:r>
            <a:endParaRPr lang="tr-TR" dirty="0">
              <a:latin typeface="Trebuchet MS" pitchFamily="34" charset="0"/>
            </a:endParaRPr>
          </a:p>
        </p:txBody>
      </p:sp>
      <p:sp>
        <p:nvSpPr>
          <p:cNvPr id="5" name="4 Metin kutusu"/>
          <p:cNvSpPr txBox="1"/>
          <p:nvPr/>
        </p:nvSpPr>
        <p:spPr>
          <a:xfrm>
            <a:off x="467544" y="1628800"/>
            <a:ext cx="8496944" cy="4508927"/>
          </a:xfrm>
          <a:prstGeom prst="rect">
            <a:avLst/>
          </a:prstGeom>
          <a:noFill/>
        </p:spPr>
        <p:txBody>
          <a:bodyPr wrap="square" rtlCol="0">
            <a:spAutoFit/>
          </a:bodyPr>
          <a:lstStyle/>
          <a:p>
            <a:pPr marL="457200" indent="-457200">
              <a:spcAft>
                <a:spcPts val="600"/>
              </a:spcAft>
              <a:buClr>
                <a:schemeClr val="bg2">
                  <a:lumMod val="50000"/>
                </a:schemeClr>
              </a:buClr>
              <a:buFont typeface="Trebuchet MS" panose="020B0603020202020204" pitchFamily="34" charset="0"/>
              <a:buChar char="●"/>
            </a:pPr>
            <a:r>
              <a:rPr lang="tr-TR" sz="2800" dirty="0" smtClean="0">
                <a:latin typeface="Trebuchet MS" pitchFamily="34" charset="0"/>
              </a:rPr>
              <a:t>Yüzey </a:t>
            </a:r>
            <a:r>
              <a:rPr lang="tr-TR" sz="2800" dirty="0" err="1" smtClean="0">
                <a:latin typeface="Trebuchet MS" pitchFamily="34" charset="0"/>
              </a:rPr>
              <a:t>segregasyonu</a:t>
            </a:r>
            <a:r>
              <a:rPr lang="tr-TR" sz="2800" dirty="0" smtClean="0">
                <a:latin typeface="Trebuchet MS" pitchFamily="34" charset="0"/>
              </a:rPr>
              <a:t> minimum; </a:t>
            </a:r>
          </a:p>
          <a:p>
            <a:pPr marL="457200" indent="-457200">
              <a:spcAft>
                <a:spcPts val="600"/>
              </a:spcAft>
              <a:buClr>
                <a:schemeClr val="bg2">
                  <a:lumMod val="50000"/>
                </a:schemeClr>
              </a:buClr>
              <a:buFont typeface="Trebuchet MS" panose="020B0603020202020204" pitchFamily="34" charset="0"/>
              <a:buChar char="●"/>
            </a:pPr>
            <a:r>
              <a:rPr lang="tr-TR" sz="2800" dirty="0" smtClean="0">
                <a:latin typeface="Trebuchet MS" pitchFamily="34" charset="0"/>
              </a:rPr>
              <a:t>Kabuk bölgesi derinliği çok az olmalı (&lt;200 </a:t>
            </a:r>
            <a:r>
              <a:rPr lang="tr-TR" sz="2800" dirty="0" smtClean="0">
                <a:latin typeface="Trebuchet MS" pitchFamily="34" charset="0"/>
                <a:sym typeface="Symbol"/>
              </a:rPr>
              <a:t>m)</a:t>
            </a:r>
          </a:p>
          <a:p>
            <a:pPr marL="457200" indent="-457200">
              <a:spcAft>
                <a:spcPts val="600"/>
              </a:spcAft>
              <a:buClr>
                <a:schemeClr val="bg2">
                  <a:lumMod val="50000"/>
                </a:schemeClr>
              </a:buClr>
              <a:buFont typeface="Trebuchet MS" panose="020B0603020202020204" pitchFamily="34" charset="0"/>
              <a:buChar char="●"/>
            </a:pPr>
            <a:r>
              <a:rPr lang="tr-TR" sz="2800" dirty="0" smtClean="0">
                <a:latin typeface="Trebuchet MS" pitchFamily="34" charset="0"/>
                <a:sym typeface="Symbol"/>
              </a:rPr>
              <a:t>Kalıntı ve gözenek olmamalı!</a:t>
            </a:r>
          </a:p>
          <a:p>
            <a:pPr marL="457200" indent="-457200">
              <a:spcAft>
                <a:spcPts val="600"/>
              </a:spcAft>
              <a:buClr>
                <a:schemeClr val="bg2">
                  <a:lumMod val="50000"/>
                </a:schemeClr>
              </a:buClr>
              <a:buFont typeface="Trebuchet MS" panose="020B0603020202020204" pitchFamily="34" charset="0"/>
              <a:buChar char="●"/>
            </a:pPr>
            <a:r>
              <a:rPr lang="tr-TR" sz="2800" dirty="0" smtClean="0">
                <a:latin typeface="Trebuchet MS" pitchFamily="34" charset="0"/>
                <a:sym typeface="Symbol"/>
              </a:rPr>
              <a:t>Kesitte homojen yapılı olmalı: </a:t>
            </a:r>
          </a:p>
          <a:p>
            <a:pPr marL="914400" lvl="1" indent="-457200">
              <a:spcAft>
                <a:spcPts val="600"/>
              </a:spcAft>
              <a:buClr>
                <a:schemeClr val="bg2">
                  <a:lumMod val="50000"/>
                </a:schemeClr>
              </a:buClr>
              <a:buFont typeface="Trebuchet MS" panose="020B0603020202020204" pitchFamily="34" charset="0"/>
              <a:buChar char="●"/>
            </a:pPr>
            <a:r>
              <a:rPr lang="tr-TR" sz="2800" dirty="0" err="1" smtClean="0">
                <a:latin typeface="Trebuchet MS" pitchFamily="34" charset="0"/>
                <a:sym typeface="Symbol"/>
              </a:rPr>
              <a:t>Segregasyon</a:t>
            </a:r>
            <a:r>
              <a:rPr lang="tr-TR" sz="2800" dirty="0" smtClean="0">
                <a:latin typeface="Trebuchet MS" pitchFamily="34" charset="0"/>
                <a:sym typeface="Symbol"/>
              </a:rPr>
              <a:t> minimum</a:t>
            </a:r>
          </a:p>
          <a:p>
            <a:pPr marL="914400" lvl="1" indent="-457200">
              <a:spcAft>
                <a:spcPts val="600"/>
              </a:spcAft>
              <a:buClr>
                <a:schemeClr val="bg2">
                  <a:lumMod val="50000"/>
                </a:schemeClr>
              </a:buClr>
              <a:buFont typeface="Trebuchet MS" panose="020B0603020202020204" pitchFamily="34" charset="0"/>
              <a:buChar char="●"/>
            </a:pPr>
            <a:r>
              <a:rPr lang="tr-TR" sz="2800" dirty="0" smtClean="0">
                <a:latin typeface="Trebuchet MS" pitchFamily="34" charset="0"/>
                <a:sym typeface="Symbol"/>
              </a:rPr>
              <a:t>tane yapısı; eş eksenli, küçük (&lt;200 m)</a:t>
            </a:r>
          </a:p>
          <a:p>
            <a:pPr marL="914400" lvl="1" indent="-457200">
              <a:spcAft>
                <a:spcPts val="600"/>
              </a:spcAft>
              <a:buClr>
                <a:schemeClr val="bg2">
                  <a:lumMod val="50000"/>
                </a:schemeClr>
              </a:buClr>
              <a:buFont typeface="Trebuchet MS" panose="020B0603020202020204" pitchFamily="34" charset="0"/>
              <a:buChar char="●"/>
            </a:pPr>
            <a:r>
              <a:rPr lang="tr-TR" sz="2800" dirty="0" err="1" smtClean="0">
                <a:latin typeface="Trebuchet MS" pitchFamily="34" charset="0"/>
                <a:sym typeface="Symbol"/>
              </a:rPr>
              <a:t>Metallerarası</a:t>
            </a:r>
            <a:r>
              <a:rPr lang="tr-TR" sz="2800" dirty="0" smtClean="0">
                <a:latin typeface="Trebuchet MS" pitchFamily="34" charset="0"/>
                <a:sym typeface="Symbol"/>
              </a:rPr>
              <a:t> bileşik partiküllerin dağılımı homojen </a:t>
            </a:r>
          </a:p>
          <a:p>
            <a:pPr marL="457200" indent="-457200">
              <a:spcAft>
                <a:spcPts val="600"/>
              </a:spcAft>
              <a:buClr>
                <a:schemeClr val="bg2">
                  <a:lumMod val="50000"/>
                </a:schemeClr>
              </a:buClr>
              <a:buFont typeface="Trebuchet MS" panose="020B0603020202020204" pitchFamily="34" charset="0"/>
              <a:buChar char="●"/>
            </a:pPr>
            <a:endParaRPr lang="tr-TR" sz="2800" dirty="0">
              <a:latin typeface="Trebuchet MS" pitchFamily="34" charset="0"/>
            </a:endParaRPr>
          </a:p>
        </p:txBody>
      </p:sp>
    </p:spTree>
    <p:extLst>
      <p:ext uri="{BB962C8B-B14F-4D97-AF65-F5344CB8AC3E}">
        <p14:creationId xmlns:p14="http://schemas.microsoft.com/office/powerpoint/2010/main" val="825356974"/>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lum bright="-2000" contrast="12000"/>
          </a:blip>
          <a:srcRect l="50128" t="43512" r="33607" b="22528"/>
          <a:stretch>
            <a:fillRect/>
          </a:stretch>
        </p:blipFill>
        <p:spPr bwMode="auto">
          <a:xfrm>
            <a:off x="467544" y="1759584"/>
            <a:ext cx="3312368" cy="3888432"/>
          </a:xfrm>
          <a:prstGeom prst="rect">
            <a:avLst/>
          </a:prstGeom>
          <a:noFill/>
          <a:ln w="9525">
            <a:noFill/>
            <a:miter lim="800000"/>
            <a:headEnd/>
            <a:tailEnd/>
          </a:ln>
        </p:spPr>
      </p:pic>
      <p:pic>
        <p:nvPicPr>
          <p:cNvPr id="5" name="Picture 2"/>
          <p:cNvPicPr>
            <a:picLocks noChangeAspect="1" noChangeArrowheads="1"/>
          </p:cNvPicPr>
          <p:nvPr/>
        </p:nvPicPr>
        <p:blipFill>
          <a:blip r:embed="rId3" cstate="print">
            <a:lum bright="-8000" contrast="4000"/>
          </a:blip>
          <a:srcRect l="47635" t="43589" r="26451" b="12514"/>
          <a:stretch>
            <a:fillRect/>
          </a:stretch>
        </p:blipFill>
        <p:spPr bwMode="auto">
          <a:xfrm>
            <a:off x="3707904" y="1687576"/>
            <a:ext cx="5004048" cy="4765760"/>
          </a:xfrm>
          <a:prstGeom prst="rect">
            <a:avLst/>
          </a:prstGeom>
          <a:noFill/>
          <a:ln w="9525">
            <a:noFill/>
            <a:miter lim="800000"/>
            <a:headEnd/>
            <a:tailEnd/>
          </a:ln>
        </p:spPr>
      </p:pic>
      <p:sp>
        <p:nvSpPr>
          <p:cNvPr id="7" name="Başlık 3"/>
          <p:cNvSpPr>
            <a:spLocks noGrp="1"/>
          </p:cNvSpPr>
          <p:nvPr>
            <p:ph type="title"/>
          </p:nvPr>
        </p:nvSpPr>
        <p:spPr>
          <a:xfrm>
            <a:off x="395536" y="818456"/>
            <a:ext cx="8229600" cy="594320"/>
          </a:xfrm>
        </p:spPr>
        <p:txBody>
          <a:bodyPr>
            <a:normAutofit fontScale="90000"/>
          </a:bodyPr>
          <a:lstStyle/>
          <a:p>
            <a:r>
              <a:rPr lang="tr-TR" dirty="0" smtClean="0">
                <a:latin typeface="Trebuchet MS" pitchFamily="34" charset="0"/>
              </a:rPr>
              <a:t>Döküm bilet kalite özellikleri</a:t>
            </a:r>
            <a:endParaRPr lang="tr-TR" dirty="0">
              <a:latin typeface="Trebuchet MS" pitchFamily="34" charset="0"/>
            </a:endParaRPr>
          </a:p>
        </p:txBody>
      </p:sp>
    </p:spTree>
    <p:extLst>
      <p:ext uri="{BB962C8B-B14F-4D97-AF65-F5344CB8AC3E}">
        <p14:creationId xmlns:p14="http://schemas.microsoft.com/office/powerpoint/2010/main" val="825356974"/>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395536" y="530424"/>
            <a:ext cx="8229600" cy="594320"/>
          </a:xfrm>
        </p:spPr>
        <p:txBody>
          <a:bodyPr>
            <a:noAutofit/>
          </a:bodyPr>
          <a:lstStyle/>
          <a:p>
            <a:r>
              <a:rPr lang="tr-TR" sz="4400" dirty="0" smtClean="0">
                <a:latin typeface="Trebuchet MS" pitchFamily="34" charset="0"/>
              </a:rPr>
              <a:t>Biletten profil üretim süreci</a:t>
            </a:r>
            <a:endParaRPr lang="tr-TR" sz="4400" dirty="0">
              <a:latin typeface="Trebuchet MS" pitchFamily="34" charset="0"/>
            </a:endParaRPr>
          </a:p>
        </p:txBody>
      </p:sp>
      <p:grpSp>
        <p:nvGrpSpPr>
          <p:cNvPr id="2" name="15 Grup"/>
          <p:cNvGrpSpPr/>
          <p:nvPr/>
        </p:nvGrpSpPr>
        <p:grpSpPr>
          <a:xfrm>
            <a:off x="395536" y="1340768"/>
            <a:ext cx="8248401" cy="4063939"/>
            <a:chOff x="572071" y="1626926"/>
            <a:chExt cx="8248401" cy="4063939"/>
          </a:xfrm>
        </p:grpSpPr>
        <p:pic>
          <p:nvPicPr>
            <p:cNvPr id="5" name="Picture 2"/>
            <p:cNvPicPr>
              <a:picLocks noChangeAspect="1" noChangeArrowheads="1"/>
            </p:cNvPicPr>
            <p:nvPr/>
          </p:nvPicPr>
          <p:blipFill>
            <a:blip r:embed="rId2" cstate="print">
              <a:lum bright="-6000" contrast="18000"/>
            </a:blip>
            <a:srcRect l="36914" t="40745" r="34588" b="40607"/>
            <a:stretch>
              <a:fillRect/>
            </a:stretch>
          </p:blipFill>
          <p:spPr bwMode="auto">
            <a:xfrm>
              <a:off x="1115616" y="2348880"/>
              <a:ext cx="7632848" cy="2808312"/>
            </a:xfrm>
            <a:prstGeom prst="rect">
              <a:avLst/>
            </a:prstGeom>
            <a:noFill/>
            <a:ln w="9525">
              <a:noFill/>
              <a:miter lim="800000"/>
              <a:headEnd/>
              <a:tailEnd/>
            </a:ln>
          </p:spPr>
        </p:pic>
        <p:sp>
          <p:nvSpPr>
            <p:cNvPr id="6" name="5 Metin kutusu"/>
            <p:cNvSpPr txBox="1"/>
            <p:nvPr/>
          </p:nvSpPr>
          <p:spPr>
            <a:xfrm>
              <a:off x="611560" y="5229200"/>
              <a:ext cx="1728192" cy="400110"/>
            </a:xfrm>
            <a:prstGeom prst="rect">
              <a:avLst/>
            </a:prstGeom>
            <a:noFill/>
          </p:spPr>
          <p:txBody>
            <a:bodyPr wrap="square" rtlCol="0">
              <a:spAutoFit/>
            </a:bodyPr>
            <a:lstStyle/>
            <a:p>
              <a:r>
                <a:rPr lang="tr-TR" sz="2000" dirty="0" smtClean="0">
                  <a:latin typeface="Trebuchet MS" pitchFamily="34" charset="0"/>
                </a:rPr>
                <a:t>Döküm </a:t>
              </a:r>
              <a:r>
                <a:rPr lang="tr-TR" sz="2000" dirty="0" err="1" smtClean="0">
                  <a:latin typeface="Trebuchet MS" pitchFamily="34" charset="0"/>
                </a:rPr>
                <a:t>ingot</a:t>
              </a:r>
              <a:endParaRPr lang="tr-TR" sz="2000" dirty="0">
                <a:latin typeface="Trebuchet MS" pitchFamily="34" charset="0"/>
              </a:endParaRPr>
            </a:p>
          </p:txBody>
        </p:sp>
        <p:sp>
          <p:nvSpPr>
            <p:cNvPr id="8" name="7 Metin kutusu"/>
            <p:cNvSpPr txBox="1"/>
            <p:nvPr/>
          </p:nvSpPr>
          <p:spPr>
            <a:xfrm>
              <a:off x="4355976" y="5229200"/>
              <a:ext cx="1008112" cy="461665"/>
            </a:xfrm>
            <a:prstGeom prst="rect">
              <a:avLst/>
            </a:prstGeom>
            <a:noFill/>
          </p:spPr>
          <p:txBody>
            <a:bodyPr wrap="square" rtlCol="0">
              <a:spAutoFit/>
            </a:bodyPr>
            <a:lstStyle/>
            <a:p>
              <a:r>
                <a:rPr lang="tr-TR" sz="2400" dirty="0" smtClean="0">
                  <a:latin typeface="Trebuchet MS" pitchFamily="34" charset="0"/>
                </a:rPr>
                <a:t>süre</a:t>
              </a:r>
              <a:endParaRPr lang="tr-TR" sz="2400" dirty="0">
                <a:latin typeface="Trebuchet MS" pitchFamily="34" charset="0"/>
              </a:endParaRPr>
            </a:p>
          </p:txBody>
        </p:sp>
        <p:sp>
          <p:nvSpPr>
            <p:cNvPr id="9" name="8 Metin kutusu"/>
            <p:cNvSpPr txBox="1"/>
            <p:nvPr/>
          </p:nvSpPr>
          <p:spPr>
            <a:xfrm>
              <a:off x="1115616" y="1916832"/>
              <a:ext cx="3528392" cy="400110"/>
            </a:xfrm>
            <a:prstGeom prst="rect">
              <a:avLst/>
            </a:prstGeom>
            <a:noFill/>
          </p:spPr>
          <p:txBody>
            <a:bodyPr wrap="square" rtlCol="0">
              <a:spAutoFit/>
            </a:bodyPr>
            <a:lstStyle/>
            <a:p>
              <a:r>
                <a:rPr lang="tr-TR" sz="2000" dirty="0" smtClean="0">
                  <a:latin typeface="Trebuchet MS" pitchFamily="34" charset="0"/>
                </a:rPr>
                <a:t>Isınma    bekleme    soğutma</a:t>
              </a:r>
              <a:endParaRPr lang="tr-TR" sz="2000" dirty="0">
                <a:latin typeface="Trebuchet MS" pitchFamily="34" charset="0"/>
              </a:endParaRPr>
            </a:p>
          </p:txBody>
        </p:sp>
        <p:sp>
          <p:nvSpPr>
            <p:cNvPr id="10" name="9 Metin kutusu"/>
            <p:cNvSpPr txBox="1"/>
            <p:nvPr/>
          </p:nvSpPr>
          <p:spPr>
            <a:xfrm>
              <a:off x="4716016" y="1626926"/>
              <a:ext cx="4104456" cy="707886"/>
            </a:xfrm>
            <a:prstGeom prst="rect">
              <a:avLst/>
            </a:prstGeom>
            <a:noFill/>
          </p:spPr>
          <p:txBody>
            <a:bodyPr wrap="square" rtlCol="0">
              <a:spAutoFit/>
            </a:bodyPr>
            <a:lstStyle/>
            <a:p>
              <a:r>
                <a:rPr lang="tr-TR" sz="2000" dirty="0" smtClean="0">
                  <a:latin typeface="Trebuchet MS" pitchFamily="34" charset="0"/>
                </a:rPr>
                <a:t>  ön   </a:t>
              </a:r>
              <a:r>
                <a:rPr lang="tr-TR" sz="2000" dirty="0" err="1" smtClean="0">
                  <a:latin typeface="Trebuchet MS" pitchFamily="34" charset="0"/>
                </a:rPr>
                <a:t>ekstrüzyon</a:t>
              </a:r>
              <a:r>
                <a:rPr lang="tr-TR" sz="2000" dirty="0" smtClean="0">
                  <a:latin typeface="Trebuchet MS" pitchFamily="34" charset="0"/>
                </a:rPr>
                <a:t>   hızlı 	</a:t>
              </a:r>
            </a:p>
            <a:p>
              <a:r>
                <a:rPr lang="tr-TR" sz="2000" dirty="0" smtClean="0">
                  <a:latin typeface="Trebuchet MS" pitchFamily="34" charset="0"/>
                </a:rPr>
                <a:t>ısıtma                soğutma</a:t>
              </a:r>
              <a:endParaRPr lang="tr-TR" sz="2000" dirty="0">
                <a:latin typeface="Trebuchet MS" pitchFamily="34" charset="0"/>
              </a:endParaRPr>
            </a:p>
          </p:txBody>
        </p:sp>
        <p:sp>
          <p:nvSpPr>
            <p:cNvPr id="11" name="10 Dikdörtgen"/>
            <p:cNvSpPr/>
            <p:nvPr/>
          </p:nvSpPr>
          <p:spPr>
            <a:xfrm>
              <a:off x="1115616" y="2348880"/>
              <a:ext cx="7603200" cy="280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2" name="11 Metin kutusu"/>
            <p:cNvSpPr txBox="1"/>
            <p:nvPr/>
          </p:nvSpPr>
          <p:spPr>
            <a:xfrm>
              <a:off x="572071" y="2953080"/>
              <a:ext cx="615553" cy="1387316"/>
            </a:xfrm>
            <a:prstGeom prst="rect">
              <a:avLst/>
            </a:prstGeom>
            <a:noFill/>
          </p:spPr>
          <p:txBody>
            <a:bodyPr vert="vert270" wrap="square" rtlCol="0">
              <a:spAutoFit/>
            </a:bodyPr>
            <a:lstStyle/>
            <a:p>
              <a:r>
                <a:rPr lang="tr-TR" sz="2800" dirty="0" smtClean="0">
                  <a:latin typeface="Trebuchet MS" pitchFamily="34" charset="0"/>
                </a:rPr>
                <a:t>sıcaklık</a:t>
              </a:r>
              <a:endParaRPr lang="tr-TR" sz="2800" dirty="0">
                <a:latin typeface="Trebuchet MS" pitchFamily="34" charset="0"/>
              </a:endParaRPr>
            </a:p>
          </p:txBody>
        </p:sp>
        <p:sp useBgFill="1">
          <p:nvSpPr>
            <p:cNvPr id="13" name="12 Metin kutusu"/>
            <p:cNvSpPr txBox="1"/>
            <p:nvPr/>
          </p:nvSpPr>
          <p:spPr>
            <a:xfrm>
              <a:off x="4860032" y="3460938"/>
              <a:ext cx="648072" cy="400110"/>
            </a:xfrm>
            <a:prstGeom prst="rect">
              <a:avLst/>
            </a:prstGeom>
          </p:spPr>
          <p:txBody>
            <a:bodyPr wrap="square" rtlCol="0">
              <a:spAutoFit/>
            </a:bodyPr>
            <a:lstStyle/>
            <a:p>
              <a:r>
                <a:rPr lang="tr-TR" sz="2000" dirty="0" smtClean="0">
                  <a:latin typeface="Trebuchet MS" pitchFamily="34" charset="0"/>
                </a:rPr>
                <a:t>gaz</a:t>
              </a:r>
              <a:endParaRPr lang="tr-TR" sz="2000" dirty="0">
                <a:latin typeface="Trebuchet MS" pitchFamily="34" charset="0"/>
              </a:endParaRPr>
            </a:p>
          </p:txBody>
        </p:sp>
        <p:sp useBgFill="1">
          <p:nvSpPr>
            <p:cNvPr id="14" name="13 Metin kutusu"/>
            <p:cNvSpPr txBox="1"/>
            <p:nvPr/>
          </p:nvSpPr>
          <p:spPr>
            <a:xfrm>
              <a:off x="6588224" y="3100898"/>
              <a:ext cx="1440160" cy="400110"/>
            </a:xfrm>
            <a:prstGeom prst="rect">
              <a:avLst/>
            </a:prstGeom>
          </p:spPr>
          <p:txBody>
            <a:bodyPr wrap="square" rtlCol="0">
              <a:spAutoFit/>
            </a:bodyPr>
            <a:lstStyle/>
            <a:p>
              <a:r>
                <a:rPr lang="tr-TR" sz="2000" dirty="0" smtClean="0">
                  <a:latin typeface="Trebuchet MS" pitchFamily="34" charset="0"/>
                </a:rPr>
                <a:t>Su verme</a:t>
              </a:r>
              <a:endParaRPr lang="tr-TR" sz="2000" dirty="0">
                <a:latin typeface="Trebuchet MS" pitchFamily="34" charset="0"/>
              </a:endParaRPr>
            </a:p>
          </p:txBody>
        </p:sp>
        <p:sp useBgFill="1">
          <p:nvSpPr>
            <p:cNvPr id="15" name="14 Metin kutusu"/>
            <p:cNvSpPr txBox="1"/>
            <p:nvPr/>
          </p:nvSpPr>
          <p:spPr>
            <a:xfrm>
              <a:off x="4355976" y="2377016"/>
              <a:ext cx="936104" cy="400110"/>
            </a:xfrm>
            <a:prstGeom prst="rect">
              <a:avLst/>
            </a:prstGeom>
          </p:spPr>
          <p:txBody>
            <a:bodyPr wrap="square" rtlCol="0">
              <a:spAutoFit/>
            </a:bodyPr>
            <a:lstStyle/>
            <a:p>
              <a:r>
                <a:rPr lang="tr-TR" sz="2000" dirty="0" err="1" smtClean="0">
                  <a:latin typeface="Trebuchet MS" pitchFamily="34" charset="0"/>
                </a:rPr>
                <a:t>solvüs</a:t>
              </a:r>
              <a:endParaRPr lang="tr-TR" sz="2000" dirty="0">
                <a:latin typeface="Trebuchet MS" pitchFamily="34" charset="0"/>
              </a:endParaRPr>
            </a:p>
          </p:txBody>
        </p:sp>
      </p:grpSp>
      <p:sp>
        <p:nvSpPr>
          <p:cNvPr id="17" name="16 Metin kutusu"/>
          <p:cNvSpPr txBox="1"/>
          <p:nvPr/>
        </p:nvSpPr>
        <p:spPr>
          <a:xfrm>
            <a:off x="251520" y="5517232"/>
            <a:ext cx="8820472" cy="954107"/>
          </a:xfrm>
          <a:prstGeom prst="rect">
            <a:avLst/>
          </a:prstGeom>
          <a:noFill/>
        </p:spPr>
        <p:txBody>
          <a:bodyPr wrap="square" rtlCol="0">
            <a:spAutoFit/>
          </a:bodyPr>
          <a:lstStyle/>
          <a:p>
            <a:r>
              <a:rPr lang="tr-TR" sz="2800" dirty="0" smtClean="0">
                <a:latin typeface="Trebuchet MS" pitchFamily="34" charset="0"/>
              </a:rPr>
              <a:t>Tüm ısıl işlemler bağımsız değil; ardışık etkileri dikkate alınarak birbirlerine göre tasarlanmış olmalı!</a:t>
            </a:r>
            <a:endParaRPr lang="tr-TR" sz="2800" dirty="0">
              <a:latin typeface="Trebuchet MS" pitchFamily="34" charset="0"/>
            </a:endParaRPr>
          </a:p>
        </p:txBody>
      </p:sp>
    </p:spTree>
    <p:extLst>
      <p:ext uri="{BB962C8B-B14F-4D97-AF65-F5344CB8AC3E}">
        <p14:creationId xmlns:p14="http://schemas.microsoft.com/office/powerpoint/2010/main" val="825356974"/>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Başlık 3"/>
          <p:cNvSpPr>
            <a:spLocks noGrp="1"/>
          </p:cNvSpPr>
          <p:nvPr>
            <p:ph type="title"/>
          </p:nvPr>
        </p:nvSpPr>
        <p:spPr>
          <a:xfrm>
            <a:off x="395536" y="764704"/>
            <a:ext cx="8229600" cy="594320"/>
          </a:xfrm>
        </p:spPr>
        <p:txBody>
          <a:bodyPr>
            <a:normAutofit fontScale="90000"/>
          </a:bodyPr>
          <a:lstStyle/>
          <a:p>
            <a:r>
              <a:rPr lang="tr-TR" dirty="0" smtClean="0">
                <a:latin typeface="Trebuchet MS" pitchFamily="34" charset="0"/>
              </a:rPr>
              <a:t>Homojen tav</a:t>
            </a:r>
            <a:endParaRPr lang="tr-TR" dirty="0">
              <a:latin typeface="Trebuchet MS" pitchFamily="34" charset="0"/>
            </a:endParaRPr>
          </a:p>
        </p:txBody>
      </p:sp>
      <p:grpSp>
        <p:nvGrpSpPr>
          <p:cNvPr id="38" name="37 Grup"/>
          <p:cNvGrpSpPr/>
          <p:nvPr/>
        </p:nvGrpSpPr>
        <p:grpSpPr>
          <a:xfrm>
            <a:off x="251520" y="2515542"/>
            <a:ext cx="8568952" cy="4081810"/>
            <a:chOff x="395536" y="1763524"/>
            <a:chExt cx="8568952" cy="4081810"/>
          </a:xfrm>
        </p:grpSpPr>
        <p:grpSp>
          <p:nvGrpSpPr>
            <p:cNvPr id="17" name="16 Grup"/>
            <p:cNvGrpSpPr/>
            <p:nvPr/>
          </p:nvGrpSpPr>
          <p:grpSpPr>
            <a:xfrm>
              <a:off x="1403648" y="2618060"/>
              <a:ext cx="6789469" cy="2529840"/>
              <a:chOff x="1763688" y="3851488"/>
              <a:chExt cx="6789469" cy="2529840"/>
            </a:xfrm>
          </p:grpSpPr>
          <p:grpSp>
            <p:nvGrpSpPr>
              <p:cNvPr id="11" name="10 Grup"/>
              <p:cNvGrpSpPr/>
              <p:nvPr/>
            </p:nvGrpSpPr>
            <p:grpSpPr>
              <a:xfrm>
                <a:off x="1763688" y="3855180"/>
                <a:ext cx="4713882" cy="2506393"/>
                <a:chOff x="1730326" y="2492896"/>
                <a:chExt cx="4713882" cy="2506393"/>
              </a:xfrm>
            </p:grpSpPr>
            <p:sp>
              <p:nvSpPr>
                <p:cNvPr id="7" name="6 Serbest Form"/>
                <p:cNvSpPr/>
                <p:nvPr/>
              </p:nvSpPr>
              <p:spPr>
                <a:xfrm>
                  <a:off x="1730326" y="2492896"/>
                  <a:ext cx="2236763" cy="2506393"/>
                </a:xfrm>
                <a:custGeom>
                  <a:avLst/>
                  <a:gdLst>
                    <a:gd name="connsiteX0" fmla="*/ 0 w 2236763"/>
                    <a:gd name="connsiteY0" fmla="*/ 2506393 h 2506393"/>
                    <a:gd name="connsiteX1" fmla="*/ 225083 w 2236763"/>
                    <a:gd name="connsiteY1" fmla="*/ 1662332 h 2506393"/>
                    <a:gd name="connsiteX2" fmla="*/ 576776 w 2236763"/>
                    <a:gd name="connsiteY2" fmla="*/ 916744 h 2506393"/>
                    <a:gd name="connsiteX3" fmla="*/ 1012874 w 2236763"/>
                    <a:gd name="connsiteY3" fmla="*/ 368104 h 2506393"/>
                    <a:gd name="connsiteX4" fmla="*/ 1688123 w 2236763"/>
                    <a:gd name="connsiteY4" fmla="*/ 58615 h 2506393"/>
                    <a:gd name="connsiteX5" fmla="*/ 2236763 w 2236763"/>
                    <a:gd name="connsiteY5" fmla="*/ 16412 h 2506393"/>
                    <a:gd name="connsiteX6" fmla="*/ 2236763 w 2236763"/>
                    <a:gd name="connsiteY6" fmla="*/ 16412 h 2506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36763" h="2506393">
                      <a:moveTo>
                        <a:pt x="0" y="2506393"/>
                      </a:moveTo>
                      <a:cubicBezTo>
                        <a:pt x="64477" y="2216833"/>
                        <a:pt x="128954" y="1927274"/>
                        <a:pt x="225083" y="1662332"/>
                      </a:cubicBezTo>
                      <a:cubicBezTo>
                        <a:pt x="321212" y="1397390"/>
                        <a:pt x="445478" y="1132449"/>
                        <a:pt x="576776" y="916744"/>
                      </a:cubicBezTo>
                      <a:cubicBezTo>
                        <a:pt x="708074" y="701039"/>
                        <a:pt x="827650" y="511126"/>
                        <a:pt x="1012874" y="368104"/>
                      </a:cubicBezTo>
                      <a:cubicBezTo>
                        <a:pt x="1198099" y="225083"/>
                        <a:pt x="1484142" y="117230"/>
                        <a:pt x="1688123" y="58615"/>
                      </a:cubicBezTo>
                      <a:cubicBezTo>
                        <a:pt x="1892104" y="0"/>
                        <a:pt x="2236763" y="16412"/>
                        <a:pt x="2236763" y="16412"/>
                      </a:cubicBezTo>
                      <a:lnTo>
                        <a:pt x="2236763" y="16412"/>
                      </a:lnTo>
                    </a:path>
                  </a:pathLst>
                </a:custGeom>
                <a:ln w="444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r-TR"/>
                </a:p>
              </p:txBody>
            </p:sp>
            <p:cxnSp>
              <p:nvCxnSpPr>
                <p:cNvPr id="9" name="8 Düz Bağlayıcı"/>
                <p:cNvCxnSpPr>
                  <a:stCxn id="7" idx="5"/>
                </p:cNvCxnSpPr>
                <p:nvPr/>
              </p:nvCxnSpPr>
              <p:spPr>
                <a:xfrm flipV="1">
                  <a:off x="3967089" y="2492896"/>
                  <a:ext cx="2477119" cy="16412"/>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2" name="11 Serbest Form"/>
              <p:cNvSpPr/>
              <p:nvPr/>
            </p:nvSpPr>
            <p:spPr>
              <a:xfrm>
                <a:off x="6457071" y="3851488"/>
                <a:ext cx="2096086" cy="2529840"/>
              </a:xfrm>
              <a:custGeom>
                <a:avLst/>
                <a:gdLst>
                  <a:gd name="connsiteX0" fmla="*/ 0 w 2096086"/>
                  <a:gd name="connsiteY0" fmla="*/ 0 h 2529840"/>
                  <a:gd name="connsiteX1" fmla="*/ 154744 w 2096086"/>
                  <a:gd name="connsiteY1" fmla="*/ 745588 h 2529840"/>
                  <a:gd name="connsiteX2" fmla="*/ 520504 w 2096086"/>
                  <a:gd name="connsiteY2" fmla="*/ 1631852 h 2529840"/>
                  <a:gd name="connsiteX3" fmla="*/ 1111347 w 2096086"/>
                  <a:gd name="connsiteY3" fmla="*/ 2236763 h 2529840"/>
                  <a:gd name="connsiteX4" fmla="*/ 1955409 w 2096086"/>
                  <a:gd name="connsiteY4" fmla="*/ 2489982 h 2529840"/>
                  <a:gd name="connsiteX5" fmla="*/ 1955409 w 2096086"/>
                  <a:gd name="connsiteY5" fmla="*/ 2475914 h 2529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96086" h="2529840">
                    <a:moveTo>
                      <a:pt x="0" y="0"/>
                    </a:moveTo>
                    <a:cubicBezTo>
                      <a:pt x="33996" y="236806"/>
                      <a:pt x="67993" y="473613"/>
                      <a:pt x="154744" y="745588"/>
                    </a:cubicBezTo>
                    <a:cubicBezTo>
                      <a:pt x="241495" y="1017563"/>
                      <a:pt x="361070" y="1383323"/>
                      <a:pt x="520504" y="1631852"/>
                    </a:cubicBezTo>
                    <a:cubicBezTo>
                      <a:pt x="679938" y="1880381"/>
                      <a:pt x="872196" y="2093741"/>
                      <a:pt x="1111347" y="2236763"/>
                    </a:cubicBezTo>
                    <a:cubicBezTo>
                      <a:pt x="1350498" y="2379785"/>
                      <a:pt x="1814732" y="2450124"/>
                      <a:pt x="1955409" y="2489982"/>
                    </a:cubicBezTo>
                    <a:cubicBezTo>
                      <a:pt x="2096086" y="2529840"/>
                      <a:pt x="2025747" y="2502877"/>
                      <a:pt x="1955409" y="2475914"/>
                    </a:cubicBezTo>
                  </a:path>
                </a:pathLst>
              </a:custGeom>
              <a:ln w="444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r-TR"/>
              </a:p>
            </p:txBody>
          </p:sp>
        </p:grpSp>
        <p:cxnSp>
          <p:nvCxnSpPr>
            <p:cNvPr id="14" name="13 Düz Bağlayıcı"/>
            <p:cNvCxnSpPr/>
            <p:nvPr/>
          </p:nvCxnSpPr>
          <p:spPr>
            <a:xfrm>
              <a:off x="1403648" y="1763524"/>
              <a:ext cx="0" cy="345638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15 Düz Bağlayıcı"/>
            <p:cNvCxnSpPr/>
            <p:nvPr/>
          </p:nvCxnSpPr>
          <p:spPr>
            <a:xfrm flipV="1">
              <a:off x="1403648" y="5218240"/>
              <a:ext cx="712879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18 Düz Bağlayıcı"/>
            <p:cNvCxnSpPr/>
            <p:nvPr/>
          </p:nvCxnSpPr>
          <p:spPr>
            <a:xfrm>
              <a:off x="6084168" y="2411596"/>
              <a:ext cx="0" cy="2808312"/>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20" name="19 Düz Bağlayıcı"/>
            <p:cNvCxnSpPr/>
            <p:nvPr/>
          </p:nvCxnSpPr>
          <p:spPr>
            <a:xfrm>
              <a:off x="3419872" y="2411596"/>
              <a:ext cx="0" cy="2808312"/>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21" name="20 Metin kutusu"/>
            <p:cNvSpPr txBox="1"/>
            <p:nvPr/>
          </p:nvSpPr>
          <p:spPr>
            <a:xfrm>
              <a:off x="3131840" y="5176036"/>
              <a:ext cx="648072" cy="369332"/>
            </a:xfrm>
            <a:prstGeom prst="rect">
              <a:avLst/>
            </a:prstGeom>
            <a:noFill/>
          </p:spPr>
          <p:txBody>
            <a:bodyPr wrap="square" rtlCol="0">
              <a:spAutoFit/>
            </a:bodyPr>
            <a:lstStyle/>
            <a:p>
              <a:r>
                <a:rPr lang="tr-TR" dirty="0" smtClean="0">
                  <a:latin typeface="Trebuchet MS" pitchFamily="34" charset="0"/>
                </a:rPr>
                <a:t>300</a:t>
              </a:r>
              <a:endParaRPr lang="tr-TR" dirty="0">
                <a:latin typeface="Trebuchet MS" pitchFamily="34" charset="0"/>
              </a:endParaRPr>
            </a:p>
          </p:txBody>
        </p:sp>
        <p:sp>
          <p:nvSpPr>
            <p:cNvPr id="22" name="21 Metin kutusu"/>
            <p:cNvSpPr txBox="1"/>
            <p:nvPr/>
          </p:nvSpPr>
          <p:spPr>
            <a:xfrm>
              <a:off x="5796136" y="5191772"/>
              <a:ext cx="648072" cy="369332"/>
            </a:xfrm>
            <a:prstGeom prst="rect">
              <a:avLst/>
            </a:prstGeom>
            <a:noFill/>
          </p:spPr>
          <p:txBody>
            <a:bodyPr wrap="square" rtlCol="0">
              <a:spAutoFit/>
            </a:bodyPr>
            <a:lstStyle/>
            <a:p>
              <a:r>
                <a:rPr lang="tr-TR" dirty="0" smtClean="0">
                  <a:latin typeface="Trebuchet MS" pitchFamily="34" charset="0"/>
                </a:rPr>
                <a:t>660</a:t>
              </a:r>
              <a:endParaRPr lang="tr-TR" dirty="0">
                <a:latin typeface="Trebuchet MS" pitchFamily="34" charset="0"/>
              </a:endParaRPr>
            </a:p>
          </p:txBody>
        </p:sp>
        <p:sp>
          <p:nvSpPr>
            <p:cNvPr id="23" name="22 Metin kutusu"/>
            <p:cNvSpPr txBox="1"/>
            <p:nvPr/>
          </p:nvSpPr>
          <p:spPr>
            <a:xfrm>
              <a:off x="7884368" y="5219908"/>
              <a:ext cx="648072" cy="369332"/>
            </a:xfrm>
            <a:prstGeom prst="rect">
              <a:avLst/>
            </a:prstGeom>
            <a:noFill/>
          </p:spPr>
          <p:txBody>
            <a:bodyPr wrap="square" rtlCol="0">
              <a:spAutoFit/>
            </a:bodyPr>
            <a:lstStyle/>
            <a:p>
              <a:r>
                <a:rPr lang="tr-TR" dirty="0" smtClean="0">
                  <a:latin typeface="Trebuchet MS" pitchFamily="34" charset="0"/>
                </a:rPr>
                <a:t>900</a:t>
              </a:r>
              <a:endParaRPr lang="tr-TR" dirty="0">
                <a:latin typeface="Trebuchet MS" pitchFamily="34" charset="0"/>
              </a:endParaRPr>
            </a:p>
          </p:txBody>
        </p:sp>
        <p:sp>
          <p:nvSpPr>
            <p:cNvPr id="24" name="23 Metin kutusu"/>
            <p:cNvSpPr txBox="1"/>
            <p:nvPr/>
          </p:nvSpPr>
          <p:spPr>
            <a:xfrm>
              <a:off x="841652" y="2339588"/>
              <a:ext cx="648072" cy="369332"/>
            </a:xfrm>
            <a:prstGeom prst="rect">
              <a:avLst/>
            </a:prstGeom>
            <a:noFill/>
          </p:spPr>
          <p:txBody>
            <a:bodyPr wrap="square" rtlCol="0">
              <a:spAutoFit/>
            </a:bodyPr>
            <a:lstStyle/>
            <a:p>
              <a:r>
                <a:rPr lang="tr-TR" dirty="0" smtClean="0">
                  <a:latin typeface="Trebuchet MS" pitchFamily="34" charset="0"/>
                </a:rPr>
                <a:t>600</a:t>
              </a:r>
              <a:endParaRPr lang="tr-TR" dirty="0">
                <a:latin typeface="Trebuchet MS" pitchFamily="34" charset="0"/>
              </a:endParaRPr>
            </a:p>
          </p:txBody>
        </p:sp>
        <p:sp>
          <p:nvSpPr>
            <p:cNvPr id="25" name="24 Metin kutusu"/>
            <p:cNvSpPr txBox="1"/>
            <p:nvPr/>
          </p:nvSpPr>
          <p:spPr>
            <a:xfrm>
              <a:off x="827584" y="3635732"/>
              <a:ext cx="648072" cy="369332"/>
            </a:xfrm>
            <a:prstGeom prst="rect">
              <a:avLst/>
            </a:prstGeom>
            <a:noFill/>
          </p:spPr>
          <p:txBody>
            <a:bodyPr wrap="square" rtlCol="0">
              <a:spAutoFit/>
            </a:bodyPr>
            <a:lstStyle/>
            <a:p>
              <a:r>
                <a:rPr lang="tr-TR" dirty="0" smtClean="0">
                  <a:latin typeface="Trebuchet MS" pitchFamily="34" charset="0"/>
                </a:rPr>
                <a:t>300</a:t>
              </a:r>
              <a:endParaRPr lang="tr-TR" dirty="0">
                <a:latin typeface="Trebuchet MS" pitchFamily="34" charset="0"/>
              </a:endParaRPr>
            </a:p>
          </p:txBody>
        </p:sp>
        <p:cxnSp>
          <p:nvCxnSpPr>
            <p:cNvPr id="27" name="26 Düz Bağlayıcı"/>
            <p:cNvCxnSpPr/>
            <p:nvPr/>
          </p:nvCxnSpPr>
          <p:spPr>
            <a:xfrm>
              <a:off x="1331640" y="2555612"/>
              <a:ext cx="6552000" cy="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28" name="27 Metin kutusu"/>
            <p:cNvSpPr txBox="1"/>
            <p:nvPr/>
          </p:nvSpPr>
          <p:spPr>
            <a:xfrm>
              <a:off x="395536" y="2380818"/>
              <a:ext cx="492443" cy="1624246"/>
            </a:xfrm>
            <a:prstGeom prst="rect">
              <a:avLst/>
            </a:prstGeom>
            <a:noFill/>
          </p:spPr>
          <p:txBody>
            <a:bodyPr vert="vert270" wrap="square" rtlCol="0">
              <a:spAutoFit/>
            </a:bodyPr>
            <a:lstStyle/>
            <a:p>
              <a:r>
                <a:rPr lang="tr-TR" sz="2000" dirty="0" smtClean="0">
                  <a:latin typeface="Trebuchet MS" pitchFamily="34" charset="0"/>
                </a:rPr>
                <a:t>Sıcaklık (</a:t>
              </a:r>
              <a:r>
                <a:rPr lang="tr-TR" sz="2000" dirty="0" smtClean="0">
                  <a:latin typeface="Trebuchet MS" pitchFamily="34" charset="0"/>
                  <a:sym typeface="Symbol"/>
                </a:rPr>
                <a:t></a:t>
              </a:r>
              <a:r>
                <a:rPr lang="tr-TR" sz="2000" dirty="0" smtClean="0">
                  <a:latin typeface="Trebuchet MS" pitchFamily="34" charset="0"/>
                </a:rPr>
                <a:t>C)</a:t>
              </a:r>
              <a:endParaRPr lang="tr-TR" sz="2000" dirty="0">
                <a:latin typeface="Trebuchet MS" pitchFamily="34" charset="0"/>
              </a:endParaRPr>
            </a:p>
          </p:txBody>
        </p:sp>
        <p:sp>
          <p:nvSpPr>
            <p:cNvPr id="29" name="28 Metin kutusu"/>
            <p:cNvSpPr txBox="1"/>
            <p:nvPr/>
          </p:nvSpPr>
          <p:spPr>
            <a:xfrm>
              <a:off x="3995936" y="5445224"/>
              <a:ext cx="1296144" cy="400110"/>
            </a:xfrm>
            <a:prstGeom prst="rect">
              <a:avLst/>
            </a:prstGeom>
            <a:noFill/>
          </p:spPr>
          <p:txBody>
            <a:bodyPr wrap="square" rtlCol="0">
              <a:spAutoFit/>
            </a:bodyPr>
            <a:lstStyle/>
            <a:p>
              <a:r>
                <a:rPr lang="tr-TR" sz="2000" dirty="0" smtClean="0">
                  <a:latin typeface="Trebuchet MS" pitchFamily="34" charset="0"/>
                </a:rPr>
                <a:t>Süre (</a:t>
              </a:r>
              <a:r>
                <a:rPr lang="tr-TR" sz="2000" dirty="0" err="1" smtClean="0">
                  <a:latin typeface="Trebuchet MS" pitchFamily="34" charset="0"/>
                </a:rPr>
                <a:t>dk</a:t>
              </a:r>
              <a:r>
                <a:rPr lang="tr-TR" sz="2000" dirty="0" smtClean="0">
                  <a:latin typeface="Trebuchet MS" pitchFamily="34" charset="0"/>
                </a:rPr>
                <a:t>)</a:t>
              </a:r>
              <a:endParaRPr lang="tr-TR" sz="2000" dirty="0">
                <a:latin typeface="Trebuchet MS" pitchFamily="34" charset="0"/>
              </a:endParaRPr>
            </a:p>
          </p:txBody>
        </p:sp>
        <p:cxnSp>
          <p:nvCxnSpPr>
            <p:cNvPr id="31" name="30 Düz Bağlayıcı"/>
            <p:cNvCxnSpPr/>
            <p:nvPr/>
          </p:nvCxnSpPr>
          <p:spPr>
            <a:xfrm>
              <a:off x="1403648" y="4005064"/>
              <a:ext cx="2016224" cy="0"/>
            </a:xfrm>
            <a:prstGeom prst="line">
              <a:avLst/>
            </a:prstGeom>
            <a:ln w="22225">
              <a:solidFill>
                <a:srgbClr val="FF0000"/>
              </a:solidFill>
              <a:headEnd type="stealth" w="lg" len="lg"/>
              <a:tailEnd type="stealth" w="lg" len="lg"/>
            </a:ln>
          </p:spPr>
          <p:style>
            <a:lnRef idx="1">
              <a:schemeClr val="accent1"/>
            </a:lnRef>
            <a:fillRef idx="0">
              <a:schemeClr val="accent1"/>
            </a:fillRef>
            <a:effectRef idx="0">
              <a:schemeClr val="accent1"/>
            </a:effectRef>
            <a:fontRef idx="minor">
              <a:schemeClr val="tx1"/>
            </a:fontRef>
          </p:style>
        </p:cxnSp>
        <p:cxnSp>
          <p:nvCxnSpPr>
            <p:cNvPr id="32" name="31 Düz Bağlayıcı"/>
            <p:cNvCxnSpPr/>
            <p:nvPr/>
          </p:nvCxnSpPr>
          <p:spPr>
            <a:xfrm>
              <a:off x="3462076" y="4005064"/>
              <a:ext cx="2578220" cy="0"/>
            </a:xfrm>
            <a:prstGeom prst="line">
              <a:avLst/>
            </a:prstGeom>
            <a:ln w="22225">
              <a:solidFill>
                <a:srgbClr val="FF0000"/>
              </a:solidFill>
              <a:headEnd type="stealth" w="lg" len="lg"/>
              <a:tailEnd type="stealth" w="lg" len="lg"/>
            </a:ln>
          </p:spPr>
          <p:style>
            <a:lnRef idx="1">
              <a:schemeClr val="accent1"/>
            </a:lnRef>
            <a:fillRef idx="0">
              <a:schemeClr val="accent1"/>
            </a:fillRef>
            <a:effectRef idx="0">
              <a:schemeClr val="accent1"/>
            </a:effectRef>
            <a:fontRef idx="minor">
              <a:schemeClr val="tx1"/>
            </a:fontRef>
          </p:style>
        </p:cxnSp>
        <p:cxnSp>
          <p:nvCxnSpPr>
            <p:cNvPr id="34" name="33 Düz Bağlayıcı"/>
            <p:cNvCxnSpPr/>
            <p:nvPr/>
          </p:nvCxnSpPr>
          <p:spPr>
            <a:xfrm>
              <a:off x="6084168" y="4005064"/>
              <a:ext cx="2016224" cy="0"/>
            </a:xfrm>
            <a:prstGeom prst="line">
              <a:avLst/>
            </a:prstGeom>
            <a:ln w="22225">
              <a:solidFill>
                <a:srgbClr val="FF0000"/>
              </a:solidFill>
              <a:headEnd type="stealth" w="lg" len="lg"/>
              <a:tailEnd type="stealth" w="lg" len="lg"/>
            </a:ln>
          </p:spPr>
          <p:style>
            <a:lnRef idx="1">
              <a:schemeClr val="accent1"/>
            </a:lnRef>
            <a:fillRef idx="0">
              <a:schemeClr val="accent1"/>
            </a:fillRef>
            <a:effectRef idx="0">
              <a:schemeClr val="accent1"/>
            </a:effectRef>
            <a:fontRef idx="minor">
              <a:schemeClr val="tx1"/>
            </a:fontRef>
          </p:style>
        </p:cxnSp>
        <p:sp>
          <p:nvSpPr>
            <p:cNvPr id="35" name="34 Metin kutusu"/>
            <p:cNvSpPr txBox="1"/>
            <p:nvPr/>
          </p:nvSpPr>
          <p:spPr>
            <a:xfrm>
              <a:off x="2123728" y="3573016"/>
              <a:ext cx="1296144" cy="400110"/>
            </a:xfrm>
            <a:prstGeom prst="rect">
              <a:avLst/>
            </a:prstGeom>
            <a:noFill/>
          </p:spPr>
          <p:txBody>
            <a:bodyPr wrap="square" rtlCol="0">
              <a:spAutoFit/>
            </a:bodyPr>
            <a:lstStyle/>
            <a:p>
              <a:r>
                <a:rPr lang="tr-TR" sz="2000" dirty="0" smtClean="0">
                  <a:latin typeface="Trebuchet MS" pitchFamily="34" charset="0"/>
                </a:rPr>
                <a:t>ısıtma</a:t>
              </a:r>
              <a:endParaRPr lang="tr-TR" sz="2000" dirty="0">
                <a:latin typeface="Trebuchet MS" pitchFamily="34" charset="0"/>
              </a:endParaRPr>
            </a:p>
          </p:txBody>
        </p:sp>
        <p:sp>
          <p:nvSpPr>
            <p:cNvPr id="36" name="35 Metin kutusu"/>
            <p:cNvSpPr txBox="1"/>
            <p:nvPr/>
          </p:nvSpPr>
          <p:spPr>
            <a:xfrm>
              <a:off x="3851920" y="3573016"/>
              <a:ext cx="2016224" cy="400110"/>
            </a:xfrm>
            <a:prstGeom prst="rect">
              <a:avLst/>
            </a:prstGeom>
            <a:noFill/>
          </p:spPr>
          <p:txBody>
            <a:bodyPr wrap="square" rtlCol="0">
              <a:spAutoFit/>
            </a:bodyPr>
            <a:lstStyle/>
            <a:p>
              <a:r>
                <a:rPr lang="tr-TR" sz="2000" dirty="0" smtClean="0">
                  <a:latin typeface="Trebuchet MS" pitchFamily="34" charset="0"/>
                </a:rPr>
                <a:t>Bekletme-</a:t>
              </a:r>
              <a:r>
                <a:rPr lang="tr-TR" sz="2000" dirty="0" err="1" smtClean="0">
                  <a:latin typeface="Trebuchet MS" pitchFamily="34" charset="0"/>
                </a:rPr>
                <a:t>soak</a:t>
              </a:r>
              <a:endParaRPr lang="tr-TR" sz="2000" dirty="0">
                <a:latin typeface="Trebuchet MS" pitchFamily="34" charset="0"/>
              </a:endParaRPr>
            </a:p>
          </p:txBody>
        </p:sp>
        <p:sp>
          <p:nvSpPr>
            <p:cNvPr id="37" name="36 Metin kutusu"/>
            <p:cNvSpPr txBox="1"/>
            <p:nvPr/>
          </p:nvSpPr>
          <p:spPr>
            <a:xfrm>
              <a:off x="6444208" y="3573016"/>
              <a:ext cx="2520280" cy="400110"/>
            </a:xfrm>
            <a:prstGeom prst="rect">
              <a:avLst/>
            </a:prstGeom>
            <a:noFill/>
          </p:spPr>
          <p:txBody>
            <a:bodyPr wrap="square" rtlCol="0">
              <a:spAutoFit/>
            </a:bodyPr>
            <a:lstStyle/>
            <a:p>
              <a:r>
                <a:rPr lang="tr-TR" sz="2000" dirty="0" smtClean="0">
                  <a:latin typeface="Trebuchet MS" pitchFamily="34" charset="0"/>
                </a:rPr>
                <a:t>Soğutma-</a:t>
              </a:r>
              <a:r>
                <a:rPr lang="tr-TR" sz="2000" dirty="0" err="1" smtClean="0">
                  <a:latin typeface="Trebuchet MS" pitchFamily="34" charset="0"/>
                </a:rPr>
                <a:t>cool</a:t>
              </a:r>
              <a:r>
                <a:rPr lang="tr-TR" sz="2000" dirty="0" smtClean="0">
                  <a:latin typeface="Trebuchet MS" pitchFamily="34" charset="0"/>
                </a:rPr>
                <a:t> </a:t>
              </a:r>
              <a:r>
                <a:rPr lang="tr-TR" sz="2000" dirty="0" err="1" smtClean="0">
                  <a:latin typeface="Trebuchet MS" pitchFamily="34" charset="0"/>
                </a:rPr>
                <a:t>down</a:t>
              </a:r>
              <a:endParaRPr lang="tr-TR" sz="2000" dirty="0">
                <a:latin typeface="Trebuchet MS" pitchFamily="34" charset="0"/>
              </a:endParaRPr>
            </a:p>
          </p:txBody>
        </p:sp>
      </p:grpSp>
      <p:sp>
        <p:nvSpPr>
          <p:cNvPr id="39" name="38 Metin kutusu"/>
          <p:cNvSpPr txBox="1"/>
          <p:nvPr/>
        </p:nvSpPr>
        <p:spPr>
          <a:xfrm>
            <a:off x="323528" y="1661899"/>
            <a:ext cx="8640960" cy="830997"/>
          </a:xfrm>
          <a:prstGeom prst="rect">
            <a:avLst/>
          </a:prstGeom>
          <a:noFill/>
        </p:spPr>
        <p:txBody>
          <a:bodyPr wrap="square" rtlCol="0">
            <a:spAutoFit/>
          </a:bodyPr>
          <a:lstStyle/>
          <a:p>
            <a:r>
              <a:rPr lang="tr-TR" sz="2400" dirty="0" smtClean="0">
                <a:latin typeface="Trebuchet MS" pitchFamily="34" charset="0"/>
              </a:rPr>
              <a:t>Bekletme: </a:t>
            </a:r>
            <a:r>
              <a:rPr lang="tr-TR" sz="2400" dirty="0" err="1" smtClean="0">
                <a:latin typeface="Trebuchet MS" pitchFamily="34" charset="0"/>
              </a:rPr>
              <a:t>segregasyonlar</a:t>
            </a:r>
            <a:r>
              <a:rPr lang="tr-TR" sz="2400" dirty="0" smtClean="0">
                <a:latin typeface="Trebuchet MS" pitchFamily="34" charset="0"/>
              </a:rPr>
              <a:t> giderilmeli/</a:t>
            </a:r>
            <a:r>
              <a:rPr lang="tr-TR" sz="2400" dirty="0" smtClean="0">
                <a:latin typeface="Trebuchet MS" pitchFamily="34" charset="0"/>
                <a:sym typeface="Symbol"/>
              </a:rPr>
              <a:t> dönüşümü </a:t>
            </a:r>
            <a:r>
              <a:rPr lang="tr-TR" sz="2400" dirty="0" smtClean="0">
                <a:latin typeface="Trebuchet MS" pitchFamily="34" charset="0"/>
                <a:sym typeface="Wingdings"/>
              </a:rPr>
              <a:t></a:t>
            </a:r>
            <a:endParaRPr lang="tr-TR" sz="2400" dirty="0" smtClean="0">
              <a:latin typeface="Trebuchet MS" pitchFamily="34" charset="0"/>
              <a:sym typeface="Symbol"/>
            </a:endParaRPr>
          </a:p>
          <a:p>
            <a:r>
              <a:rPr lang="tr-TR" sz="2400" dirty="0" smtClean="0">
                <a:latin typeface="Trebuchet MS" pitchFamily="34" charset="0"/>
                <a:sym typeface="Symbol"/>
              </a:rPr>
              <a:t>Soğutma: ne çok hızlı ne de çok yavaş/ optimum  400C/</a:t>
            </a:r>
            <a:r>
              <a:rPr lang="tr-TR" sz="2400" dirty="0" err="1" smtClean="0">
                <a:latin typeface="Trebuchet MS" pitchFamily="34" charset="0"/>
                <a:sym typeface="Symbol"/>
              </a:rPr>
              <a:t>st</a:t>
            </a:r>
            <a:endParaRPr lang="tr-TR" sz="2400" dirty="0">
              <a:latin typeface="Trebuchet MS" pitchFamily="34" charset="0"/>
            </a:endParaRPr>
          </a:p>
        </p:txBody>
      </p:sp>
    </p:spTree>
    <p:extLst>
      <p:ext uri="{BB962C8B-B14F-4D97-AF65-F5344CB8AC3E}">
        <p14:creationId xmlns:p14="http://schemas.microsoft.com/office/powerpoint/2010/main" val="1412763299"/>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kış">
  <a:themeElements>
    <a:clrScheme name="Akış">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Akış">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Akış">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4987</TotalTime>
  <Words>6100</Words>
  <Application>Microsoft Office PowerPoint</Application>
  <PresentationFormat>Ekran Gösterisi (4:3)</PresentationFormat>
  <Paragraphs>1387</Paragraphs>
  <Slides>174</Slides>
  <Notes>4</Notes>
  <HiddenSlides>0</HiddenSlides>
  <MMClips>0</MMClips>
  <ScaleCrop>false</ScaleCrop>
  <HeadingPairs>
    <vt:vector size="6" baseType="variant">
      <vt:variant>
        <vt:lpstr>Tema</vt:lpstr>
      </vt:variant>
      <vt:variant>
        <vt:i4>1</vt:i4>
      </vt:variant>
      <vt:variant>
        <vt:lpstr>Katıştırılmış OLE Hizmet Programları</vt:lpstr>
      </vt:variant>
      <vt:variant>
        <vt:i4>1</vt:i4>
      </vt:variant>
      <vt:variant>
        <vt:lpstr>Slayt Başlıkları</vt:lpstr>
      </vt:variant>
      <vt:variant>
        <vt:i4>174</vt:i4>
      </vt:variant>
    </vt:vector>
  </HeadingPairs>
  <TitlesOfParts>
    <vt:vector size="176" baseType="lpstr">
      <vt:lpstr>Akış</vt:lpstr>
      <vt:lpstr>Paint Shop Pro Image</vt:lpstr>
      <vt:lpstr>PowerPoint Sunusu</vt:lpstr>
      <vt:lpstr>Alüminyum dökümhanelerinde patlama</vt:lpstr>
      <vt:lpstr>Alüminyum dökümhanelerinde patlama</vt:lpstr>
      <vt:lpstr>İşlem alaşımları</vt:lpstr>
      <vt:lpstr>PowerPoint Sunusu</vt:lpstr>
      <vt:lpstr>elementlerin etkisi</vt:lpstr>
      <vt:lpstr>elementlerin etkisi</vt:lpstr>
      <vt:lpstr>elementlerin etkisi</vt:lpstr>
      <vt:lpstr>elementlerin etkisi</vt:lpstr>
      <vt:lpstr>elementlerin etkisi</vt:lpstr>
      <vt:lpstr>elementlerin etkisi</vt:lpstr>
      <vt:lpstr>elementlerin etkisi</vt:lpstr>
      <vt:lpstr>elementlerin etkisi</vt:lpstr>
      <vt:lpstr>elementlerin etkisi</vt:lpstr>
      <vt:lpstr>PowerPoint Sunusu</vt:lpstr>
      <vt:lpstr>İşlem alaşımlarının sınıflandırması</vt:lpstr>
      <vt:lpstr>İşlem alaşımlarının sınıflandırması</vt:lpstr>
      <vt:lpstr>1XXX serisi</vt:lpstr>
      <vt:lpstr>1XXX serisi</vt:lpstr>
      <vt:lpstr>1XXX serisi</vt:lpstr>
      <vt:lpstr>2XXX serisi</vt:lpstr>
      <vt:lpstr>2XXX serisi</vt:lpstr>
      <vt:lpstr>3XXX serisi</vt:lpstr>
      <vt:lpstr>3XXX serisi</vt:lpstr>
      <vt:lpstr>3XXX serisi</vt:lpstr>
      <vt:lpstr>4XXX serisi</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Alüminyum işlem alaşımları</vt:lpstr>
      <vt:lpstr>Temel temper tanımları</vt:lpstr>
      <vt:lpstr>PowerPoint Sunusu</vt:lpstr>
      <vt:lpstr>PowerPoint Sunusu</vt:lpstr>
      <vt:lpstr>PowerPoint Sunusu</vt:lpstr>
      <vt:lpstr>PowerPoint Sunusu</vt:lpstr>
      <vt:lpstr>PowerPoint Sunusu</vt:lpstr>
      <vt:lpstr>Sıcak hadde üretim teknolojisi</vt:lpstr>
      <vt:lpstr>Slab dökümü</vt:lpstr>
      <vt:lpstr>traşlama</vt:lpstr>
      <vt:lpstr>Ön ısıtma</vt:lpstr>
      <vt:lpstr>Sıcak hadde </vt:lpstr>
      <vt:lpstr>Sıcak hadde</vt:lpstr>
      <vt:lpstr>Sıcak hadde</vt:lpstr>
      <vt:lpstr>Soğuk hadde-yumuşatma tavı</vt:lpstr>
      <vt:lpstr>sürekli döküm (DC vs TRC)</vt:lpstr>
      <vt:lpstr>Sürekli döküm</vt:lpstr>
      <vt:lpstr>Soğuk hadde üretim teknolojisi</vt:lpstr>
      <vt:lpstr>İkiz merdane döküm (TRC)</vt:lpstr>
      <vt:lpstr>Homojenleştirme tavı</vt:lpstr>
      <vt:lpstr>Homojenleştirme tavı</vt:lpstr>
      <vt:lpstr>PowerPoint Sunusu</vt:lpstr>
      <vt:lpstr>Soğuk hadde</vt:lpstr>
      <vt:lpstr>Soğuk hadde üretim teknolojisi</vt:lpstr>
      <vt:lpstr>Biçim hataları</vt:lpstr>
      <vt:lpstr>Biçim hataları</vt:lpstr>
      <vt:lpstr>Levha biçim hataları</vt:lpstr>
      <vt:lpstr>Levha biçim hataları</vt:lpstr>
      <vt:lpstr>Hadde aralığı profilleri</vt:lpstr>
      <vt:lpstr>Haddede şekil kontrolü</vt:lpstr>
      <vt:lpstr>PowerPoint Sunusu</vt:lpstr>
      <vt:lpstr>Levha haddesi    folyo haddesi</vt:lpstr>
      <vt:lpstr>folyo haddesi</vt:lpstr>
      <vt:lpstr>folyo haddesi</vt:lpstr>
      <vt:lpstr>PowerPoint Sunusu</vt:lpstr>
      <vt:lpstr>PowerPoint Sunusu</vt:lpstr>
      <vt:lpstr>PowerPoint Sunusu</vt:lpstr>
      <vt:lpstr>PowerPoint Sunusu</vt:lpstr>
      <vt:lpstr>PowerPoint Sunusu</vt:lpstr>
      <vt:lpstr>anizotropi</vt:lpstr>
      <vt:lpstr>Şekil sınır diyagramları-FLD</vt:lpstr>
      <vt:lpstr>büküm/eğme</vt:lpstr>
      <vt:lpstr>Sürekli döküm-ikiz bant döküm</vt:lpstr>
      <vt:lpstr>TBC proses teknolojisi</vt:lpstr>
      <vt:lpstr>Extrüzyon alaşımları</vt:lpstr>
      <vt:lpstr>Ekstrüzyon alaşımları</vt:lpstr>
      <vt:lpstr>Ekstrüzyon alaşımları</vt:lpstr>
      <vt:lpstr>6XXX ekstrüzyon alaşımları</vt:lpstr>
      <vt:lpstr>Ekstrüzyon üretim süreci</vt:lpstr>
      <vt:lpstr>Ekstrüzyon üretim süreci</vt:lpstr>
      <vt:lpstr>Direkt çil döküm (DC casting)</vt:lpstr>
      <vt:lpstr>Döküm bilet kalite özellikleri</vt:lpstr>
      <vt:lpstr>Döküm bilet kalite özellikleri</vt:lpstr>
      <vt:lpstr>Biletten profil üretim süreci</vt:lpstr>
      <vt:lpstr>Homojen tav</vt:lpstr>
      <vt:lpstr>homojenleştirme</vt:lpstr>
      <vt:lpstr>homojenleştirme</vt:lpstr>
      <vt:lpstr>Homojen tav</vt:lpstr>
      <vt:lpstr>Homojen tav</vt:lpstr>
      <vt:lpstr>Ekstrüzyon üretim süreci</vt:lpstr>
      <vt:lpstr>Ön ısıtma-ektrüzyon işlemine</vt:lpstr>
      <vt:lpstr>Ön ısıtma-ektrüzyon işlemine</vt:lpstr>
      <vt:lpstr>Ekstrüzyon</vt:lpstr>
      <vt:lpstr>Ekstrüzyonla boru üretimi</vt:lpstr>
      <vt:lpstr>6XXX alaşımlarında ısıl işlem</vt:lpstr>
      <vt:lpstr>Al-Mg-Si sisteminde çökelme</vt:lpstr>
      <vt:lpstr>Çözeltiye alma tavı</vt:lpstr>
      <vt:lpstr>Soğutma-su verme</vt:lpstr>
      <vt:lpstr>Çökelme </vt:lpstr>
      <vt:lpstr>Suni yaşlandırma</vt:lpstr>
      <vt:lpstr>doğal yaşlanma</vt:lpstr>
      <vt:lpstr>Suni yaşlandırma</vt:lpstr>
      <vt:lpstr>Al-Mg-Si sisteminde çökelme</vt:lpstr>
      <vt:lpstr>Al-Cu sisteminde çökelme</vt:lpstr>
      <vt:lpstr>Al-Mg-Si/Al-Cu sisteminde çökelme</vt:lpstr>
      <vt:lpstr>Al-Cu sisteminde çökelme</vt:lpstr>
      <vt:lpstr>Yaşlanma-çökelme sertleşmesi</vt:lpstr>
      <vt:lpstr>Çökelme sertleşmeli alaşımlar</vt:lpstr>
      <vt:lpstr>PowerPoint Sunusu</vt:lpstr>
      <vt:lpstr>PowerPoint Sunusu</vt:lpstr>
      <vt:lpstr>PowerPoint Sunusu</vt:lpstr>
      <vt:lpstr>PowerPoint Sunusu</vt:lpstr>
      <vt:lpstr>Yaşlandırma tavı</vt:lpstr>
      <vt:lpstr>Extrüzyon profillerin uygulama alanları</vt:lpstr>
      <vt:lpstr>Temper tanımları</vt:lpstr>
      <vt:lpstr>Temper tanımları</vt:lpstr>
      <vt:lpstr>Temper tanımları</vt:lpstr>
      <vt:lpstr>Temper tanımları</vt:lpstr>
      <vt:lpstr>Temper tanımları</vt:lpstr>
      <vt:lpstr>Temper tanımları</vt:lpstr>
      <vt:lpstr>Temper tanımları</vt:lpstr>
      <vt:lpstr>Alüminyum profiller</vt:lpstr>
      <vt:lpstr>Alüminyum profiller</vt:lpstr>
      <vt:lpstr>Ekstrüzyon parametreleri</vt:lpstr>
      <vt:lpstr>Alaşımların ekstrüzyon kabiliyetleri</vt:lpstr>
      <vt:lpstr>PowerPoint Sunusu</vt:lpstr>
      <vt:lpstr>Alüminyum köpükler</vt:lpstr>
      <vt:lpstr>Alüminyum köpükler</vt:lpstr>
      <vt:lpstr>Alüminyum köpükler</vt:lpstr>
      <vt:lpstr>Alüminyum köpükler</vt:lpstr>
      <vt:lpstr>Alüminyum köpükler</vt:lpstr>
      <vt:lpstr>Alüminyum köpükler</vt:lpstr>
      <vt:lpstr>PowerPoint Sunusu</vt:lpstr>
      <vt:lpstr>  alüminyum toz</vt:lpstr>
      <vt:lpstr>  alüminyum toz</vt:lpstr>
      <vt:lpstr>Anodizasyon (Eloksal)</vt:lpstr>
      <vt:lpstr>Anodizasyon (Eloksal)</vt:lpstr>
      <vt:lpstr>Anodizasyon (Eloksal)</vt:lpstr>
      <vt:lpstr>Anodizasyon (Eloksal)</vt:lpstr>
      <vt:lpstr>Anodizasyon (Eloksal)</vt:lpstr>
      <vt:lpstr>Anodizasyon (Eloksal)</vt:lpstr>
      <vt:lpstr>Eloksal işlem süreci</vt:lpstr>
      <vt:lpstr>Anodizasyon işlem adımları</vt:lpstr>
      <vt:lpstr>Anodizasyon (Eloksal)</vt:lpstr>
      <vt:lpstr>Anodizasyon (Eloksal)</vt:lpstr>
      <vt:lpstr>Anodizasyon (Eloksal)</vt:lpstr>
      <vt:lpstr>Anodizasyon (Eloksal)</vt:lpstr>
      <vt:lpstr>Alüminyum ve alaşımları: korozyonu</vt:lpstr>
      <vt:lpstr>  Genel korozyon</vt:lpstr>
      <vt:lpstr>Alüminyum alaşımlarında korozyon</vt:lpstr>
      <vt:lpstr>Alüminyum alaşımlarında Korozyon</vt:lpstr>
      <vt:lpstr>  Genel korozyon</vt:lpstr>
      <vt:lpstr>  Genel korozyon</vt:lpstr>
      <vt:lpstr>  Bölgesel korozyon</vt:lpstr>
      <vt:lpstr>Bölgesel korozyon</vt:lpstr>
      <vt:lpstr>Bölgesel korozyon</vt:lpstr>
      <vt:lpstr>Bölgesel korozyon</vt:lpstr>
      <vt:lpstr>Bölgesel korozyon</vt:lpstr>
      <vt:lpstr>PowerPoint Sunusu</vt:lpstr>
      <vt:lpstr>PowerPoint Sunusu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Asus</dc:creator>
  <cp:lastModifiedBy>Asus</cp:lastModifiedBy>
  <cp:revision>233</cp:revision>
  <dcterms:created xsi:type="dcterms:W3CDTF">2014-06-18T13:33:51Z</dcterms:created>
  <dcterms:modified xsi:type="dcterms:W3CDTF">2014-11-20T08:37:10Z</dcterms:modified>
</cp:coreProperties>
</file>