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66" r:id="rId2"/>
    <p:sldId id="290" r:id="rId3"/>
    <p:sldId id="291" r:id="rId4"/>
    <p:sldId id="267" r:id="rId5"/>
    <p:sldId id="268" r:id="rId6"/>
    <p:sldId id="270" r:id="rId7"/>
    <p:sldId id="271" r:id="rId8"/>
    <p:sldId id="272" r:id="rId9"/>
    <p:sldId id="293" r:id="rId10"/>
    <p:sldId id="256" r:id="rId11"/>
    <p:sldId id="258" r:id="rId12"/>
    <p:sldId id="259" r:id="rId13"/>
    <p:sldId id="261" r:id="rId14"/>
    <p:sldId id="265" r:id="rId15"/>
    <p:sldId id="274" r:id="rId16"/>
    <p:sldId id="275" r:id="rId17"/>
    <p:sldId id="276" r:id="rId18"/>
    <p:sldId id="277" r:id="rId19"/>
    <p:sldId id="278" r:id="rId20"/>
    <p:sldId id="279" r:id="rId21"/>
    <p:sldId id="280" r:id="rId22"/>
    <p:sldId id="284" r:id="rId23"/>
    <p:sldId id="281" r:id="rId24"/>
    <p:sldId id="283" r:id="rId25"/>
    <p:sldId id="282" r:id="rId26"/>
    <p:sldId id="285" r:id="rId27"/>
    <p:sldId id="286" r:id="rId28"/>
    <p:sldId id="287" r:id="rId29"/>
    <p:sldId id="288" r:id="rId30"/>
    <p:sldId id="289" r:id="rId31"/>
    <p:sldId id="295" r:id="rId32"/>
    <p:sldId id="296" r:id="rId33"/>
    <p:sldId id="297" r:id="rId34"/>
    <p:sldId id="298" r:id="rId35"/>
    <p:sldId id="300" r:id="rId36"/>
    <p:sldId id="301" r:id="rId37"/>
    <p:sldId id="302" r:id="rId38"/>
    <p:sldId id="303" r:id="rId39"/>
    <p:sldId id="304" r:id="rId40"/>
    <p:sldId id="305" r:id="rId41"/>
    <p:sldId id="306" r:id="rId42"/>
    <p:sldId id="307" r:id="rId43"/>
    <p:sldId id="308" r:id="rId44"/>
    <p:sldId id="309" r:id="rId45"/>
    <p:sldId id="310"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E5D15F-7144-45B3-94DA-5143F86FD9B9}" type="datetimeFigureOut">
              <a:rPr lang="tr-TR" smtClean="0"/>
              <a:pPr/>
              <a:t>13.03.2015</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2B9606-EF55-4CA1-ADB8-B3B235E2B1FB}" type="slidenum">
              <a:rPr lang="tr-TR" smtClean="0"/>
              <a:pPr/>
              <a:t>‹#›</a:t>
            </a:fld>
            <a:endParaRPr lang="tr-TR"/>
          </a:p>
        </p:txBody>
      </p:sp>
    </p:spTree>
    <p:extLst>
      <p:ext uri="{BB962C8B-B14F-4D97-AF65-F5344CB8AC3E}">
        <p14:creationId xmlns:p14="http://schemas.microsoft.com/office/powerpoint/2010/main" val="3695822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952B9606-EF55-4CA1-ADB8-B3B235E2B1FB}" type="slidenum">
              <a:rPr lang="tr-TR" smtClean="0"/>
              <a:pPr/>
              <a:t>10</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4B02D-9FFF-4BBA-A073-3B59E1AEF4FD}" type="slidenum">
              <a:rPr lang="en-US"/>
              <a:pPr/>
              <a:t>11</a:t>
            </a:fld>
            <a:endParaRPr lang="en-US"/>
          </a:p>
        </p:txBody>
      </p:sp>
      <p:sp>
        <p:nvSpPr>
          <p:cNvPr id="665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5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L1 Fully threaded smart screw. R1 Partial L2 Cannulated R2 Smartnails  L3 SmartPin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56677F5D-4EB5-40F0-8168-1B0710414A29}" type="datetimeFigureOut">
              <a:rPr lang="tr-TR" smtClean="0"/>
              <a:pPr/>
              <a:t>13.03.2015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AC1F512-05C1-4CA3-8A15-E23BD3669B32}"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56677F5D-4EB5-40F0-8168-1B0710414A29}" type="datetimeFigureOut">
              <a:rPr lang="tr-TR" smtClean="0"/>
              <a:pPr/>
              <a:t>13.03.2015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AC1F512-05C1-4CA3-8A15-E23BD3669B3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56677F5D-4EB5-40F0-8168-1B0710414A29}" type="datetimeFigureOut">
              <a:rPr lang="tr-TR" smtClean="0"/>
              <a:pPr/>
              <a:t>13.03.2015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AC1F512-05C1-4CA3-8A15-E23BD3669B3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56677F5D-4EB5-40F0-8168-1B0710414A29}" type="datetimeFigureOut">
              <a:rPr lang="tr-TR" smtClean="0"/>
              <a:pPr/>
              <a:t>13.03.2015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AC1F512-05C1-4CA3-8A15-E23BD3669B3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677F5D-4EB5-40F0-8168-1B0710414A29}" type="datetimeFigureOut">
              <a:rPr lang="tr-TR" smtClean="0"/>
              <a:pPr/>
              <a:t>13.03.2015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AC1F512-05C1-4CA3-8A15-E23BD3669B32}"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56677F5D-4EB5-40F0-8168-1B0710414A29}" type="datetimeFigureOut">
              <a:rPr lang="tr-TR" smtClean="0"/>
              <a:pPr/>
              <a:t>13.03.2015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AC1F512-05C1-4CA3-8A15-E23BD3669B3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56677F5D-4EB5-40F0-8168-1B0710414A29}" type="datetimeFigureOut">
              <a:rPr lang="tr-TR" smtClean="0"/>
              <a:pPr/>
              <a:t>13.03.2015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AC1F512-05C1-4CA3-8A15-E23BD3669B3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56677F5D-4EB5-40F0-8168-1B0710414A29}" type="datetimeFigureOut">
              <a:rPr lang="tr-TR" smtClean="0"/>
              <a:pPr/>
              <a:t>13.03.2015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AC1F512-05C1-4CA3-8A15-E23BD3669B3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77F5D-4EB5-40F0-8168-1B0710414A29}" type="datetimeFigureOut">
              <a:rPr lang="tr-TR" smtClean="0"/>
              <a:pPr/>
              <a:t>13.03.2015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AC1F512-05C1-4CA3-8A15-E23BD3669B3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77F5D-4EB5-40F0-8168-1B0710414A29}" type="datetimeFigureOut">
              <a:rPr lang="tr-TR" smtClean="0"/>
              <a:pPr/>
              <a:t>13.03.2015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AC1F512-05C1-4CA3-8A15-E23BD3669B3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77F5D-4EB5-40F0-8168-1B0710414A29}" type="datetimeFigureOut">
              <a:rPr lang="tr-TR" smtClean="0"/>
              <a:pPr/>
              <a:t>13.03.2015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AC1F512-05C1-4CA3-8A15-E23BD3669B32}"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677F5D-4EB5-40F0-8168-1B0710414A29}" type="datetimeFigureOut">
              <a:rPr lang="tr-TR" smtClean="0"/>
              <a:pPr/>
              <a:t>13.03.2015</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1F512-05C1-4CA3-8A15-E23BD3669B3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upload.wikimedia.org/wikipedia/commons/2/29/Teebeutel_Polylactid_2009.jpg"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upload.wikimedia.org/wikipedia/commons/8/84/Epidermis-delimited.JP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docid=t1A4n2pTDBDojM&amp;tbnid=nbL1vAbLORpW3M:&amp;ved=0CAUQjRw&amp;url=http://www.youtube.com/watch?v=CjFrkK8nr3k&amp;ei=4ywzU-WhPIXWtAb70YDQDw&amp;bvm=bv.63738703,d.bGQ&amp;psig=AFQjCNFPbgiNW5ItQVRPzn3_ZGlJ8KxESg&amp;ust=1395949126776895" TargetMode="External"/><Relationship Id="rId2" Type="http://schemas.openxmlformats.org/officeDocument/2006/relationships/hyperlink" Target="http://www.youtube.com/watch?v=CjFrkK8nr3k"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en.wikipedia.org/wiki/Dorland's_Medical_Dictionar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829723"/>
            <a:ext cx="7488832" cy="2308324"/>
          </a:xfrm>
          <a:prstGeom prst="rect">
            <a:avLst/>
          </a:prstGeom>
        </p:spPr>
        <p:txBody>
          <a:bodyPr wrap="square">
            <a:spAutoFit/>
          </a:bodyPr>
          <a:lstStyle/>
          <a:p>
            <a:pPr algn="ctr"/>
            <a:r>
              <a:rPr lang="tr-TR" i="1" dirty="0" smtClean="0"/>
              <a:t>«</a:t>
            </a:r>
            <a:r>
              <a:rPr lang="en-US" i="1" dirty="0" smtClean="0"/>
              <a:t>A </a:t>
            </a:r>
            <a:r>
              <a:rPr lang="en-US" b="1" i="1" dirty="0"/>
              <a:t>biomaterial</a:t>
            </a:r>
            <a:r>
              <a:rPr lang="en-US" i="1" dirty="0"/>
              <a:t> is any matter, surface, or construct that interacts with biological </a:t>
            </a:r>
            <a:r>
              <a:rPr lang="en-US" i="1" dirty="0" smtClean="0"/>
              <a:t>systems</a:t>
            </a:r>
            <a:r>
              <a:rPr lang="tr-TR" i="1" dirty="0" smtClean="0"/>
              <a:t>»</a:t>
            </a:r>
            <a:endParaRPr lang="tr-TR" i="1" dirty="0"/>
          </a:p>
          <a:p>
            <a:pPr algn="ctr"/>
            <a:endParaRPr lang="tr-TR" i="1" dirty="0" smtClean="0"/>
          </a:p>
          <a:p>
            <a:pPr algn="just"/>
            <a:r>
              <a:rPr lang="en-US" dirty="0" smtClean="0"/>
              <a:t>The </a:t>
            </a:r>
            <a:r>
              <a:rPr lang="en-US" dirty="0"/>
              <a:t>study of biomaterials is called </a:t>
            </a:r>
            <a:r>
              <a:rPr lang="en-US" b="1" dirty="0"/>
              <a:t>biomaterials science</a:t>
            </a:r>
            <a:r>
              <a:rPr lang="en-US" dirty="0"/>
              <a:t>. It has experienced steady and strong growth over its history, with many companies investing large amounts of money into the development of new products. Biomaterials science encompasses </a:t>
            </a:r>
            <a:r>
              <a:rPr lang="tr-TR" dirty="0" smtClean="0"/>
              <a:t>(includes) </a:t>
            </a:r>
            <a:r>
              <a:rPr lang="en-US" dirty="0" smtClean="0"/>
              <a:t>elements </a:t>
            </a:r>
            <a:r>
              <a:rPr lang="en-US" dirty="0"/>
              <a:t>of </a:t>
            </a:r>
            <a:r>
              <a:rPr lang="en-US" b="1" dirty="0"/>
              <a:t>medicine</a:t>
            </a:r>
            <a:r>
              <a:rPr lang="en-US" dirty="0"/>
              <a:t>, </a:t>
            </a:r>
            <a:r>
              <a:rPr lang="en-US" b="1" dirty="0"/>
              <a:t>biology</a:t>
            </a:r>
            <a:r>
              <a:rPr lang="en-US" dirty="0"/>
              <a:t>, </a:t>
            </a:r>
            <a:r>
              <a:rPr lang="en-US" b="1" dirty="0" smtClean="0"/>
              <a:t>chemistry</a:t>
            </a:r>
            <a:r>
              <a:rPr lang="tr-TR" dirty="0" smtClean="0"/>
              <a:t>,</a:t>
            </a:r>
            <a:r>
              <a:rPr lang="en-US" dirty="0" smtClean="0"/>
              <a:t> </a:t>
            </a:r>
            <a:r>
              <a:rPr lang="en-US" b="1" dirty="0"/>
              <a:t>tissue engineering </a:t>
            </a:r>
            <a:r>
              <a:rPr lang="en-US" dirty="0"/>
              <a:t>and </a:t>
            </a:r>
            <a:r>
              <a:rPr lang="en-US" b="1" dirty="0"/>
              <a:t>materials science.</a:t>
            </a:r>
          </a:p>
        </p:txBody>
      </p:sp>
      <p:sp>
        <p:nvSpPr>
          <p:cNvPr id="6" name="Rectangle 5"/>
          <p:cNvSpPr/>
          <p:nvPr/>
        </p:nvSpPr>
        <p:spPr>
          <a:xfrm>
            <a:off x="683568" y="4327936"/>
            <a:ext cx="7488832" cy="1200329"/>
          </a:xfrm>
          <a:prstGeom prst="rect">
            <a:avLst/>
          </a:prstGeom>
        </p:spPr>
        <p:txBody>
          <a:bodyPr wrap="square">
            <a:spAutoFit/>
          </a:bodyPr>
          <a:lstStyle/>
          <a:p>
            <a:pPr algn="just"/>
            <a:r>
              <a:rPr lang="en-US" dirty="0"/>
              <a:t>Biomaterials can be derived either from nature or synthesized in the </a:t>
            </a:r>
            <a:r>
              <a:rPr lang="en-US" dirty="0" smtClean="0"/>
              <a:t>laboratory</a:t>
            </a:r>
            <a:r>
              <a:rPr lang="tr-TR" dirty="0" smtClean="0"/>
              <a:t>. </a:t>
            </a:r>
            <a:r>
              <a:rPr lang="en-US" dirty="0" smtClean="0"/>
              <a:t>They </a:t>
            </a:r>
            <a:r>
              <a:rPr lang="en-US" dirty="0"/>
              <a:t>are often used and/or adapted for a medical application, and thus comprises </a:t>
            </a:r>
            <a:r>
              <a:rPr lang="tr-TR" dirty="0" smtClean="0"/>
              <a:t>(oluşturmak) </a:t>
            </a:r>
            <a:r>
              <a:rPr lang="en-US" dirty="0" smtClean="0"/>
              <a:t>whole </a:t>
            </a:r>
            <a:r>
              <a:rPr lang="en-US" dirty="0"/>
              <a:t>or part of a living structure or biomedical device which performs, </a:t>
            </a:r>
            <a:r>
              <a:rPr lang="en-US" dirty="0" smtClean="0"/>
              <a:t>augments</a:t>
            </a:r>
            <a:r>
              <a:rPr lang="tr-TR" dirty="0" smtClean="0"/>
              <a:t> (çoğaltmak)</a:t>
            </a:r>
            <a:r>
              <a:rPr lang="en-US" dirty="0" smtClean="0"/>
              <a:t>, </a:t>
            </a:r>
            <a:r>
              <a:rPr lang="en-US" dirty="0"/>
              <a:t>or replaces a natural function. </a:t>
            </a:r>
          </a:p>
        </p:txBody>
      </p:sp>
      <p:sp>
        <p:nvSpPr>
          <p:cNvPr id="7" name="TextBox 6"/>
          <p:cNvSpPr txBox="1"/>
          <p:nvPr/>
        </p:nvSpPr>
        <p:spPr>
          <a:xfrm>
            <a:off x="3232094" y="755412"/>
            <a:ext cx="2848921" cy="461665"/>
          </a:xfrm>
          <a:prstGeom prst="rect">
            <a:avLst/>
          </a:prstGeom>
          <a:noFill/>
        </p:spPr>
        <p:txBody>
          <a:bodyPr wrap="none" rtlCol="0">
            <a:spAutoFit/>
          </a:bodyPr>
          <a:lstStyle/>
          <a:p>
            <a:r>
              <a:rPr lang="tr-TR" sz="2400" b="1" dirty="0" smtClean="0"/>
              <a:t>What is Biomaterial?</a:t>
            </a:r>
            <a:endParaRPr lang="en-US" sz="2400" b="1" dirty="0"/>
          </a:p>
        </p:txBody>
      </p:sp>
    </p:spTree>
    <p:extLst>
      <p:ext uri="{BB962C8B-B14F-4D97-AF65-F5344CB8AC3E}">
        <p14:creationId xmlns:p14="http://schemas.microsoft.com/office/powerpoint/2010/main" val="1009910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wikisurgery.com/images/8/81/101822400-MATERIALS.jpg"/>
          <p:cNvPicPr>
            <a:picLocks noChangeAspect="1" noChangeArrowheads="1"/>
          </p:cNvPicPr>
          <p:nvPr/>
        </p:nvPicPr>
        <p:blipFill>
          <a:blip r:embed="rId3" cstate="print"/>
          <a:srcRect/>
          <a:stretch>
            <a:fillRect/>
          </a:stretch>
        </p:blipFill>
        <p:spPr bwMode="auto">
          <a:xfrm>
            <a:off x="0" y="0"/>
            <a:ext cx="2514600" cy="4038600"/>
          </a:xfrm>
          <a:prstGeom prst="rect">
            <a:avLst/>
          </a:prstGeom>
          <a:noFill/>
        </p:spPr>
      </p:pic>
      <p:sp>
        <p:nvSpPr>
          <p:cNvPr id="5" name="Rectangle 4"/>
          <p:cNvSpPr/>
          <p:nvPr/>
        </p:nvSpPr>
        <p:spPr>
          <a:xfrm>
            <a:off x="2928926" y="600277"/>
            <a:ext cx="5857916" cy="5909310"/>
          </a:xfrm>
          <a:prstGeom prst="rect">
            <a:avLst/>
          </a:prstGeom>
        </p:spPr>
        <p:txBody>
          <a:bodyPr wrap="square">
            <a:spAutoFit/>
          </a:bodyPr>
          <a:lstStyle/>
          <a:p>
            <a:r>
              <a:rPr lang="en-US" b="1" dirty="0" smtClean="0"/>
              <a:t>Silk</a:t>
            </a:r>
            <a:r>
              <a:rPr lang="en-US" b="1" dirty="0"/>
              <a:t>.</a:t>
            </a:r>
            <a:r>
              <a:rPr lang="en-US" dirty="0"/>
              <a:t> </a:t>
            </a:r>
          </a:p>
          <a:p>
            <a:pPr>
              <a:buFont typeface="Arial" pitchFamily="34" charset="0"/>
              <a:buChar char="•"/>
            </a:pPr>
            <a:r>
              <a:rPr lang="en-US" dirty="0" smtClean="0"/>
              <a:t>Silk </a:t>
            </a:r>
            <a:r>
              <a:rPr lang="en-US" dirty="0"/>
              <a:t>has been largely replaced by synthetic materials. </a:t>
            </a:r>
            <a:endParaRPr lang="tr-TR" dirty="0" smtClean="0"/>
          </a:p>
          <a:p>
            <a:pPr>
              <a:buFont typeface="Arial" pitchFamily="34" charset="0"/>
              <a:buChar char="•"/>
            </a:pPr>
            <a:r>
              <a:rPr lang="en-US" dirty="0" smtClean="0"/>
              <a:t>Silk </a:t>
            </a:r>
            <a:r>
              <a:rPr lang="en-US" dirty="0"/>
              <a:t>is very strong and handles nicely. </a:t>
            </a:r>
            <a:endParaRPr lang="tr-TR" dirty="0" smtClean="0"/>
          </a:p>
          <a:p>
            <a:pPr>
              <a:buFont typeface="Arial" pitchFamily="34" charset="0"/>
              <a:buChar char="•"/>
            </a:pPr>
            <a:r>
              <a:rPr lang="en-US" dirty="0" smtClean="0"/>
              <a:t>The </a:t>
            </a:r>
            <a:r>
              <a:rPr lang="en-US" dirty="0"/>
              <a:t>main disadvantages are: </a:t>
            </a:r>
            <a:r>
              <a:rPr lang="en-US" dirty="0" smtClean="0"/>
              <a:t>Tissue reaction</a:t>
            </a:r>
          </a:p>
          <a:p>
            <a:endParaRPr lang="tr-TR" b="1" dirty="0" smtClean="0"/>
          </a:p>
          <a:p>
            <a:r>
              <a:rPr lang="en-US" b="1" dirty="0" smtClean="0"/>
              <a:t>Catgut</a:t>
            </a:r>
            <a:r>
              <a:rPr lang="en-US" b="1" dirty="0"/>
              <a:t>.</a:t>
            </a:r>
            <a:r>
              <a:rPr lang="en-US" dirty="0"/>
              <a:t> </a:t>
            </a:r>
          </a:p>
          <a:p>
            <a:endParaRPr lang="en-US" dirty="0"/>
          </a:p>
          <a:p>
            <a:pPr>
              <a:buFont typeface="Arial" pitchFamily="34" charset="0"/>
              <a:buChar char="•"/>
            </a:pPr>
            <a:r>
              <a:rPr lang="en-US" dirty="0" smtClean="0"/>
              <a:t>It </a:t>
            </a:r>
            <a:r>
              <a:rPr lang="en-US" dirty="0"/>
              <a:t>was made from pig or cow intestine, not from the gut of a cat. </a:t>
            </a:r>
            <a:endParaRPr lang="tr-TR" dirty="0" smtClean="0"/>
          </a:p>
          <a:p>
            <a:pPr>
              <a:buFont typeface="Arial" pitchFamily="34" charset="0"/>
              <a:buChar char="•"/>
            </a:pPr>
            <a:r>
              <a:rPr lang="en-US" dirty="0" smtClean="0"/>
              <a:t>Pure </a:t>
            </a:r>
            <a:r>
              <a:rPr lang="en-US" dirty="0"/>
              <a:t>catgut causes an intense tissue reaction as it is absorbed within 3-5 days. </a:t>
            </a:r>
            <a:r>
              <a:rPr lang="en-US" dirty="0" smtClean="0"/>
              <a:t>This </a:t>
            </a:r>
            <a:r>
              <a:rPr lang="en-US" dirty="0"/>
              <a:t>makes it largely unacceptable today. </a:t>
            </a:r>
            <a:endParaRPr lang="tr-TR" dirty="0" smtClean="0"/>
          </a:p>
          <a:p>
            <a:pPr>
              <a:buFont typeface="Arial" pitchFamily="34" charset="0"/>
              <a:buChar char="•"/>
            </a:pPr>
            <a:r>
              <a:rPr lang="en-US" dirty="0" smtClean="0"/>
              <a:t>Catgut </a:t>
            </a:r>
            <a:r>
              <a:rPr lang="en-US" dirty="0"/>
              <a:t>soaked in chromic acid, chromic catgut, causes a less intense reaction and is absorbed </a:t>
            </a:r>
            <a:r>
              <a:rPr lang="en-US" dirty="0" smtClean="0"/>
              <a:t>faster </a:t>
            </a:r>
            <a:r>
              <a:rPr lang="en-US" dirty="0"/>
              <a:t>than most synthetic absorbable stitches. </a:t>
            </a:r>
            <a:endParaRPr lang="tr-TR" dirty="0" smtClean="0"/>
          </a:p>
          <a:p>
            <a:pPr>
              <a:buFont typeface="Arial" pitchFamily="34" charset="0"/>
              <a:buChar char="•"/>
            </a:pPr>
            <a:r>
              <a:rPr lang="en-US" dirty="0" smtClean="0"/>
              <a:t>Catgut </a:t>
            </a:r>
            <a:r>
              <a:rPr lang="en-US" dirty="0"/>
              <a:t>is rather tough when dry and tends to fray. </a:t>
            </a:r>
            <a:endParaRPr lang="tr-TR" dirty="0" smtClean="0"/>
          </a:p>
          <a:p>
            <a:pPr>
              <a:buFont typeface="Arial" pitchFamily="34" charset="0"/>
              <a:buChar char="•"/>
            </a:pPr>
            <a:r>
              <a:rPr lang="en-US" dirty="0" smtClean="0"/>
              <a:t>When </a:t>
            </a:r>
            <a:r>
              <a:rPr lang="en-US" dirty="0"/>
              <a:t>wet, catgut is slippery and the knots slip. </a:t>
            </a:r>
          </a:p>
          <a:p>
            <a:r>
              <a:rPr lang="en-US" dirty="0"/>
              <a:t/>
            </a:r>
            <a:br>
              <a:rPr lang="en-US" dirty="0"/>
            </a:br>
            <a:endParaRPr lang="en-US" dirty="0"/>
          </a:p>
          <a:p>
            <a:r>
              <a:rPr lang="en-US" dirty="0"/>
              <a:t/>
            </a:r>
            <a:br>
              <a:rPr lang="en-US" dirty="0"/>
            </a:br>
            <a:endParaRPr lang="en-US" dirty="0"/>
          </a:p>
        </p:txBody>
      </p:sp>
      <p:sp>
        <p:nvSpPr>
          <p:cNvPr id="7" name="TextBox 6"/>
          <p:cNvSpPr txBox="1"/>
          <p:nvPr/>
        </p:nvSpPr>
        <p:spPr>
          <a:xfrm>
            <a:off x="0" y="4143380"/>
            <a:ext cx="2928926" cy="2862322"/>
          </a:xfrm>
          <a:prstGeom prst="rect">
            <a:avLst/>
          </a:prstGeom>
          <a:noFill/>
        </p:spPr>
        <p:txBody>
          <a:bodyPr wrap="square" rtlCol="0">
            <a:spAutoFit/>
          </a:bodyPr>
          <a:lstStyle/>
          <a:p>
            <a:r>
              <a:rPr lang="en-US" dirty="0" smtClean="0"/>
              <a:t>C = Catgut </a:t>
            </a:r>
          </a:p>
          <a:p>
            <a:r>
              <a:rPr lang="en-US" dirty="0" smtClean="0"/>
              <a:t>S = Silk </a:t>
            </a:r>
          </a:p>
          <a:p>
            <a:r>
              <a:rPr lang="en-US" dirty="0" smtClean="0"/>
              <a:t>P = Polypropylene</a:t>
            </a:r>
          </a:p>
          <a:p>
            <a:r>
              <a:rPr lang="en-US" dirty="0" smtClean="0"/>
              <a:t>N = Nylon </a:t>
            </a:r>
          </a:p>
          <a:p>
            <a:r>
              <a:rPr lang="en-US" dirty="0" smtClean="0"/>
              <a:t>D = </a:t>
            </a:r>
            <a:r>
              <a:rPr lang="en-US" dirty="0" err="1" smtClean="0"/>
              <a:t>Dexon</a:t>
            </a:r>
            <a:r>
              <a:rPr lang="en-US" dirty="0" smtClean="0"/>
              <a:t> </a:t>
            </a:r>
            <a:endParaRPr lang="tr-TR" dirty="0" smtClean="0"/>
          </a:p>
          <a:p>
            <a:r>
              <a:rPr lang="en-US" dirty="0" smtClean="0"/>
              <a:t>(</a:t>
            </a:r>
            <a:r>
              <a:rPr lang="en-US" dirty="0" err="1" smtClean="0"/>
              <a:t>Polyglycoli</a:t>
            </a:r>
            <a:r>
              <a:rPr lang="tr-TR" dirty="0" smtClean="0"/>
              <a:t>de</a:t>
            </a:r>
            <a:r>
              <a:rPr lang="en-US" dirty="0" smtClean="0"/>
              <a:t>) </a:t>
            </a:r>
          </a:p>
          <a:p>
            <a:r>
              <a:rPr lang="en-US" dirty="0" smtClean="0"/>
              <a:t>V = </a:t>
            </a:r>
            <a:r>
              <a:rPr lang="en-US" dirty="0" err="1" smtClean="0"/>
              <a:t>Vicryl</a:t>
            </a:r>
            <a:r>
              <a:rPr lang="en-US" dirty="0" smtClean="0"/>
              <a:t> </a:t>
            </a:r>
            <a:endParaRPr lang="tr-TR" dirty="0" smtClean="0"/>
          </a:p>
          <a:p>
            <a:r>
              <a:rPr lang="tr-TR" dirty="0" smtClean="0"/>
              <a:t>(</a:t>
            </a:r>
            <a:r>
              <a:rPr lang="en-US" dirty="0" smtClean="0"/>
              <a:t>Poly</a:t>
            </a:r>
            <a:r>
              <a:rPr lang="tr-TR" dirty="0" smtClean="0"/>
              <a:t>(</a:t>
            </a:r>
            <a:r>
              <a:rPr lang="en-US" dirty="0" err="1" smtClean="0"/>
              <a:t>gl</a:t>
            </a:r>
            <a:r>
              <a:rPr lang="tr-TR" dirty="0" smtClean="0"/>
              <a:t>ycolide90-lactide10</a:t>
            </a:r>
            <a:r>
              <a:rPr lang="en-US" dirty="0" smtClean="0"/>
              <a:t>)</a:t>
            </a:r>
            <a:r>
              <a:rPr lang="tr-TR" dirty="0" smtClean="0"/>
              <a:t>)</a:t>
            </a:r>
          </a:p>
          <a:p>
            <a:r>
              <a:rPr lang="en-US" dirty="0" smtClean="0"/>
              <a:t> </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285728"/>
            <a:ext cx="7772400" cy="762000"/>
          </a:xfrm>
        </p:spPr>
        <p:txBody>
          <a:bodyPr/>
          <a:lstStyle/>
          <a:p>
            <a:r>
              <a:rPr lang="en-US" dirty="0" err="1" smtClean="0">
                <a:solidFill>
                  <a:schemeClr val="tx1"/>
                </a:solidFill>
                <a:latin typeface="+mj-lt"/>
                <a:ea typeface="+mj-ea"/>
                <a:cs typeface="+mj-cs"/>
              </a:rPr>
              <a:t>SmartScrew</a:t>
            </a:r>
            <a:r>
              <a:rPr lang="tr-TR" dirty="0" smtClean="0"/>
              <a:t>-</a:t>
            </a:r>
            <a:r>
              <a:rPr lang="en-US" dirty="0" err="1" smtClean="0"/>
              <a:t>Bionx</a:t>
            </a:r>
            <a:endParaRPr lang="en-US" dirty="0"/>
          </a:p>
        </p:txBody>
      </p:sp>
      <p:pic>
        <p:nvPicPr>
          <p:cNvPr id="65539" name="Picture 3" descr="A:\fullythreadedsmartscrew.jpg"/>
          <p:cNvPicPr>
            <a:picLocks noChangeAspect="1" noChangeArrowheads="1"/>
          </p:cNvPicPr>
          <p:nvPr/>
        </p:nvPicPr>
        <p:blipFill>
          <a:blip r:embed="rId3" cstate="print"/>
          <a:srcRect/>
          <a:stretch>
            <a:fillRect/>
          </a:stretch>
        </p:blipFill>
        <p:spPr bwMode="auto">
          <a:xfrm>
            <a:off x="609600" y="1285860"/>
            <a:ext cx="3441700" cy="850900"/>
          </a:xfrm>
          <a:prstGeom prst="rect">
            <a:avLst/>
          </a:prstGeom>
          <a:noFill/>
        </p:spPr>
      </p:pic>
      <p:pic>
        <p:nvPicPr>
          <p:cNvPr id="65540" name="Picture 4" descr="A:\partially threaded smart screw.jpg"/>
          <p:cNvPicPr>
            <a:picLocks noChangeAspect="1" noChangeArrowheads="1"/>
          </p:cNvPicPr>
          <p:nvPr/>
        </p:nvPicPr>
        <p:blipFill>
          <a:blip r:embed="rId4" cstate="print"/>
          <a:srcRect/>
          <a:stretch>
            <a:fillRect/>
          </a:stretch>
        </p:blipFill>
        <p:spPr bwMode="auto">
          <a:xfrm>
            <a:off x="5029200" y="1214422"/>
            <a:ext cx="3086100" cy="754063"/>
          </a:xfrm>
          <a:prstGeom prst="rect">
            <a:avLst/>
          </a:prstGeom>
          <a:noFill/>
        </p:spPr>
      </p:pic>
      <p:pic>
        <p:nvPicPr>
          <p:cNvPr id="65541" name="Picture 5" descr="A:\cannulatedsmartscrew.jpg"/>
          <p:cNvPicPr>
            <a:picLocks noChangeAspect="1" noChangeArrowheads="1"/>
          </p:cNvPicPr>
          <p:nvPr/>
        </p:nvPicPr>
        <p:blipFill>
          <a:blip r:embed="rId5" cstate="print"/>
          <a:srcRect/>
          <a:stretch>
            <a:fillRect/>
          </a:stretch>
        </p:blipFill>
        <p:spPr bwMode="auto">
          <a:xfrm>
            <a:off x="5000628" y="2357430"/>
            <a:ext cx="3619500" cy="723900"/>
          </a:xfrm>
          <a:prstGeom prst="rect">
            <a:avLst/>
          </a:prstGeom>
          <a:noFill/>
        </p:spPr>
      </p:pic>
      <p:pic>
        <p:nvPicPr>
          <p:cNvPr id="65542" name="Picture 6" descr="A:\smart nail.jpg"/>
          <p:cNvPicPr>
            <a:picLocks noChangeAspect="1" noChangeArrowheads="1"/>
          </p:cNvPicPr>
          <p:nvPr/>
        </p:nvPicPr>
        <p:blipFill>
          <a:blip r:embed="rId6" cstate="print"/>
          <a:srcRect/>
          <a:stretch>
            <a:fillRect/>
          </a:stretch>
        </p:blipFill>
        <p:spPr bwMode="auto">
          <a:xfrm>
            <a:off x="1000100" y="2500306"/>
            <a:ext cx="2971800" cy="1908175"/>
          </a:xfrm>
          <a:prstGeom prst="rect">
            <a:avLst/>
          </a:prstGeom>
          <a:noFill/>
        </p:spPr>
      </p:pic>
      <p:pic>
        <p:nvPicPr>
          <p:cNvPr id="65543" name="Picture 7" descr="A:\sr-plla pin.jpg"/>
          <p:cNvPicPr>
            <a:picLocks noChangeAspect="1" noChangeArrowheads="1"/>
          </p:cNvPicPr>
          <p:nvPr/>
        </p:nvPicPr>
        <p:blipFill>
          <a:blip r:embed="rId7" cstate="print"/>
          <a:srcRect/>
          <a:stretch>
            <a:fillRect/>
          </a:stretch>
        </p:blipFill>
        <p:spPr bwMode="auto">
          <a:xfrm>
            <a:off x="381000" y="4724400"/>
            <a:ext cx="4251325" cy="857250"/>
          </a:xfrm>
          <a:prstGeom prst="rect">
            <a:avLst/>
          </a:prstGeom>
          <a:noFill/>
        </p:spPr>
      </p:pic>
      <p:sp>
        <p:nvSpPr>
          <p:cNvPr id="10" name="Rectangle 4"/>
          <p:cNvSpPr txBox="1">
            <a:spLocks noChangeArrowheads="1"/>
          </p:cNvSpPr>
          <p:nvPr/>
        </p:nvSpPr>
        <p:spPr>
          <a:xfrm>
            <a:off x="4257700" y="3386166"/>
            <a:ext cx="4814894" cy="4114800"/>
          </a:xfrm>
          <a:prstGeom prst="rect">
            <a:avLst/>
          </a:prstGeom>
        </p:spPr>
        <p:txBody>
          <a:bodyPr/>
          <a:lstStyle/>
          <a:p>
            <a:pPr marL="1143000" marR="0" lvl="2" indent="-2286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l"/>
              <a:tabLst/>
              <a:defRPr/>
            </a:pPr>
            <a:r>
              <a:rPr kumimoji="0" lang="en-US" sz="2400" b="0" i="0" u="none" strike="noStrike" kern="0" cap="none" spc="0" normalizeH="0" baseline="0" noProof="0" dirty="0" smtClean="0">
                <a:ln>
                  <a:noFill/>
                </a:ln>
                <a:solidFill>
                  <a:schemeClr val="tx1"/>
                </a:solidFill>
                <a:effectLst/>
                <a:uLnTx/>
                <a:uFillTx/>
                <a:latin typeface="+mn-lt"/>
              </a:rPr>
              <a:t>Self-reinforced PLLA</a:t>
            </a:r>
          </a:p>
          <a:p>
            <a:pPr marL="1143000" marR="0" lvl="2" indent="-2286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l"/>
              <a:tabLst/>
              <a:defRPr/>
            </a:pPr>
            <a:r>
              <a:rPr kumimoji="0" lang="en-US" sz="2400" b="0" i="0" u="none" strike="noStrike" kern="0" cap="none" spc="0" normalizeH="0" baseline="0" noProof="0" dirty="0" smtClean="0">
                <a:ln>
                  <a:noFill/>
                </a:ln>
                <a:solidFill>
                  <a:schemeClr val="tx1"/>
                </a:solidFill>
                <a:effectLst/>
                <a:uLnTx/>
                <a:uFillTx/>
                <a:latin typeface="+mn-lt"/>
              </a:rPr>
              <a:t>2.0,</a:t>
            </a:r>
            <a:r>
              <a:rPr kumimoji="0" lang="tr-TR" sz="2400" b="0" i="0" u="none" strike="noStrike" kern="0" cap="none" spc="0" normalizeH="0" baseline="0" noProof="0" dirty="0" smtClean="0">
                <a:ln>
                  <a:noFill/>
                </a:ln>
                <a:solidFill>
                  <a:schemeClr val="tx1"/>
                </a:solidFill>
                <a:effectLst/>
                <a:uLnTx/>
                <a:uFillTx/>
                <a:latin typeface="+mn-lt"/>
              </a:rPr>
              <a:t> </a:t>
            </a:r>
            <a:r>
              <a:rPr kumimoji="0" lang="en-US" sz="2400" b="0" i="0" u="none" strike="noStrike" kern="0" cap="none" spc="0" normalizeH="0" baseline="0" noProof="0" dirty="0" smtClean="0">
                <a:ln>
                  <a:noFill/>
                </a:ln>
                <a:solidFill>
                  <a:schemeClr val="tx1"/>
                </a:solidFill>
                <a:effectLst/>
                <a:uLnTx/>
                <a:uFillTx/>
                <a:latin typeface="+mn-lt"/>
              </a:rPr>
              <a:t>2.7,</a:t>
            </a:r>
            <a:r>
              <a:rPr kumimoji="0" lang="tr-TR" sz="2400" b="0" i="0" u="none" strike="noStrike" kern="0" cap="none" spc="0" normalizeH="0" baseline="0" noProof="0" dirty="0" smtClean="0">
                <a:ln>
                  <a:noFill/>
                </a:ln>
                <a:solidFill>
                  <a:schemeClr val="tx1"/>
                </a:solidFill>
                <a:effectLst/>
                <a:uLnTx/>
                <a:uFillTx/>
                <a:latin typeface="+mn-lt"/>
              </a:rPr>
              <a:t> </a:t>
            </a:r>
            <a:r>
              <a:rPr kumimoji="0" lang="en-US" sz="2400" b="0" i="0" u="none" strike="noStrike" kern="0" cap="none" spc="0" normalizeH="0" baseline="0" noProof="0" dirty="0" smtClean="0">
                <a:ln>
                  <a:noFill/>
                </a:ln>
                <a:solidFill>
                  <a:schemeClr val="tx1"/>
                </a:solidFill>
                <a:effectLst/>
                <a:uLnTx/>
                <a:uFillTx/>
                <a:latin typeface="+mn-lt"/>
              </a:rPr>
              <a:t>3.5,</a:t>
            </a:r>
            <a:r>
              <a:rPr kumimoji="0" lang="tr-TR" sz="2400" b="0" i="0" u="none" strike="noStrike" kern="0" cap="none" spc="0" normalizeH="0" baseline="0" noProof="0" dirty="0" smtClean="0">
                <a:ln>
                  <a:noFill/>
                </a:ln>
                <a:solidFill>
                  <a:schemeClr val="tx1"/>
                </a:solidFill>
                <a:effectLst/>
                <a:uLnTx/>
                <a:uFillTx/>
                <a:latin typeface="+mn-lt"/>
              </a:rPr>
              <a:t> </a:t>
            </a:r>
            <a:r>
              <a:rPr kumimoji="0" lang="en-US" sz="2400" b="0" i="0" u="none" strike="noStrike" kern="0" cap="none" spc="0" normalizeH="0" baseline="0" noProof="0" dirty="0" smtClean="0">
                <a:ln>
                  <a:noFill/>
                </a:ln>
                <a:solidFill>
                  <a:schemeClr val="tx1"/>
                </a:solidFill>
                <a:effectLst/>
                <a:uLnTx/>
                <a:uFillTx/>
                <a:latin typeface="+mn-lt"/>
              </a:rPr>
              <a:t>4.5 mm</a:t>
            </a:r>
          </a:p>
          <a:p>
            <a:pPr marL="1143000" marR="0" lvl="2" indent="-2286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l"/>
              <a:tabLst/>
              <a:defRPr/>
            </a:pPr>
            <a:r>
              <a:rPr kumimoji="0" lang="en-US" sz="2400" b="0" i="0" u="none" strike="noStrike" kern="0" cap="none" spc="0" normalizeH="0" baseline="0" noProof="0" dirty="0" smtClean="0">
                <a:ln>
                  <a:noFill/>
                </a:ln>
                <a:solidFill>
                  <a:schemeClr val="tx1"/>
                </a:solidFill>
                <a:effectLst/>
                <a:uLnTx/>
                <a:uFillTx/>
                <a:latin typeface="+mn-lt"/>
              </a:rPr>
              <a:t>4.5 mm </a:t>
            </a:r>
            <a:r>
              <a:rPr kumimoji="0" lang="en-US" sz="2400" b="0" i="0" u="none" strike="noStrike" kern="0" cap="none" spc="0" normalizeH="0" baseline="0" noProof="0" dirty="0" err="1" smtClean="0">
                <a:ln>
                  <a:noFill/>
                </a:ln>
                <a:solidFill>
                  <a:schemeClr val="tx1"/>
                </a:solidFill>
                <a:effectLst/>
                <a:uLnTx/>
                <a:uFillTx/>
                <a:latin typeface="+mn-lt"/>
              </a:rPr>
              <a:t>cannulated</a:t>
            </a:r>
            <a:endParaRPr kumimoji="0" lang="en-US" sz="2400" b="0" i="0" u="none" strike="noStrike" kern="0" cap="none" spc="0" normalizeH="0" baseline="0" noProof="0" dirty="0" smtClean="0">
              <a:ln>
                <a:noFill/>
              </a:ln>
              <a:solidFill>
                <a:schemeClr val="tx1"/>
              </a:solidFill>
              <a:effectLst/>
              <a:uLnTx/>
              <a:uFillTx/>
              <a:latin typeface="+mn-lt"/>
            </a:endParaRPr>
          </a:p>
          <a:p>
            <a:pPr marL="1143000" marR="0" lvl="2" indent="-2286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l"/>
              <a:tabLst/>
              <a:defRPr/>
            </a:pPr>
            <a:r>
              <a:rPr kumimoji="0" lang="en-US" sz="2400" b="0" i="0" u="none" strike="noStrike" kern="0" cap="none" spc="0" normalizeH="0" baseline="0" noProof="0" dirty="0" smtClean="0">
                <a:ln>
                  <a:noFill/>
                </a:ln>
                <a:solidFill>
                  <a:schemeClr val="tx1"/>
                </a:solidFill>
                <a:effectLst/>
                <a:uLnTx/>
                <a:uFillTx/>
                <a:latin typeface="+mn-lt"/>
              </a:rPr>
              <a:t>36-60 mo</a:t>
            </a:r>
            <a:r>
              <a:rPr kumimoji="0" lang="tr-TR" sz="2400" b="0" i="0" u="none" strike="noStrike" kern="0" cap="none" spc="0" normalizeH="0" baseline="0" noProof="0" dirty="0" err="1" smtClean="0">
                <a:ln>
                  <a:noFill/>
                </a:ln>
                <a:solidFill>
                  <a:schemeClr val="tx1"/>
                </a:solidFill>
                <a:effectLst/>
                <a:uLnTx/>
                <a:uFillTx/>
                <a:latin typeface="+mn-lt"/>
              </a:rPr>
              <a:t>isture</a:t>
            </a:r>
            <a:r>
              <a:rPr kumimoji="0" lang="en-US" sz="2400" b="0" i="0" u="none" strike="noStrike" kern="0" cap="none" spc="0" normalizeH="0" baseline="0" noProof="0" dirty="0" smtClean="0">
                <a:ln>
                  <a:noFill/>
                </a:ln>
                <a:solidFill>
                  <a:schemeClr val="tx1"/>
                </a:solidFill>
                <a:effectLst/>
                <a:uLnTx/>
                <a:uFillTx/>
                <a:latin typeface="+mn-lt"/>
              </a:rPr>
              <a:t> absorb.</a:t>
            </a:r>
          </a:p>
          <a:p>
            <a:pPr marL="1143000" marR="0" lvl="2" indent="-2286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l"/>
              <a:tabLst/>
              <a:defRPr/>
            </a:pPr>
            <a:r>
              <a:rPr kumimoji="0" lang="en-US" sz="2400" b="0" i="0" u="none" strike="noStrike" kern="0" cap="none" spc="0" normalizeH="0" baseline="0" noProof="0" dirty="0" smtClean="0">
                <a:ln>
                  <a:noFill/>
                </a:ln>
                <a:solidFill>
                  <a:schemeClr val="tx1"/>
                </a:solidFill>
                <a:effectLst/>
                <a:uLnTx/>
                <a:uFillTx/>
                <a:latin typeface="+mn-lt"/>
              </a:rPr>
              <a:t>90% at 24 w</a:t>
            </a:r>
            <a:r>
              <a:rPr kumimoji="0" lang="tr-TR" sz="2400" b="0" i="0" u="none" strike="noStrike" kern="0" cap="none" spc="0" normalizeH="0" baseline="0" noProof="0" dirty="0" err="1" smtClean="0">
                <a:ln>
                  <a:noFill/>
                </a:ln>
                <a:solidFill>
                  <a:schemeClr val="tx1"/>
                </a:solidFill>
                <a:effectLst/>
                <a:uLnTx/>
                <a:uFillTx/>
                <a:latin typeface="+mn-lt"/>
              </a:rPr>
              <a:t>ee</a:t>
            </a:r>
            <a:r>
              <a:rPr kumimoji="0" lang="en-US" sz="2400" b="0" i="0" u="none" strike="noStrike" kern="0" cap="none" spc="0" normalizeH="0" baseline="0" noProof="0" dirty="0" err="1" smtClean="0">
                <a:ln>
                  <a:noFill/>
                </a:ln>
                <a:solidFill>
                  <a:schemeClr val="tx1"/>
                </a:solidFill>
                <a:effectLst/>
                <a:uLnTx/>
                <a:uFillTx/>
                <a:latin typeface="+mn-lt"/>
              </a:rPr>
              <a:t>ks</a:t>
            </a:r>
            <a:endParaRPr kumimoji="0" lang="en-US" sz="2400" b="0" i="0" u="none" strike="noStrike" kern="0" cap="none" spc="0" normalizeH="0" baseline="0" noProof="0" dirty="0" smtClean="0">
              <a:ln>
                <a:noFill/>
              </a:ln>
              <a:solidFill>
                <a:schemeClr val="tx1"/>
              </a:solidFill>
              <a:effectLst/>
              <a:uLnTx/>
              <a:uFillTx/>
              <a:latin typeface="+mn-lt"/>
            </a:endParaRPr>
          </a:p>
          <a:p>
            <a:pPr marL="1143000" marR="0" lvl="2" indent="-2286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l"/>
              <a:tabLst/>
              <a:defRPr/>
            </a:pPr>
            <a:r>
              <a:rPr kumimoji="0" lang="en-US" sz="2400" b="0" i="0" u="none" strike="noStrike" kern="0" cap="none" spc="0" normalizeH="0" baseline="0" noProof="0" dirty="0" smtClean="0">
                <a:ln>
                  <a:noFill/>
                </a:ln>
                <a:solidFill>
                  <a:schemeClr val="tx1"/>
                </a:solidFill>
                <a:effectLst/>
                <a:uLnTx/>
                <a:uFillTx/>
                <a:latin typeface="+mn-lt"/>
              </a:rPr>
              <a:t>$120-$190</a:t>
            </a:r>
          </a:p>
          <a:p>
            <a:pPr marL="1143000" marR="0" lvl="2" indent="-2286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l"/>
              <a:tabLst/>
              <a:defRPr/>
            </a:pPr>
            <a:endParaRPr kumimoji="0" lang="en-US" sz="2400" b="0" i="0" u="none" strike="noStrike" kern="0" cap="none" spc="0" normalizeH="0" baseline="0" noProof="0" dirty="0" smtClean="0">
              <a:ln>
                <a:noFill/>
              </a:ln>
              <a:solidFill>
                <a:schemeClr val="tx1"/>
              </a:solidFill>
              <a:effectLst/>
              <a:uLnTx/>
              <a:uFillTx/>
              <a:latin typeface="+mn-lt"/>
            </a:endParaRPr>
          </a:p>
          <a:p>
            <a:pPr marL="1143000" marR="0" lvl="2" indent="-22860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endParaRPr kumimoji="0" lang="en-US" sz="24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800100"/>
            <a:ext cx="7772400" cy="762000"/>
          </a:xfrm>
        </p:spPr>
        <p:txBody>
          <a:bodyPr/>
          <a:lstStyle/>
          <a:p>
            <a:r>
              <a:rPr lang="en-US"/>
              <a:t>ReUnite by BioMet</a:t>
            </a:r>
          </a:p>
        </p:txBody>
      </p:sp>
      <p:pic>
        <p:nvPicPr>
          <p:cNvPr id="69635" name="Picture 3" descr="A:\reunite.gif"/>
          <p:cNvPicPr>
            <a:picLocks noChangeAspect="1" noChangeArrowheads="1"/>
          </p:cNvPicPr>
          <p:nvPr/>
        </p:nvPicPr>
        <p:blipFill>
          <a:blip r:embed="rId2" cstate="print">
            <a:lum contrast="40000"/>
          </a:blip>
          <a:srcRect/>
          <a:stretch>
            <a:fillRect/>
          </a:stretch>
        </p:blipFill>
        <p:spPr bwMode="auto">
          <a:xfrm>
            <a:off x="5143504" y="2000240"/>
            <a:ext cx="3025775" cy="3201987"/>
          </a:xfrm>
          <a:prstGeom prst="rect">
            <a:avLst/>
          </a:prstGeom>
          <a:solidFill>
            <a:schemeClr val="bg1"/>
          </a:solidFill>
        </p:spPr>
      </p:pic>
      <p:sp>
        <p:nvSpPr>
          <p:cNvPr id="4" name="Rectangle 3"/>
          <p:cNvSpPr txBox="1">
            <a:spLocks noChangeArrowheads="1"/>
          </p:cNvSpPr>
          <p:nvPr/>
        </p:nvSpPr>
        <p:spPr>
          <a:xfrm>
            <a:off x="357158" y="2386034"/>
            <a:ext cx="4138642" cy="4114800"/>
          </a:xfrm>
          <a:prstGeom prst="rect">
            <a:avLst/>
          </a:prstGeom>
        </p:spPr>
        <p:txBody>
          <a:bodyPr/>
          <a:lstStyle/>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82% PLLA</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18% PGA</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2.0,</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2.5,</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3.0,</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5.0 mm</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Cannulated</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9-15 mo</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isture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absorb.</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70% </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6-8 weeks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$125-$227</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heal2gether.org/wp-content/uploads/2010/04/H2G_Image_Dermagraft-Usage.jpg"/>
          <p:cNvPicPr>
            <a:picLocks noChangeAspect="1" noChangeArrowheads="1"/>
          </p:cNvPicPr>
          <p:nvPr/>
        </p:nvPicPr>
        <p:blipFill>
          <a:blip r:embed="rId2" cstate="print"/>
          <a:srcRect/>
          <a:stretch>
            <a:fillRect/>
          </a:stretch>
        </p:blipFill>
        <p:spPr bwMode="auto">
          <a:xfrm>
            <a:off x="1500166" y="1352550"/>
            <a:ext cx="6162675" cy="5505450"/>
          </a:xfrm>
          <a:prstGeom prst="rect">
            <a:avLst/>
          </a:prstGeom>
          <a:noFill/>
        </p:spPr>
      </p:pic>
      <p:sp>
        <p:nvSpPr>
          <p:cNvPr id="4" name="Rectangle 3"/>
          <p:cNvSpPr/>
          <p:nvPr/>
        </p:nvSpPr>
        <p:spPr>
          <a:xfrm>
            <a:off x="785786" y="357166"/>
            <a:ext cx="7715304" cy="646331"/>
          </a:xfrm>
          <a:prstGeom prst="rect">
            <a:avLst/>
          </a:prstGeom>
        </p:spPr>
        <p:txBody>
          <a:bodyPr wrap="square">
            <a:spAutoFit/>
          </a:bodyPr>
          <a:lstStyle/>
          <a:p>
            <a:r>
              <a:rPr lang="en-US" b="1" dirty="0" err="1" smtClean="0"/>
              <a:t>Dermagraft</a:t>
            </a:r>
            <a:r>
              <a:rPr lang="en-US" dirty="0" smtClean="0"/>
              <a:t>®, consists of human fibroblasts</a:t>
            </a:r>
            <a:r>
              <a:rPr lang="tr-TR" dirty="0" smtClean="0"/>
              <a:t> (</a:t>
            </a:r>
            <a:r>
              <a:rPr lang="en-US" dirty="0" smtClean="0"/>
              <a:t>cell</a:t>
            </a:r>
            <a:r>
              <a:rPr lang="tr-TR" dirty="0" smtClean="0"/>
              <a:t>s</a:t>
            </a:r>
            <a:r>
              <a:rPr lang="en-US" dirty="0" smtClean="0"/>
              <a:t> which produce the collagen fibers that make up connective tissue</a:t>
            </a:r>
            <a:r>
              <a:rPr lang="tr-TR" dirty="0" smtClean="0"/>
              <a:t>)</a:t>
            </a:r>
            <a:r>
              <a:rPr lang="en-US" dirty="0" smtClean="0"/>
              <a:t> seeded in </a:t>
            </a:r>
            <a:r>
              <a:rPr lang="en-US" b="1" dirty="0" smtClean="0"/>
              <a:t>PLGA</a:t>
            </a:r>
            <a:r>
              <a:rPr lang="en-US" dirty="0" smtClean="0"/>
              <a:t>. </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14876" y="500042"/>
            <a:ext cx="4286280" cy="5262979"/>
          </a:xfrm>
          <a:prstGeom prst="rect">
            <a:avLst/>
          </a:prstGeom>
        </p:spPr>
        <p:txBody>
          <a:bodyPr wrap="square">
            <a:spAutoFit/>
          </a:bodyPr>
          <a:lstStyle/>
          <a:p>
            <a:pPr algn="just"/>
            <a:r>
              <a:rPr lang="en-US" sz="2400" dirty="0" smtClean="0">
                <a:solidFill>
                  <a:srgbClr val="FF0000"/>
                </a:solidFill>
              </a:rPr>
              <a:t>Typical controlled drug delivery systems. </a:t>
            </a:r>
            <a:endParaRPr lang="tr-TR" sz="2400" dirty="0" smtClean="0">
              <a:solidFill>
                <a:srgbClr val="FF0000"/>
              </a:solidFill>
            </a:endParaRPr>
          </a:p>
          <a:p>
            <a:pPr algn="just"/>
            <a:endParaRPr lang="tr-TR" dirty="0" smtClean="0"/>
          </a:p>
          <a:p>
            <a:pPr marL="342900" indent="-342900" algn="just">
              <a:buAutoNum type="alphaLcParenBoth"/>
            </a:pPr>
            <a:r>
              <a:rPr lang="en-US" dirty="0" smtClean="0"/>
              <a:t>Solid particles of dopamine were dispersed within an </a:t>
            </a:r>
            <a:r>
              <a:rPr lang="en-US" dirty="0" err="1" smtClean="0"/>
              <a:t>EVAc</a:t>
            </a:r>
            <a:r>
              <a:rPr lang="en-US" dirty="0" smtClean="0"/>
              <a:t> matrix </a:t>
            </a:r>
            <a:r>
              <a:rPr lang="tr-TR" dirty="0" smtClean="0"/>
              <a:t>(ethylene-vinyl acetate copolymer) </a:t>
            </a:r>
            <a:r>
              <a:rPr lang="en-US" dirty="0" smtClean="0"/>
              <a:t>and coated with a rate-limiting </a:t>
            </a:r>
            <a:r>
              <a:rPr lang="en-US" dirty="0" err="1" smtClean="0"/>
              <a:t>EVAc</a:t>
            </a:r>
            <a:r>
              <a:rPr lang="en-US" dirty="0" smtClean="0"/>
              <a:t> membrane. The polymer pellets release dopamine at a constant rate for many months following implantation. The ruler is scaled in cm; each pellet diameter is ∼0.3 cm. </a:t>
            </a:r>
            <a:endParaRPr lang="tr-TR" dirty="0" smtClean="0"/>
          </a:p>
          <a:p>
            <a:pPr marL="342900" indent="-342900" algn="just">
              <a:buAutoNum type="alphaLcParenBoth"/>
            </a:pPr>
            <a:r>
              <a:rPr lang="en-US" dirty="0" smtClean="0"/>
              <a:t>Scanning electron micrograph of PLGA microspheres containing dispersed antibody particles. The antibodies are released at a constant rate from these small spheres for over one month. The scale bar indicates 0.01 cm.</a:t>
            </a:r>
            <a:endParaRPr lang="tr-TR" dirty="0"/>
          </a:p>
        </p:txBody>
      </p:sp>
      <p:pic>
        <p:nvPicPr>
          <p:cNvPr id="25602" name="Picture 2" descr="http://ars.sciencedirect.com/content/image/1-s2.0-S0169409X97000367-gr1.jpg"/>
          <p:cNvPicPr>
            <a:picLocks noChangeAspect="1" noChangeArrowheads="1"/>
          </p:cNvPicPr>
          <p:nvPr/>
        </p:nvPicPr>
        <p:blipFill>
          <a:blip r:embed="rId2" cstate="print"/>
          <a:srcRect/>
          <a:stretch>
            <a:fillRect/>
          </a:stretch>
        </p:blipFill>
        <p:spPr bwMode="auto">
          <a:xfrm>
            <a:off x="0" y="0"/>
            <a:ext cx="4514850" cy="5991225"/>
          </a:xfrm>
          <a:prstGeom prst="rect">
            <a:avLst/>
          </a:prstGeom>
          <a:noFill/>
        </p:spPr>
      </p:pic>
      <p:sp>
        <p:nvSpPr>
          <p:cNvPr id="5" name="Rectangle 4"/>
          <p:cNvSpPr/>
          <p:nvPr/>
        </p:nvSpPr>
        <p:spPr>
          <a:xfrm>
            <a:off x="0" y="6140255"/>
            <a:ext cx="9144000" cy="646331"/>
          </a:xfrm>
          <a:prstGeom prst="rect">
            <a:avLst/>
          </a:prstGeom>
        </p:spPr>
        <p:txBody>
          <a:bodyPr wrap="square">
            <a:spAutoFit/>
          </a:bodyPr>
          <a:lstStyle/>
          <a:p>
            <a:r>
              <a:rPr lang="tr-TR" dirty="0" smtClean="0"/>
              <a:t>Antibody: (antikor) </a:t>
            </a:r>
            <a:r>
              <a:rPr lang="en-US" dirty="0" smtClean="0"/>
              <a:t>a special protein produced by the body's immune system that recognizes and helps fight infectious agents and other foreign substances that invade the body </a:t>
            </a:r>
            <a:endParaRPr lang="tr-TR" dirty="0"/>
          </a:p>
        </p:txBody>
      </p:sp>
      <p:pic>
        <p:nvPicPr>
          <p:cNvPr id="25604" name="Picture 4" descr="http://www.polysciences.com/SiteData/poly/assets/product_images/24763.jpg"/>
          <p:cNvPicPr>
            <a:picLocks noChangeAspect="1" noChangeArrowheads="1"/>
          </p:cNvPicPr>
          <p:nvPr/>
        </p:nvPicPr>
        <p:blipFill>
          <a:blip r:embed="rId3" cstate="print"/>
          <a:srcRect/>
          <a:stretch>
            <a:fillRect/>
          </a:stretch>
        </p:blipFill>
        <p:spPr bwMode="auto">
          <a:xfrm>
            <a:off x="2500298" y="1571612"/>
            <a:ext cx="1928809" cy="114972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1679523"/>
            <a:ext cx="8064896" cy="2031325"/>
          </a:xfrm>
          <a:prstGeom prst="rect">
            <a:avLst/>
          </a:prstGeom>
        </p:spPr>
        <p:txBody>
          <a:bodyPr wrap="square">
            <a:spAutoFit/>
          </a:bodyPr>
          <a:lstStyle/>
          <a:p>
            <a:pPr algn="just"/>
            <a:r>
              <a:rPr lang="en-US" dirty="0"/>
              <a:t>Biodegradation of polymeric biomaterials </a:t>
            </a:r>
            <a:r>
              <a:rPr lang="en-US" dirty="0" smtClean="0"/>
              <a:t>involves</a:t>
            </a:r>
            <a:r>
              <a:rPr lang="tr-TR" dirty="0" smtClean="0"/>
              <a:t> </a:t>
            </a:r>
            <a:r>
              <a:rPr lang="en-US" dirty="0" smtClean="0"/>
              <a:t>cleavage of</a:t>
            </a:r>
            <a:r>
              <a:rPr lang="tr-TR" dirty="0" smtClean="0"/>
              <a:t> </a:t>
            </a:r>
            <a:r>
              <a:rPr lang="en-US" dirty="0" smtClean="0"/>
              <a:t>hydrolytically </a:t>
            </a:r>
            <a:r>
              <a:rPr lang="en-US" dirty="0"/>
              <a:t>or enzymatically </a:t>
            </a:r>
            <a:r>
              <a:rPr lang="en-US" dirty="0" smtClean="0"/>
              <a:t>sensitive</a:t>
            </a:r>
            <a:r>
              <a:rPr lang="tr-TR" dirty="0" smtClean="0"/>
              <a:t> </a:t>
            </a:r>
            <a:r>
              <a:rPr lang="en-US" dirty="0" smtClean="0"/>
              <a:t>bonds </a:t>
            </a:r>
            <a:r>
              <a:rPr lang="en-US" dirty="0"/>
              <a:t>in the polymer leading to polymer </a:t>
            </a:r>
            <a:r>
              <a:rPr lang="en-US" dirty="0" smtClean="0"/>
              <a:t>erosion</a:t>
            </a:r>
            <a:r>
              <a:rPr lang="tr-TR" dirty="0" smtClean="0"/>
              <a:t>. </a:t>
            </a:r>
          </a:p>
          <a:p>
            <a:pPr algn="just"/>
            <a:endParaRPr lang="tr-TR" dirty="0"/>
          </a:p>
          <a:p>
            <a:pPr algn="just"/>
            <a:endParaRPr lang="tr-TR" dirty="0" smtClean="0"/>
          </a:p>
          <a:p>
            <a:pPr algn="just"/>
            <a:r>
              <a:rPr lang="en-US" dirty="0" smtClean="0"/>
              <a:t>Depending </a:t>
            </a:r>
            <a:r>
              <a:rPr lang="en-US" dirty="0"/>
              <a:t>on the mode of degradation, </a:t>
            </a:r>
            <a:r>
              <a:rPr lang="en-US" dirty="0" smtClean="0"/>
              <a:t>polymeric</a:t>
            </a:r>
            <a:r>
              <a:rPr lang="tr-TR" dirty="0" smtClean="0"/>
              <a:t> </a:t>
            </a:r>
            <a:r>
              <a:rPr lang="en-US" dirty="0" smtClean="0"/>
              <a:t>biomaterials </a:t>
            </a:r>
            <a:r>
              <a:rPr lang="en-US" dirty="0"/>
              <a:t>can be </a:t>
            </a:r>
            <a:r>
              <a:rPr lang="en-US" dirty="0" smtClean="0"/>
              <a:t>classified </a:t>
            </a:r>
            <a:r>
              <a:rPr lang="tr-TR" dirty="0" smtClean="0"/>
              <a:t>as: </a:t>
            </a:r>
          </a:p>
          <a:p>
            <a:pPr marL="285750" indent="-285750" algn="just">
              <a:buFont typeface="Arial" panose="020B0604020202020204" pitchFamily="34" charset="0"/>
              <a:buChar char="•"/>
            </a:pPr>
            <a:r>
              <a:rPr lang="en-US" dirty="0" smtClean="0"/>
              <a:t>Hydrolytically</a:t>
            </a:r>
            <a:r>
              <a:rPr lang="tr-TR" dirty="0" smtClean="0"/>
              <a:t> </a:t>
            </a:r>
            <a:r>
              <a:rPr lang="en-US" dirty="0" smtClean="0"/>
              <a:t>degradable </a:t>
            </a:r>
            <a:r>
              <a:rPr lang="en-US" dirty="0"/>
              <a:t>polymers </a:t>
            </a:r>
            <a:endParaRPr lang="tr-TR" dirty="0"/>
          </a:p>
          <a:p>
            <a:pPr marL="285750" indent="-285750" algn="just">
              <a:buFont typeface="Arial" panose="020B0604020202020204" pitchFamily="34" charset="0"/>
              <a:buChar char="•"/>
            </a:pPr>
            <a:r>
              <a:rPr lang="en-US" dirty="0" smtClean="0"/>
              <a:t>Enzymatically</a:t>
            </a:r>
            <a:r>
              <a:rPr lang="tr-TR" dirty="0" smtClean="0"/>
              <a:t> </a:t>
            </a:r>
            <a:r>
              <a:rPr lang="en-US" dirty="0" smtClean="0"/>
              <a:t>degradable polymers</a:t>
            </a:r>
            <a:endParaRPr lang="en-US" dirty="0"/>
          </a:p>
        </p:txBody>
      </p:sp>
      <p:sp>
        <p:nvSpPr>
          <p:cNvPr id="4" name="TextBox 3"/>
          <p:cNvSpPr txBox="1"/>
          <p:nvPr/>
        </p:nvSpPr>
        <p:spPr>
          <a:xfrm>
            <a:off x="3347864" y="677887"/>
            <a:ext cx="2153218" cy="461665"/>
          </a:xfrm>
          <a:prstGeom prst="rect">
            <a:avLst/>
          </a:prstGeom>
          <a:noFill/>
        </p:spPr>
        <p:txBody>
          <a:bodyPr wrap="none" rtlCol="0">
            <a:spAutoFit/>
          </a:bodyPr>
          <a:lstStyle/>
          <a:p>
            <a:r>
              <a:rPr lang="tr-TR" sz="2400" b="1" dirty="0" smtClean="0"/>
              <a:t>Biodegredation</a:t>
            </a:r>
            <a:endParaRPr lang="en-US" sz="2400" b="1" dirty="0"/>
          </a:p>
        </p:txBody>
      </p:sp>
    </p:spTree>
    <p:extLst>
      <p:ext uri="{BB962C8B-B14F-4D97-AF65-F5344CB8AC3E}">
        <p14:creationId xmlns:p14="http://schemas.microsoft.com/office/powerpoint/2010/main" val="3365224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8127" y="1283907"/>
            <a:ext cx="7272808" cy="2862322"/>
          </a:xfrm>
          <a:prstGeom prst="rect">
            <a:avLst/>
          </a:prstGeom>
        </p:spPr>
        <p:txBody>
          <a:bodyPr wrap="square">
            <a:spAutoFit/>
          </a:bodyPr>
          <a:lstStyle/>
          <a:p>
            <a:pPr algn="just"/>
            <a:r>
              <a:rPr lang="en-US" dirty="0" smtClean="0"/>
              <a:t>Most </a:t>
            </a:r>
            <a:r>
              <a:rPr lang="en-US" dirty="0"/>
              <a:t>of the naturally </a:t>
            </a:r>
            <a:r>
              <a:rPr lang="en-US" dirty="0" smtClean="0"/>
              <a:t>occurring</a:t>
            </a:r>
            <a:r>
              <a:rPr lang="tr-TR" dirty="0" smtClean="0"/>
              <a:t> </a:t>
            </a:r>
            <a:r>
              <a:rPr lang="en-US" dirty="0" smtClean="0"/>
              <a:t>polymers </a:t>
            </a:r>
            <a:r>
              <a:rPr lang="en-US" dirty="0"/>
              <a:t>undergo enzymatic </a:t>
            </a:r>
            <a:r>
              <a:rPr lang="en-US" dirty="0" smtClean="0"/>
              <a:t>degradation.</a:t>
            </a:r>
            <a:r>
              <a:rPr lang="tr-TR" dirty="0" smtClean="0"/>
              <a:t> T</a:t>
            </a:r>
            <a:r>
              <a:rPr lang="en-US" dirty="0" smtClean="0"/>
              <a:t>he rate</a:t>
            </a:r>
            <a:r>
              <a:rPr lang="tr-TR" dirty="0" smtClean="0"/>
              <a:t> </a:t>
            </a:r>
            <a:r>
              <a:rPr lang="en-US" dirty="0" smtClean="0"/>
              <a:t>of </a:t>
            </a:r>
            <a:r>
              <a:rPr lang="en-US" dirty="0"/>
              <a:t>in vivo degradation of enzymatically degradable</a:t>
            </a:r>
            <a:r>
              <a:rPr lang="tr-TR" dirty="0"/>
              <a:t> </a:t>
            </a:r>
            <a:r>
              <a:rPr lang="en-US" dirty="0"/>
              <a:t>polymers </a:t>
            </a:r>
            <a:r>
              <a:rPr lang="en-US" dirty="0" smtClean="0"/>
              <a:t>varies </a:t>
            </a:r>
            <a:r>
              <a:rPr lang="en-US" dirty="0"/>
              <a:t>significantly with the </a:t>
            </a:r>
            <a:r>
              <a:rPr lang="en-US" dirty="0" smtClean="0"/>
              <a:t>site</a:t>
            </a:r>
            <a:r>
              <a:rPr lang="tr-TR" dirty="0" smtClean="0"/>
              <a:t> </a:t>
            </a:r>
            <a:r>
              <a:rPr lang="en-US" dirty="0" smtClean="0"/>
              <a:t>of </a:t>
            </a:r>
            <a:r>
              <a:rPr lang="en-US" dirty="0"/>
              <a:t>implantation depending on the availability </a:t>
            </a:r>
            <a:r>
              <a:rPr lang="en-US" dirty="0" smtClean="0"/>
              <a:t>and</a:t>
            </a:r>
            <a:r>
              <a:rPr lang="tr-TR" dirty="0" smtClean="0"/>
              <a:t> </a:t>
            </a:r>
            <a:r>
              <a:rPr lang="en-US" dirty="0" smtClean="0"/>
              <a:t>concentration </a:t>
            </a:r>
            <a:r>
              <a:rPr lang="en-US" dirty="0"/>
              <a:t>of the enzymes. Chemical </a:t>
            </a:r>
            <a:r>
              <a:rPr lang="en-US" dirty="0" smtClean="0"/>
              <a:t>modification</a:t>
            </a:r>
            <a:r>
              <a:rPr lang="tr-TR" dirty="0" smtClean="0"/>
              <a:t> </a:t>
            </a:r>
            <a:r>
              <a:rPr lang="en-US" dirty="0" smtClean="0"/>
              <a:t>of </a:t>
            </a:r>
            <a:r>
              <a:rPr lang="en-US" dirty="0"/>
              <a:t>these polymers also can significantly </a:t>
            </a:r>
            <a:r>
              <a:rPr lang="en-US" dirty="0" smtClean="0"/>
              <a:t>affect</a:t>
            </a:r>
            <a:r>
              <a:rPr lang="tr-TR" dirty="0" smtClean="0"/>
              <a:t> </a:t>
            </a:r>
            <a:r>
              <a:rPr lang="en-US" dirty="0" smtClean="0"/>
              <a:t>their </a:t>
            </a:r>
            <a:r>
              <a:rPr lang="en-US" dirty="0"/>
              <a:t>rate of degradation. </a:t>
            </a:r>
            <a:endParaRPr lang="tr-TR" dirty="0" smtClean="0"/>
          </a:p>
          <a:p>
            <a:endParaRPr lang="tr-TR" dirty="0"/>
          </a:p>
          <a:p>
            <a:r>
              <a:rPr lang="en-US" dirty="0" smtClean="0"/>
              <a:t>The </a:t>
            </a:r>
            <a:r>
              <a:rPr lang="en-US" dirty="0"/>
              <a:t>inherent </a:t>
            </a:r>
            <a:r>
              <a:rPr lang="en-US" dirty="0" smtClean="0"/>
              <a:t>bioactivity</a:t>
            </a:r>
            <a:r>
              <a:rPr lang="tr-TR" dirty="0" smtClean="0"/>
              <a:t> </a:t>
            </a:r>
            <a:r>
              <a:rPr lang="en-US" dirty="0" smtClean="0"/>
              <a:t>of the</a:t>
            </a:r>
            <a:r>
              <a:rPr lang="tr-TR" dirty="0" smtClean="0"/>
              <a:t> n</a:t>
            </a:r>
            <a:r>
              <a:rPr lang="en-US" dirty="0" err="1" smtClean="0"/>
              <a:t>atural</a:t>
            </a:r>
            <a:r>
              <a:rPr lang="en-US" dirty="0" smtClean="0"/>
              <a:t> </a:t>
            </a:r>
            <a:r>
              <a:rPr lang="en-US" dirty="0"/>
              <a:t>polymers has its own </a:t>
            </a:r>
            <a:r>
              <a:rPr lang="en-US" dirty="0" smtClean="0"/>
              <a:t>downsides</a:t>
            </a:r>
            <a:r>
              <a:rPr lang="tr-TR" dirty="0" smtClean="0"/>
              <a:t>:</a:t>
            </a:r>
            <a:endParaRPr lang="en-US" dirty="0"/>
          </a:p>
          <a:p>
            <a:pPr marL="285750" indent="-285750">
              <a:buFont typeface="Arial" panose="020B0604020202020204" pitchFamily="34" charset="0"/>
              <a:buChar char="•"/>
            </a:pPr>
            <a:r>
              <a:rPr lang="tr-TR" dirty="0"/>
              <a:t>I</a:t>
            </a:r>
            <a:r>
              <a:rPr lang="en-US" dirty="0" err="1" smtClean="0"/>
              <a:t>mmunogenic</a:t>
            </a:r>
            <a:r>
              <a:rPr lang="en-US" dirty="0" smtClean="0"/>
              <a:t> response</a:t>
            </a:r>
            <a:r>
              <a:rPr lang="tr-TR" dirty="0" smtClean="0"/>
              <a:t> </a:t>
            </a:r>
            <a:r>
              <a:rPr lang="en-US" dirty="0" smtClean="0"/>
              <a:t>associated </a:t>
            </a:r>
            <a:r>
              <a:rPr lang="en-US" dirty="0"/>
              <a:t>with most of the </a:t>
            </a:r>
            <a:r>
              <a:rPr lang="tr-TR" dirty="0" smtClean="0"/>
              <a:t> </a:t>
            </a:r>
            <a:r>
              <a:rPr lang="en-US" dirty="0" smtClean="0"/>
              <a:t>polymers</a:t>
            </a:r>
            <a:r>
              <a:rPr lang="en-US" dirty="0"/>
              <a:t>, </a:t>
            </a:r>
            <a:endParaRPr lang="tr-TR" dirty="0" smtClean="0"/>
          </a:p>
          <a:p>
            <a:pPr marL="285750" indent="-285750">
              <a:buFont typeface="Arial" panose="020B0604020202020204" pitchFamily="34" charset="0"/>
              <a:buChar char="•"/>
            </a:pPr>
            <a:r>
              <a:rPr lang="tr-TR" dirty="0"/>
              <a:t>C</a:t>
            </a:r>
            <a:r>
              <a:rPr lang="en-US" dirty="0" err="1" smtClean="0"/>
              <a:t>omplexities</a:t>
            </a:r>
            <a:r>
              <a:rPr lang="tr-TR" dirty="0" smtClean="0"/>
              <a:t> </a:t>
            </a:r>
            <a:r>
              <a:rPr lang="en-US" dirty="0" smtClean="0"/>
              <a:t>associated </a:t>
            </a:r>
            <a:r>
              <a:rPr lang="en-US" dirty="0"/>
              <a:t>with their purification </a:t>
            </a:r>
            <a:endParaRPr lang="tr-TR" dirty="0"/>
          </a:p>
          <a:p>
            <a:pPr marL="285750" indent="-285750">
              <a:buFont typeface="Arial" panose="020B0604020202020204" pitchFamily="34" charset="0"/>
              <a:buChar char="•"/>
            </a:pPr>
            <a:r>
              <a:rPr lang="tr-TR" dirty="0"/>
              <a:t>P</a:t>
            </a:r>
            <a:r>
              <a:rPr lang="en-US" dirty="0" err="1" smtClean="0"/>
              <a:t>ossibility</a:t>
            </a:r>
            <a:r>
              <a:rPr lang="en-US" dirty="0" smtClean="0"/>
              <a:t> </a:t>
            </a:r>
            <a:r>
              <a:rPr lang="en-US" dirty="0"/>
              <a:t>of disease </a:t>
            </a:r>
            <a:r>
              <a:rPr lang="en-US" dirty="0" smtClean="0"/>
              <a:t>transmission</a:t>
            </a:r>
            <a:endParaRPr lang="en-US" dirty="0"/>
          </a:p>
        </p:txBody>
      </p:sp>
      <p:sp>
        <p:nvSpPr>
          <p:cNvPr id="4" name="TextBox 3"/>
          <p:cNvSpPr txBox="1"/>
          <p:nvPr/>
        </p:nvSpPr>
        <p:spPr>
          <a:xfrm>
            <a:off x="2267744" y="374067"/>
            <a:ext cx="4703595" cy="461665"/>
          </a:xfrm>
          <a:prstGeom prst="rect">
            <a:avLst/>
          </a:prstGeom>
          <a:noFill/>
        </p:spPr>
        <p:txBody>
          <a:bodyPr wrap="none" rtlCol="0">
            <a:spAutoFit/>
          </a:bodyPr>
          <a:lstStyle/>
          <a:p>
            <a:r>
              <a:rPr lang="tr-TR" sz="2400" b="1" dirty="0" smtClean="0"/>
              <a:t>E</a:t>
            </a:r>
            <a:r>
              <a:rPr lang="en-US" sz="2400" b="1" dirty="0" err="1" smtClean="0"/>
              <a:t>nzymatically</a:t>
            </a:r>
            <a:r>
              <a:rPr lang="en-US" sz="2400" b="1" dirty="0" smtClean="0"/>
              <a:t> </a:t>
            </a:r>
            <a:r>
              <a:rPr lang="tr-TR" sz="2400" b="1" dirty="0" smtClean="0"/>
              <a:t>D</a:t>
            </a:r>
            <a:r>
              <a:rPr lang="en-US" sz="2400" b="1" dirty="0" err="1" smtClean="0"/>
              <a:t>egradable</a:t>
            </a:r>
            <a:r>
              <a:rPr lang="tr-TR" sz="2400" b="1" dirty="0" smtClean="0"/>
              <a:t> P</a:t>
            </a:r>
            <a:r>
              <a:rPr lang="en-US" sz="2400" b="1" dirty="0" err="1" smtClean="0"/>
              <a:t>olymers</a:t>
            </a:r>
            <a:endParaRPr lang="en-US" sz="2400" b="1" dirty="0"/>
          </a:p>
        </p:txBody>
      </p:sp>
      <p:sp>
        <p:nvSpPr>
          <p:cNvPr id="6" name="TextBox 5"/>
          <p:cNvSpPr txBox="1"/>
          <p:nvPr/>
        </p:nvSpPr>
        <p:spPr>
          <a:xfrm>
            <a:off x="395536" y="4797152"/>
            <a:ext cx="8064896" cy="923330"/>
          </a:xfrm>
          <a:prstGeom prst="rect">
            <a:avLst/>
          </a:prstGeom>
          <a:noFill/>
        </p:spPr>
        <p:txBody>
          <a:bodyPr wrap="square" rtlCol="0">
            <a:spAutoFit/>
          </a:bodyPr>
          <a:lstStyle/>
          <a:p>
            <a:pPr marL="285750" indent="-285750" algn="just">
              <a:buFont typeface="Wingdings" panose="05000000000000000000" pitchFamily="2" charset="2"/>
              <a:buChar char="v"/>
            </a:pPr>
            <a:r>
              <a:rPr lang="en-US" dirty="0"/>
              <a:t>Synthetic biomaterials </a:t>
            </a:r>
            <a:r>
              <a:rPr lang="en-US" dirty="0" smtClean="0"/>
              <a:t>are</a:t>
            </a:r>
            <a:r>
              <a:rPr lang="tr-TR" dirty="0"/>
              <a:t> </a:t>
            </a:r>
            <a:r>
              <a:rPr lang="en-US" dirty="0" smtClean="0"/>
              <a:t>generally </a:t>
            </a:r>
            <a:r>
              <a:rPr lang="en-US" dirty="0"/>
              <a:t>biologically inert, </a:t>
            </a:r>
            <a:r>
              <a:rPr lang="tr-TR" dirty="0" smtClean="0"/>
              <a:t>but </a:t>
            </a:r>
            <a:r>
              <a:rPr lang="en-US" dirty="0" smtClean="0"/>
              <a:t>they </a:t>
            </a:r>
            <a:r>
              <a:rPr lang="en-US" dirty="0"/>
              <a:t>have more </a:t>
            </a:r>
            <a:r>
              <a:rPr lang="en-US" dirty="0" smtClean="0"/>
              <a:t>predictable</a:t>
            </a:r>
            <a:r>
              <a:rPr lang="tr-TR" dirty="0" smtClean="0"/>
              <a:t> </a:t>
            </a:r>
            <a:r>
              <a:rPr lang="en-US" dirty="0" smtClean="0"/>
              <a:t>properties </a:t>
            </a:r>
            <a:r>
              <a:rPr lang="en-US" dirty="0"/>
              <a:t>and batch-to-batch </a:t>
            </a:r>
            <a:r>
              <a:rPr lang="en-US" dirty="0" smtClean="0"/>
              <a:t>uniformity</a:t>
            </a:r>
            <a:r>
              <a:rPr lang="tr-TR" dirty="0" smtClean="0"/>
              <a:t> compared to </a:t>
            </a:r>
            <a:r>
              <a:rPr lang="en-US" dirty="0" smtClean="0"/>
              <a:t>natural </a:t>
            </a:r>
            <a:r>
              <a:rPr lang="en-US" dirty="0"/>
              <a:t>polymers.</a:t>
            </a:r>
          </a:p>
        </p:txBody>
      </p:sp>
    </p:spTree>
    <p:extLst>
      <p:ext uri="{BB962C8B-B14F-4D97-AF65-F5344CB8AC3E}">
        <p14:creationId xmlns:p14="http://schemas.microsoft.com/office/powerpoint/2010/main" val="265149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1471837"/>
            <a:ext cx="7488832" cy="3139321"/>
          </a:xfrm>
          <a:prstGeom prst="rect">
            <a:avLst/>
          </a:prstGeom>
        </p:spPr>
        <p:txBody>
          <a:bodyPr wrap="square">
            <a:spAutoFit/>
          </a:bodyPr>
          <a:lstStyle/>
          <a:p>
            <a:pPr algn="just"/>
            <a:r>
              <a:rPr lang="en-US" dirty="0"/>
              <a:t>Hydrolytically degradable polymers are </a:t>
            </a:r>
            <a:r>
              <a:rPr lang="en-US" dirty="0" smtClean="0"/>
              <a:t>polymers</a:t>
            </a:r>
            <a:r>
              <a:rPr lang="tr-TR" dirty="0" smtClean="0"/>
              <a:t> </a:t>
            </a:r>
            <a:r>
              <a:rPr lang="en-US" dirty="0" smtClean="0"/>
              <a:t>that </a:t>
            </a:r>
            <a:r>
              <a:rPr lang="en-US" dirty="0"/>
              <a:t>have hydrolytically labile chemical bonds </a:t>
            </a:r>
            <a:r>
              <a:rPr lang="en-US" dirty="0" smtClean="0"/>
              <a:t>in</a:t>
            </a:r>
            <a:r>
              <a:rPr lang="tr-TR" dirty="0" smtClean="0"/>
              <a:t> </a:t>
            </a:r>
            <a:r>
              <a:rPr lang="en-US" dirty="0" smtClean="0"/>
              <a:t>their </a:t>
            </a:r>
            <a:r>
              <a:rPr lang="en-US" dirty="0"/>
              <a:t>back bone. The functional groups </a:t>
            </a:r>
            <a:r>
              <a:rPr lang="en-US" dirty="0" smtClean="0"/>
              <a:t>susceptible</a:t>
            </a:r>
            <a:r>
              <a:rPr lang="tr-TR" dirty="0" smtClean="0"/>
              <a:t> </a:t>
            </a:r>
            <a:r>
              <a:rPr lang="en-US" dirty="0" smtClean="0"/>
              <a:t>to </a:t>
            </a:r>
            <a:r>
              <a:rPr lang="en-US" dirty="0"/>
              <a:t>hydrolysis include esters, </a:t>
            </a:r>
            <a:r>
              <a:rPr lang="fr-FR" dirty="0" smtClean="0"/>
              <a:t>carbonates</a:t>
            </a:r>
            <a:r>
              <a:rPr lang="fr-FR" dirty="0"/>
              <a:t>, amides, </a:t>
            </a:r>
            <a:r>
              <a:rPr lang="fr-FR" dirty="0" err="1" smtClean="0"/>
              <a:t>urethanes</a:t>
            </a:r>
            <a:r>
              <a:rPr lang="tr-TR" dirty="0" smtClean="0"/>
              <a:t> </a:t>
            </a:r>
            <a:r>
              <a:rPr lang="fr-FR" dirty="0" smtClean="0"/>
              <a:t>etc</a:t>
            </a:r>
            <a:r>
              <a:rPr lang="fr-FR" dirty="0"/>
              <a:t>. </a:t>
            </a:r>
            <a:endParaRPr lang="tr-TR" dirty="0" smtClean="0"/>
          </a:p>
          <a:p>
            <a:pPr algn="just"/>
            <a:endParaRPr lang="tr-TR" dirty="0"/>
          </a:p>
          <a:p>
            <a:pPr algn="just"/>
            <a:endParaRPr lang="tr-TR" dirty="0" smtClean="0"/>
          </a:p>
          <a:p>
            <a:pPr algn="just"/>
            <a:r>
              <a:rPr lang="en-US" dirty="0" smtClean="0"/>
              <a:t>Hydrolytically </a:t>
            </a:r>
            <a:r>
              <a:rPr lang="en-US" dirty="0"/>
              <a:t>degradable polymers are </a:t>
            </a:r>
            <a:r>
              <a:rPr lang="en-US" dirty="0" smtClean="0"/>
              <a:t>generally</a:t>
            </a:r>
            <a:r>
              <a:rPr lang="tr-TR" dirty="0" smtClean="0"/>
              <a:t> </a:t>
            </a:r>
            <a:r>
              <a:rPr lang="en-US" dirty="0" smtClean="0"/>
              <a:t>preferred </a:t>
            </a:r>
            <a:r>
              <a:rPr lang="en-US" dirty="0"/>
              <a:t>as implants due to their minimal </a:t>
            </a:r>
            <a:r>
              <a:rPr lang="en-US" dirty="0" smtClean="0"/>
              <a:t>site</a:t>
            </a:r>
            <a:r>
              <a:rPr lang="tr-TR" dirty="0" smtClean="0"/>
              <a:t>-</a:t>
            </a:r>
            <a:r>
              <a:rPr lang="en-US" dirty="0" smtClean="0"/>
              <a:t>to-site </a:t>
            </a:r>
            <a:r>
              <a:rPr lang="en-US" dirty="0"/>
              <a:t>and patient-to-patient variations </a:t>
            </a:r>
            <a:r>
              <a:rPr lang="en-US" dirty="0" smtClean="0"/>
              <a:t>compared</a:t>
            </a:r>
            <a:r>
              <a:rPr lang="tr-TR" dirty="0" smtClean="0"/>
              <a:t> </a:t>
            </a:r>
            <a:r>
              <a:rPr lang="en-US" dirty="0" smtClean="0"/>
              <a:t>to </a:t>
            </a:r>
            <a:r>
              <a:rPr lang="en-US" dirty="0"/>
              <a:t>enzymatically degradable polymers </a:t>
            </a:r>
            <a:r>
              <a:rPr lang="en-US" dirty="0" smtClean="0"/>
              <a:t>. The</a:t>
            </a:r>
            <a:r>
              <a:rPr lang="tr-TR" dirty="0" smtClean="0"/>
              <a:t> </a:t>
            </a:r>
            <a:r>
              <a:rPr lang="en-US" dirty="0" smtClean="0"/>
              <a:t>successful </a:t>
            </a:r>
            <a:r>
              <a:rPr lang="en-US" dirty="0"/>
              <a:t>performance of the first synthetic </a:t>
            </a:r>
            <a:r>
              <a:rPr lang="en-US" dirty="0" smtClean="0"/>
              <a:t>poly(glycolic </a:t>
            </a:r>
            <a:r>
              <a:rPr lang="en-US" dirty="0"/>
              <a:t>acid) based suture system during the </a:t>
            </a:r>
            <a:r>
              <a:rPr lang="en-US" dirty="0" smtClean="0"/>
              <a:t>late</a:t>
            </a:r>
            <a:r>
              <a:rPr lang="tr-TR" dirty="0" smtClean="0"/>
              <a:t> </a:t>
            </a:r>
            <a:r>
              <a:rPr lang="en-US" dirty="0" smtClean="0"/>
              <a:t>1960s </a:t>
            </a:r>
            <a:r>
              <a:rPr lang="en-US" dirty="0"/>
              <a:t>led to the design and development of </a:t>
            </a:r>
            <a:r>
              <a:rPr lang="tr-TR" dirty="0" smtClean="0"/>
              <a:t>new </a:t>
            </a:r>
            <a:r>
              <a:rPr lang="en-US" dirty="0" smtClean="0"/>
              <a:t>biodegradable polymers</a:t>
            </a:r>
            <a:r>
              <a:rPr lang="tr-TR" dirty="0" smtClean="0"/>
              <a:t> </a:t>
            </a:r>
            <a:r>
              <a:rPr lang="en-US" dirty="0"/>
              <a:t>as </a:t>
            </a:r>
            <a:r>
              <a:rPr lang="en-US" dirty="0" smtClean="0"/>
              <a:t>transient</a:t>
            </a:r>
            <a:r>
              <a:rPr lang="tr-TR" dirty="0" smtClean="0"/>
              <a:t> </a:t>
            </a:r>
            <a:r>
              <a:rPr lang="en-US" dirty="0" smtClean="0"/>
              <a:t>implants </a:t>
            </a:r>
            <a:r>
              <a:rPr lang="en-US" dirty="0"/>
              <a:t>for </a:t>
            </a:r>
            <a:r>
              <a:rPr lang="en-US" dirty="0" smtClean="0"/>
              <a:t>medical</a:t>
            </a:r>
            <a:r>
              <a:rPr lang="tr-TR" dirty="0" smtClean="0"/>
              <a:t> </a:t>
            </a:r>
            <a:r>
              <a:rPr lang="en-US" dirty="0" smtClean="0"/>
              <a:t>applications</a:t>
            </a:r>
            <a:r>
              <a:rPr lang="en-US" dirty="0"/>
              <a:t>.</a:t>
            </a:r>
          </a:p>
        </p:txBody>
      </p:sp>
      <p:sp>
        <p:nvSpPr>
          <p:cNvPr id="4" name="Rectangle 3"/>
          <p:cNvSpPr/>
          <p:nvPr/>
        </p:nvSpPr>
        <p:spPr>
          <a:xfrm>
            <a:off x="2213309" y="531659"/>
            <a:ext cx="4717382" cy="461665"/>
          </a:xfrm>
          <a:prstGeom prst="rect">
            <a:avLst/>
          </a:prstGeom>
        </p:spPr>
        <p:txBody>
          <a:bodyPr wrap="none">
            <a:spAutoFit/>
          </a:bodyPr>
          <a:lstStyle/>
          <a:p>
            <a:r>
              <a:rPr lang="en-US" sz="2400" b="1" dirty="0"/>
              <a:t>Hydrolytically </a:t>
            </a:r>
            <a:r>
              <a:rPr lang="tr-TR" sz="2400" b="1" dirty="0" smtClean="0"/>
              <a:t>D</a:t>
            </a:r>
            <a:r>
              <a:rPr lang="en-US" sz="2400" b="1" dirty="0" err="1" smtClean="0"/>
              <a:t>egradable</a:t>
            </a:r>
            <a:r>
              <a:rPr lang="en-US" sz="2400" b="1" dirty="0" smtClean="0"/>
              <a:t> </a:t>
            </a:r>
            <a:r>
              <a:rPr lang="tr-TR" sz="2400" b="1" dirty="0"/>
              <a:t>P</a:t>
            </a:r>
            <a:r>
              <a:rPr lang="en-US" sz="2400" b="1" dirty="0" err="1" smtClean="0"/>
              <a:t>olymers</a:t>
            </a:r>
            <a:endParaRPr lang="en-US" sz="24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266" y="4509120"/>
            <a:ext cx="7169150"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587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60550" y="1534587"/>
            <a:ext cx="4968552" cy="3693319"/>
          </a:xfrm>
          <a:prstGeom prst="rect">
            <a:avLst/>
          </a:prstGeom>
        </p:spPr>
        <p:txBody>
          <a:bodyPr wrap="square">
            <a:spAutoFit/>
          </a:bodyPr>
          <a:lstStyle/>
          <a:p>
            <a:pPr algn="just"/>
            <a:r>
              <a:rPr lang="en-US" dirty="0" smtClean="0"/>
              <a:t>Poly(</a:t>
            </a:r>
            <a:r>
              <a:rPr lang="el-GR" dirty="0" smtClean="0"/>
              <a:t>α</a:t>
            </a:r>
            <a:r>
              <a:rPr lang="en-US" dirty="0" smtClean="0"/>
              <a:t>-ester)s </a:t>
            </a:r>
            <a:r>
              <a:rPr lang="en-US" dirty="0"/>
              <a:t>are thermoplastic polymers </a:t>
            </a:r>
            <a:r>
              <a:rPr lang="en-US" dirty="0" smtClean="0"/>
              <a:t>with</a:t>
            </a:r>
            <a:r>
              <a:rPr lang="tr-TR" dirty="0" smtClean="0"/>
              <a:t> </a:t>
            </a:r>
            <a:r>
              <a:rPr lang="en-US" dirty="0" smtClean="0"/>
              <a:t>hydrolytically </a:t>
            </a:r>
            <a:r>
              <a:rPr lang="en-US" dirty="0"/>
              <a:t>labile aliphatic ester linkages in </a:t>
            </a:r>
            <a:r>
              <a:rPr lang="en-US" dirty="0" smtClean="0"/>
              <a:t>their</a:t>
            </a:r>
            <a:r>
              <a:rPr lang="tr-TR" dirty="0" smtClean="0"/>
              <a:t> </a:t>
            </a:r>
            <a:r>
              <a:rPr lang="en-US" dirty="0" smtClean="0"/>
              <a:t>backbone</a:t>
            </a:r>
            <a:r>
              <a:rPr lang="en-US" dirty="0"/>
              <a:t>. Although all polyesters are </a:t>
            </a:r>
            <a:r>
              <a:rPr lang="en-US" dirty="0" smtClean="0"/>
              <a:t>theoretically</a:t>
            </a:r>
            <a:r>
              <a:rPr lang="tr-TR" dirty="0" smtClean="0"/>
              <a:t> </a:t>
            </a:r>
            <a:r>
              <a:rPr lang="en-US" dirty="0" smtClean="0"/>
              <a:t>degradable only </a:t>
            </a:r>
            <a:r>
              <a:rPr lang="en-US" dirty="0"/>
              <a:t>aliphatic polyesters with </a:t>
            </a:r>
            <a:r>
              <a:rPr lang="en-US" dirty="0" smtClean="0"/>
              <a:t>reasonably</a:t>
            </a:r>
            <a:r>
              <a:rPr lang="tr-TR" dirty="0" smtClean="0"/>
              <a:t> </a:t>
            </a:r>
            <a:r>
              <a:rPr lang="en-US" dirty="0" smtClean="0"/>
              <a:t>short </a:t>
            </a:r>
            <a:r>
              <a:rPr lang="en-US" dirty="0"/>
              <a:t>aliphatic chains between ester bonds </a:t>
            </a:r>
            <a:r>
              <a:rPr lang="en-US" dirty="0" smtClean="0"/>
              <a:t>can</a:t>
            </a:r>
            <a:r>
              <a:rPr lang="tr-TR" dirty="0" smtClean="0"/>
              <a:t> </a:t>
            </a:r>
            <a:r>
              <a:rPr lang="en-US" dirty="0" smtClean="0"/>
              <a:t>degrade </a:t>
            </a:r>
            <a:r>
              <a:rPr lang="en-US" dirty="0"/>
              <a:t>over the time frame required for most </a:t>
            </a:r>
            <a:r>
              <a:rPr lang="en-US" dirty="0" smtClean="0"/>
              <a:t>of</a:t>
            </a:r>
            <a:r>
              <a:rPr lang="tr-TR" dirty="0" smtClean="0"/>
              <a:t> </a:t>
            </a:r>
            <a:r>
              <a:rPr lang="en-US" dirty="0" smtClean="0"/>
              <a:t>the </a:t>
            </a:r>
            <a:r>
              <a:rPr lang="en-US" dirty="0"/>
              <a:t>biomedical applications. </a:t>
            </a:r>
            <a:endParaRPr lang="tr-TR" dirty="0" smtClean="0"/>
          </a:p>
          <a:p>
            <a:pPr algn="just"/>
            <a:endParaRPr lang="tr-TR" dirty="0" smtClean="0"/>
          </a:p>
          <a:p>
            <a:pPr algn="just"/>
            <a:r>
              <a:rPr lang="en-US" dirty="0"/>
              <a:t>Poly(</a:t>
            </a:r>
            <a:r>
              <a:rPr lang="el-GR" dirty="0"/>
              <a:t>α</a:t>
            </a:r>
            <a:r>
              <a:rPr lang="en-US" dirty="0"/>
              <a:t>-ester)s </a:t>
            </a:r>
            <a:r>
              <a:rPr lang="en-US" dirty="0" smtClean="0"/>
              <a:t>comprise</a:t>
            </a:r>
            <a:r>
              <a:rPr lang="tr-TR" dirty="0" smtClean="0"/>
              <a:t> </a:t>
            </a:r>
            <a:r>
              <a:rPr lang="en-US" dirty="0" smtClean="0"/>
              <a:t>the </a:t>
            </a:r>
            <a:r>
              <a:rPr lang="en-US" dirty="0"/>
              <a:t>earliest and most extensively investigated </a:t>
            </a:r>
            <a:r>
              <a:rPr lang="en-US" dirty="0" smtClean="0"/>
              <a:t>class</a:t>
            </a:r>
            <a:r>
              <a:rPr lang="tr-TR" dirty="0" smtClean="0"/>
              <a:t> </a:t>
            </a:r>
            <a:r>
              <a:rPr lang="en-US" dirty="0" smtClean="0"/>
              <a:t>of </a:t>
            </a:r>
            <a:r>
              <a:rPr lang="en-US" dirty="0"/>
              <a:t>biodegradable polymers. Among the class of </a:t>
            </a:r>
            <a:r>
              <a:rPr lang="en-US" dirty="0" smtClean="0"/>
              <a:t>poly(</a:t>
            </a:r>
            <a:r>
              <a:rPr lang="el-GR" dirty="0" smtClean="0"/>
              <a:t>α</a:t>
            </a:r>
            <a:r>
              <a:rPr lang="en-US" dirty="0" smtClean="0"/>
              <a:t>-ester)s</a:t>
            </a:r>
            <a:r>
              <a:rPr lang="en-US" dirty="0"/>
              <a:t>, the </a:t>
            </a:r>
            <a:r>
              <a:rPr lang="en-US" dirty="0" smtClean="0"/>
              <a:t>most</a:t>
            </a:r>
            <a:r>
              <a:rPr lang="tr-TR" dirty="0" smtClean="0"/>
              <a:t> </a:t>
            </a:r>
            <a:r>
              <a:rPr lang="en-US" dirty="0" smtClean="0"/>
              <a:t>extensively </a:t>
            </a:r>
            <a:r>
              <a:rPr lang="en-US" dirty="0"/>
              <a:t>investigated polymers are </a:t>
            </a:r>
            <a:r>
              <a:rPr lang="en-US" dirty="0" smtClean="0"/>
              <a:t>poly(glycolic acid)</a:t>
            </a:r>
            <a:r>
              <a:rPr lang="tr-TR" dirty="0" smtClean="0"/>
              <a:t> </a:t>
            </a:r>
            <a:r>
              <a:rPr lang="en-US" dirty="0" smtClean="0"/>
              <a:t>and poly(lactic </a:t>
            </a:r>
            <a:r>
              <a:rPr lang="en-US" dirty="0"/>
              <a:t>acid).</a:t>
            </a:r>
          </a:p>
        </p:txBody>
      </p:sp>
      <p:sp>
        <p:nvSpPr>
          <p:cNvPr id="4" name="TextBox 3"/>
          <p:cNvSpPr txBox="1"/>
          <p:nvPr/>
        </p:nvSpPr>
        <p:spPr>
          <a:xfrm>
            <a:off x="4283968" y="464853"/>
            <a:ext cx="1960858" cy="461665"/>
          </a:xfrm>
          <a:prstGeom prst="rect">
            <a:avLst/>
          </a:prstGeom>
          <a:noFill/>
        </p:spPr>
        <p:txBody>
          <a:bodyPr wrap="none" rtlCol="0">
            <a:spAutoFit/>
          </a:bodyPr>
          <a:lstStyle/>
          <a:p>
            <a:r>
              <a:rPr lang="en-US" sz="2400" b="1" dirty="0" smtClean="0"/>
              <a:t>Poly(</a:t>
            </a:r>
            <a:r>
              <a:rPr lang="el-GR" sz="2400" b="1" dirty="0" smtClean="0"/>
              <a:t>α</a:t>
            </a:r>
            <a:r>
              <a:rPr lang="en-US" sz="2400" b="1" dirty="0" smtClean="0"/>
              <a:t>-esters</a:t>
            </a:r>
            <a:r>
              <a:rPr lang="en-US" sz="2400" b="1" dirty="0"/>
              <a:t>)</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 y="257175"/>
            <a:ext cx="3781425" cy="660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5871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tr-TR" sz="2400" b="1" dirty="0" smtClean="0"/>
              <a:t>Polyglycolide</a:t>
            </a:r>
            <a:endParaRPr lang="en-US" sz="2400" b="1" dirty="0"/>
          </a:p>
        </p:txBody>
      </p:sp>
      <p:sp>
        <p:nvSpPr>
          <p:cNvPr id="3" name="Rectangle 2"/>
          <p:cNvSpPr/>
          <p:nvPr/>
        </p:nvSpPr>
        <p:spPr>
          <a:xfrm>
            <a:off x="395535" y="1444654"/>
            <a:ext cx="8352929" cy="1754326"/>
          </a:xfrm>
          <a:prstGeom prst="rect">
            <a:avLst/>
          </a:prstGeom>
        </p:spPr>
        <p:txBody>
          <a:bodyPr wrap="square">
            <a:spAutoFit/>
          </a:bodyPr>
          <a:lstStyle/>
          <a:p>
            <a:pPr algn="just"/>
            <a:r>
              <a:rPr lang="en-US" dirty="0" err="1" smtClean="0"/>
              <a:t>Polyglycolide</a:t>
            </a:r>
            <a:r>
              <a:rPr lang="en-US" dirty="0" smtClean="0"/>
              <a:t> </a:t>
            </a:r>
            <a:r>
              <a:rPr lang="en-US" dirty="0"/>
              <a:t>is a </a:t>
            </a:r>
            <a:r>
              <a:rPr lang="en-US" dirty="0" smtClean="0"/>
              <a:t>highly</a:t>
            </a:r>
            <a:r>
              <a:rPr lang="tr-TR" dirty="0" smtClean="0"/>
              <a:t> </a:t>
            </a:r>
            <a:r>
              <a:rPr lang="en-US" dirty="0" smtClean="0"/>
              <a:t>crystalline </a:t>
            </a:r>
            <a:r>
              <a:rPr lang="en-US" dirty="0"/>
              <a:t>polymer (45–55% crystallinity) </a:t>
            </a:r>
            <a:r>
              <a:rPr lang="en-US" dirty="0" smtClean="0"/>
              <a:t>and</a:t>
            </a:r>
            <a:r>
              <a:rPr lang="tr-TR" dirty="0" smtClean="0"/>
              <a:t> </a:t>
            </a:r>
            <a:r>
              <a:rPr lang="en-US" dirty="0" smtClean="0"/>
              <a:t>therefore </a:t>
            </a:r>
            <a:r>
              <a:rPr lang="en-US" dirty="0"/>
              <a:t>exhibits a high tensile modulus with </a:t>
            </a:r>
            <a:r>
              <a:rPr lang="en-US" dirty="0" smtClean="0"/>
              <a:t>very</a:t>
            </a:r>
            <a:r>
              <a:rPr lang="tr-TR" dirty="0" smtClean="0"/>
              <a:t> </a:t>
            </a:r>
            <a:r>
              <a:rPr lang="en-US" dirty="0" smtClean="0"/>
              <a:t>low </a:t>
            </a:r>
            <a:r>
              <a:rPr lang="en-US" dirty="0"/>
              <a:t>solubility in organic </a:t>
            </a:r>
            <a:r>
              <a:rPr lang="en-US" dirty="0" smtClean="0"/>
              <a:t>solvents</a:t>
            </a:r>
            <a:r>
              <a:rPr lang="tr-TR" dirty="0" smtClean="0"/>
              <a:t> (</a:t>
            </a:r>
            <a:r>
              <a:rPr lang="en-US" dirty="0"/>
              <a:t>exhibit a modulus </a:t>
            </a:r>
            <a:r>
              <a:rPr lang="en-US" dirty="0" smtClean="0"/>
              <a:t>of</a:t>
            </a:r>
            <a:r>
              <a:rPr lang="tr-TR" dirty="0" smtClean="0"/>
              <a:t> </a:t>
            </a:r>
            <a:r>
              <a:rPr lang="en-US" dirty="0" smtClean="0"/>
              <a:t>approximately </a:t>
            </a:r>
            <a:r>
              <a:rPr lang="en-US" dirty="0"/>
              <a:t>12.5 </a:t>
            </a:r>
            <a:r>
              <a:rPr lang="en-US" dirty="0" err="1" smtClean="0"/>
              <a:t>Gpa</a:t>
            </a:r>
            <a:r>
              <a:rPr lang="tr-TR" dirty="0" smtClean="0"/>
              <a:t>)</a:t>
            </a:r>
            <a:r>
              <a:rPr lang="en-US" dirty="0" smtClean="0"/>
              <a:t>. </a:t>
            </a:r>
            <a:r>
              <a:rPr lang="en-US" dirty="0"/>
              <a:t>The glass </a:t>
            </a:r>
            <a:r>
              <a:rPr lang="en-US" dirty="0" smtClean="0"/>
              <a:t>transition</a:t>
            </a:r>
            <a:r>
              <a:rPr lang="tr-TR" dirty="0" smtClean="0"/>
              <a:t> </a:t>
            </a:r>
            <a:r>
              <a:rPr lang="en-US" dirty="0" smtClean="0"/>
              <a:t>temperature </a:t>
            </a:r>
            <a:r>
              <a:rPr lang="en-US" dirty="0"/>
              <a:t>of the polymer ranges from 35 </a:t>
            </a:r>
            <a:r>
              <a:rPr lang="en-US" dirty="0" smtClean="0"/>
              <a:t>to</a:t>
            </a:r>
            <a:r>
              <a:rPr lang="tr-TR" dirty="0" smtClean="0"/>
              <a:t> </a:t>
            </a:r>
            <a:r>
              <a:rPr lang="en-US" dirty="0" smtClean="0"/>
              <a:t>40 °C </a:t>
            </a:r>
            <a:r>
              <a:rPr lang="en-US" dirty="0"/>
              <a:t>and the melting point is greater than 200 </a:t>
            </a:r>
            <a:r>
              <a:rPr lang="en-US" dirty="0" smtClean="0"/>
              <a:t>°C.</a:t>
            </a:r>
            <a:r>
              <a:rPr lang="en-US" dirty="0"/>
              <a:t> </a:t>
            </a:r>
            <a:r>
              <a:rPr lang="en-US" dirty="0" err="1"/>
              <a:t>Polyglycolide</a:t>
            </a:r>
            <a:r>
              <a:rPr lang="en-US" dirty="0"/>
              <a:t> shows excellent mechanical </a:t>
            </a:r>
            <a:r>
              <a:rPr lang="en-US" dirty="0" smtClean="0"/>
              <a:t>properties</a:t>
            </a:r>
            <a:r>
              <a:rPr lang="tr-TR" dirty="0" smtClean="0"/>
              <a:t> </a:t>
            </a:r>
            <a:r>
              <a:rPr lang="en-US" dirty="0" smtClean="0"/>
              <a:t>due </a:t>
            </a:r>
            <a:r>
              <a:rPr lang="en-US" dirty="0"/>
              <a:t>to its high </a:t>
            </a:r>
            <a:r>
              <a:rPr lang="en-US" dirty="0" smtClean="0"/>
              <a:t>crystallinity</a:t>
            </a:r>
            <a:r>
              <a:rPr lang="tr-TR" dirty="0" smtClean="0"/>
              <a:t> therefore </a:t>
            </a:r>
            <a:r>
              <a:rPr lang="en-US" dirty="0" err="1" smtClean="0"/>
              <a:t>polyglycolides</a:t>
            </a:r>
            <a:r>
              <a:rPr lang="en-US" dirty="0" smtClean="0"/>
              <a:t> </a:t>
            </a:r>
            <a:r>
              <a:rPr lang="en-US" dirty="0"/>
              <a:t>have </a:t>
            </a:r>
            <a:r>
              <a:rPr lang="en-US" dirty="0" smtClean="0"/>
              <a:t>been</a:t>
            </a:r>
            <a:r>
              <a:rPr lang="tr-TR" dirty="0" smtClean="0"/>
              <a:t> </a:t>
            </a:r>
            <a:r>
              <a:rPr lang="en-US" dirty="0" smtClean="0"/>
              <a:t>investigated </a:t>
            </a:r>
            <a:r>
              <a:rPr lang="en-US" dirty="0"/>
              <a:t>as </a:t>
            </a:r>
            <a:r>
              <a:rPr lang="en-US" b="1" dirty="0"/>
              <a:t>bone internal fixation </a:t>
            </a:r>
            <a:r>
              <a:rPr lang="en-US" b="1" dirty="0" smtClean="0"/>
              <a:t>devices</a:t>
            </a:r>
            <a:r>
              <a:rPr lang="tr-TR" b="1" dirty="0" smtClean="0"/>
              <a:t> </a:t>
            </a:r>
            <a:r>
              <a:rPr lang="en-US" dirty="0" smtClean="0"/>
              <a:t>(</a:t>
            </a:r>
            <a:r>
              <a:rPr lang="en-US" dirty="0" err="1" smtClean="0"/>
              <a:t>Biofixs</a:t>
            </a:r>
            <a:r>
              <a:rPr lang="en-US" dirty="0"/>
              <a:t>).</a:t>
            </a:r>
            <a:endParaRPr lang="tr-TR" dirty="0" smtClean="0"/>
          </a:p>
        </p:txBody>
      </p:sp>
      <p:sp>
        <p:nvSpPr>
          <p:cNvPr id="5" name="TextBox 4"/>
          <p:cNvSpPr txBox="1"/>
          <p:nvPr/>
        </p:nvSpPr>
        <p:spPr>
          <a:xfrm>
            <a:off x="395536" y="3645024"/>
            <a:ext cx="8136903" cy="1200329"/>
          </a:xfrm>
          <a:prstGeom prst="rect">
            <a:avLst/>
          </a:prstGeom>
          <a:noFill/>
        </p:spPr>
        <p:txBody>
          <a:bodyPr wrap="square" rtlCol="0">
            <a:spAutoFit/>
          </a:bodyPr>
          <a:lstStyle/>
          <a:p>
            <a:pPr algn="just"/>
            <a:r>
              <a:rPr lang="en-US" dirty="0"/>
              <a:t>Due to its excellent fiber forming ability, </a:t>
            </a:r>
            <a:r>
              <a:rPr lang="en-US" dirty="0" err="1" smtClean="0"/>
              <a:t>polyglycolide</a:t>
            </a:r>
            <a:r>
              <a:rPr lang="tr-TR" dirty="0"/>
              <a:t> </a:t>
            </a:r>
            <a:r>
              <a:rPr lang="en-US" dirty="0" smtClean="0"/>
              <a:t>was </a:t>
            </a:r>
            <a:r>
              <a:rPr lang="en-US" dirty="0"/>
              <a:t>initially investigated for </a:t>
            </a:r>
            <a:r>
              <a:rPr lang="en-US" dirty="0" smtClean="0"/>
              <a:t>developing</a:t>
            </a:r>
            <a:r>
              <a:rPr lang="tr-TR" dirty="0" smtClean="0"/>
              <a:t> </a:t>
            </a:r>
            <a:r>
              <a:rPr lang="en-US" b="1" dirty="0" err="1" smtClean="0"/>
              <a:t>resorbable</a:t>
            </a:r>
            <a:r>
              <a:rPr lang="en-US" b="1" dirty="0" smtClean="0"/>
              <a:t> </a:t>
            </a:r>
            <a:r>
              <a:rPr lang="en-US" b="1" dirty="0"/>
              <a:t>sutures</a:t>
            </a:r>
            <a:r>
              <a:rPr lang="en-US" dirty="0"/>
              <a:t>. The first biodegradable </a:t>
            </a:r>
            <a:r>
              <a:rPr lang="en-US" dirty="0" smtClean="0"/>
              <a:t>synthetic</a:t>
            </a:r>
            <a:r>
              <a:rPr lang="tr-TR" dirty="0" smtClean="0"/>
              <a:t> </a:t>
            </a:r>
            <a:r>
              <a:rPr lang="en-US" dirty="0" smtClean="0"/>
              <a:t>suture called</a:t>
            </a:r>
            <a:r>
              <a:rPr lang="tr-TR" dirty="0" smtClean="0"/>
              <a:t> </a:t>
            </a:r>
            <a:r>
              <a:rPr lang="en-US" dirty="0" smtClean="0"/>
              <a:t>DEXONs </a:t>
            </a:r>
            <a:r>
              <a:rPr lang="en-US" dirty="0"/>
              <a:t>that was approved by </a:t>
            </a:r>
            <a:r>
              <a:rPr lang="en-US" dirty="0" smtClean="0"/>
              <a:t>the</a:t>
            </a:r>
            <a:r>
              <a:rPr lang="tr-TR" dirty="0" smtClean="0"/>
              <a:t> </a:t>
            </a:r>
            <a:r>
              <a:rPr lang="en-US" dirty="0" smtClean="0"/>
              <a:t>United </a:t>
            </a:r>
            <a:r>
              <a:rPr lang="en-US" dirty="0"/>
              <a:t>States (US) Food and </a:t>
            </a:r>
            <a:r>
              <a:rPr lang="en-US" dirty="0" smtClean="0"/>
              <a:t>Drug</a:t>
            </a:r>
            <a:r>
              <a:rPr lang="tr-TR" dirty="0" smtClean="0"/>
              <a:t> </a:t>
            </a:r>
            <a:r>
              <a:rPr lang="en-US" dirty="0" smtClean="0"/>
              <a:t>Administration</a:t>
            </a:r>
            <a:r>
              <a:rPr lang="tr-TR" dirty="0" smtClean="0"/>
              <a:t> </a:t>
            </a:r>
            <a:r>
              <a:rPr lang="en-US" dirty="0"/>
              <a:t>(FDA) in 1969 was based on </a:t>
            </a:r>
            <a:r>
              <a:rPr lang="en-US" dirty="0" err="1"/>
              <a:t>polyglycolide</a:t>
            </a:r>
            <a:r>
              <a:rPr lang="en-US" dirty="0"/>
              <a:t>.</a:t>
            </a:r>
          </a:p>
        </p:txBody>
      </p:sp>
      <p:sp>
        <p:nvSpPr>
          <p:cNvPr id="6" name="TextBox 5"/>
          <p:cNvSpPr txBox="1"/>
          <p:nvPr/>
        </p:nvSpPr>
        <p:spPr>
          <a:xfrm>
            <a:off x="395536" y="5301208"/>
            <a:ext cx="8136904" cy="923330"/>
          </a:xfrm>
          <a:prstGeom prst="rect">
            <a:avLst/>
          </a:prstGeom>
          <a:noFill/>
        </p:spPr>
        <p:txBody>
          <a:bodyPr wrap="square" rtlCol="0">
            <a:spAutoFit/>
          </a:bodyPr>
          <a:lstStyle/>
          <a:p>
            <a:pPr algn="just"/>
            <a:r>
              <a:rPr lang="en-US" dirty="0"/>
              <a:t>Non-woven </a:t>
            </a:r>
            <a:r>
              <a:rPr lang="en-US" dirty="0" err="1"/>
              <a:t>polyglycolide</a:t>
            </a:r>
            <a:r>
              <a:rPr lang="en-US" dirty="0"/>
              <a:t> fabrics have been </a:t>
            </a:r>
            <a:r>
              <a:rPr lang="en-US" dirty="0" smtClean="0"/>
              <a:t>extensively</a:t>
            </a:r>
            <a:r>
              <a:rPr lang="tr-TR" dirty="0" smtClean="0"/>
              <a:t> </a:t>
            </a:r>
            <a:r>
              <a:rPr lang="en-US" dirty="0" smtClean="0"/>
              <a:t>used </a:t>
            </a:r>
            <a:r>
              <a:rPr lang="en-US" dirty="0"/>
              <a:t>as </a:t>
            </a:r>
            <a:r>
              <a:rPr lang="en-US" b="1" dirty="0"/>
              <a:t>scaffolding matrices for </a:t>
            </a:r>
            <a:r>
              <a:rPr lang="en-US" b="1" dirty="0" smtClean="0"/>
              <a:t>tissue</a:t>
            </a:r>
            <a:r>
              <a:rPr lang="tr-TR" b="1" dirty="0" smtClean="0"/>
              <a:t> </a:t>
            </a:r>
            <a:r>
              <a:rPr lang="en-US" b="1" dirty="0" smtClean="0"/>
              <a:t>regeneration </a:t>
            </a:r>
            <a:r>
              <a:rPr lang="en-US" dirty="0"/>
              <a:t>due to its excellent </a:t>
            </a:r>
            <a:r>
              <a:rPr lang="en-US" dirty="0" smtClean="0"/>
              <a:t>degradability,</a:t>
            </a:r>
            <a:r>
              <a:rPr lang="tr-TR" dirty="0" smtClean="0"/>
              <a:t> </a:t>
            </a:r>
            <a:r>
              <a:rPr lang="en-US" dirty="0" smtClean="0"/>
              <a:t>good </a:t>
            </a:r>
            <a:r>
              <a:rPr lang="en-US" dirty="0"/>
              <a:t>initial mechanical properties and cell </a:t>
            </a:r>
            <a:r>
              <a:rPr lang="en-US" dirty="0" smtClean="0"/>
              <a:t>viability</a:t>
            </a:r>
            <a:r>
              <a:rPr lang="tr-TR" dirty="0" smtClean="0"/>
              <a:t> </a:t>
            </a:r>
            <a:r>
              <a:rPr lang="en-US" dirty="0" smtClean="0"/>
              <a:t>on </a:t>
            </a:r>
            <a:r>
              <a:rPr lang="en-US" dirty="0"/>
              <a:t>the matrices.</a:t>
            </a:r>
          </a:p>
        </p:txBody>
      </p:sp>
    </p:spTree>
    <p:extLst>
      <p:ext uri="{BB962C8B-B14F-4D97-AF65-F5344CB8AC3E}">
        <p14:creationId xmlns:p14="http://schemas.microsoft.com/office/powerpoint/2010/main" val="1115946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bionews-tx.com/wp-content/uploads/2013/11/examples-of-biomaterial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277" y="764704"/>
            <a:ext cx="6191673" cy="47525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2649" y="6497029"/>
            <a:ext cx="8352928" cy="276999"/>
          </a:xfrm>
          <a:prstGeom prst="rect">
            <a:avLst/>
          </a:prstGeom>
        </p:spPr>
        <p:txBody>
          <a:bodyPr wrap="square">
            <a:spAutoFit/>
          </a:bodyPr>
          <a:lstStyle/>
          <a:p>
            <a:r>
              <a:rPr lang="en-US" sz="1200" dirty="0"/>
              <a:t>http://bionews-tx.com/biomaterials-biospecimens/</a:t>
            </a:r>
          </a:p>
        </p:txBody>
      </p:sp>
      <p:sp>
        <p:nvSpPr>
          <p:cNvPr id="5" name="TextBox 4"/>
          <p:cNvSpPr txBox="1"/>
          <p:nvPr/>
        </p:nvSpPr>
        <p:spPr>
          <a:xfrm>
            <a:off x="467544" y="5805264"/>
            <a:ext cx="3917098" cy="646331"/>
          </a:xfrm>
          <a:prstGeom prst="rect">
            <a:avLst/>
          </a:prstGeom>
          <a:noFill/>
        </p:spPr>
        <p:txBody>
          <a:bodyPr wrap="none" rtlCol="0">
            <a:spAutoFit/>
          </a:bodyPr>
          <a:lstStyle/>
          <a:p>
            <a:r>
              <a:rPr lang="tr-TR" dirty="0" smtClean="0"/>
              <a:t>Hernia: fıtık   </a:t>
            </a:r>
          </a:p>
          <a:p>
            <a:r>
              <a:rPr lang="tr-TR" dirty="0"/>
              <a:t>D</a:t>
            </a:r>
            <a:r>
              <a:rPr lang="tr-TR" dirty="0" smtClean="0"/>
              <a:t>rain: </a:t>
            </a:r>
            <a:r>
              <a:rPr lang="tr-TR" dirty="0"/>
              <a:t>i</a:t>
            </a:r>
            <a:r>
              <a:rPr lang="en-US" dirty="0" err="1" smtClean="0"/>
              <a:t>ltihaplı</a:t>
            </a:r>
            <a:r>
              <a:rPr lang="en-US" dirty="0" smtClean="0"/>
              <a:t> </a:t>
            </a:r>
            <a:r>
              <a:rPr lang="en-US" dirty="0" err="1"/>
              <a:t>yerden</a:t>
            </a:r>
            <a:r>
              <a:rPr lang="en-US" dirty="0"/>
              <a:t> </a:t>
            </a:r>
            <a:r>
              <a:rPr lang="en-US" dirty="0" err="1"/>
              <a:t>cerahat</a:t>
            </a:r>
            <a:r>
              <a:rPr lang="en-US" dirty="0"/>
              <a:t> </a:t>
            </a:r>
            <a:r>
              <a:rPr lang="en-US" dirty="0" err="1"/>
              <a:t>çeken</a:t>
            </a:r>
            <a:r>
              <a:rPr lang="en-US" dirty="0"/>
              <a:t> </a:t>
            </a:r>
            <a:r>
              <a:rPr lang="en-US" dirty="0" err="1"/>
              <a:t>tüp</a:t>
            </a:r>
            <a:endParaRPr lang="en-US" dirty="0"/>
          </a:p>
        </p:txBody>
      </p:sp>
    </p:spTree>
    <p:extLst>
      <p:ext uri="{BB962C8B-B14F-4D97-AF65-F5344CB8AC3E}">
        <p14:creationId xmlns:p14="http://schemas.microsoft.com/office/powerpoint/2010/main" val="117270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1700808"/>
            <a:ext cx="8064896" cy="2585323"/>
          </a:xfrm>
          <a:prstGeom prst="rect">
            <a:avLst/>
          </a:prstGeom>
        </p:spPr>
        <p:txBody>
          <a:bodyPr wrap="square">
            <a:spAutoFit/>
          </a:bodyPr>
          <a:lstStyle/>
          <a:p>
            <a:pPr marL="285750" indent="-285750" algn="just">
              <a:buFont typeface="Arial" panose="020B0604020202020204" pitchFamily="34" charset="0"/>
              <a:buChar char="•"/>
            </a:pPr>
            <a:r>
              <a:rPr lang="en-US" dirty="0"/>
              <a:t>The polymer is known to lose its </a:t>
            </a:r>
            <a:r>
              <a:rPr lang="en-US" dirty="0" smtClean="0"/>
              <a:t>strength</a:t>
            </a:r>
            <a:r>
              <a:rPr lang="tr-TR" dirty="0" smtClean="0"/>
              <a:t> </a:t>
            </a:r>
            <a:r>
              <a:rPr lang="en-US" dirty="0" smtClean="0"/>
              <a:t>in </a:t>
            </a:r>
            <a:r>
              <a:rPr lang="en-US" dirty="0"/>
              <a:t>1–2 months when hydrolyzed and losses </a:t>
            </a:r>
            <a:r>
              <a:rPr lang="en-US" dirty="0" smtClean="0"/>
              <a:t>mass</a:t>
            </a:r>
            <a:r>
              <a:rPr lang="tr-TR" dirty="0" smtClean="0"/>
              <a:t> </a:t>
            </a:r>
            <a:r>
              <a:rPr lang="en-US" dirty="0" smtClean="0"/>
              <a:t>within </a:t>
            </a:r>
            <a:r>
              <a:rPr lang="en-US" dirty="0"/>
              <a:t>6–12 months. In the body, </a:t>
            </a:r>
            <a:r>
              <a:rPr lang="en-US" dirty="0" err="1"/>
              <a:t>polyglycolides</a:t>
            </a:r>
            <a:r>
              <a:rPr lang="en-US" dirty="0"/>
              <a:t> </a:t>
            </a:r>
            <a:r>
              <a:rPr lang="en-US" dirty="0" smtClean="0"/>
              <a:t>are</a:t>
            </a:r>
            <a:r>
              <a:rPr lang="tr-TR" dirty="0" smtClean="0"/>
              <a:t> </a:t>
            </a:r>
            <a:r>
              <a:rPr lang="en-US" dirty="0" smtClean="0"/>
              <a:t>broken </a:t>
            </a:r>
            <a:r>
              <a:rPr lang="en-US" dirty="0"/>
              <a:t>down into glycine which can be excreted </a:t>
            </a:r>
            <a:r>
              <a:rPr lang="en-US" dirty="0" smtClean="0"/>
              <a:t>in</a:t>
            </a:r>
            <a:r>
              <a:rPr lang="tr-TR" dirty="0" smtClean="0"/>
              <a:t> </a:t>
            </a:r>
            <a:r>
              <a:rPr lang="en-US" dirty="0" smtClean="0"/>
              <a:t>the </a:t>
            </a:r>
            <a:r>
              <a:rPr lang="en-US" dirty="0"/>
              <a:t>urine or converted into carbon dioxide </a:t>
            </a:r>
            <a:r>
              <a:rPr lang="en-US" dirty="0" smtClean="0"/>
              <a:t>and</a:t>
            </a:r>
            <a:r>
              <a:rPr lang="tr-TR" dirty="0" smtClean="0"/>
              <a:t> </a:t>
            </a:r>
            <a:r>
              <a:rPr lang="en-US" dirty="0" smtClean="0"/>
              <a:t>water </a:t>
            </a:r>
            <a:r>
              <a:rPr lang="en-US" dirty="0"/>
              <a:t>via the citric acid cycle </a:t>
            </a:r>
            <a:r>
              <a:rPr lang="en-US" dirty="0" smtClean="0"/>
              <a:t>.</a:t>
            </a:r>
            <a:endParaRPr lang="tr-TR" dirty="0" smtClean="0"/>
          </a:p>
          <a:p>
            <a:pPr algn="just"/>
            <a:endParaRPr lang="en-US" dirty="0"/>
          </a:p>
          <a:p>
            <a:pPr marL="285750" indent="-285750" algn="just">
              <a:buFont typeface="Arial" panose="020B0604020202020204" pitchFamily="34" charset="0"/>
              <a:buChar char="•"/>
            </a:pPr>
            <a:r>
              <a:rPr lang="en-US" dirty="0"/>
              <a:t>The high rate of degradation, acidic </a:t>
            </a:r>
            <a:r>
              <a:rPr lang="en-US" dirty="0" smtClean="0"/>
              <a:t>degradation</a:t>
            </a:r>
            <a:r>
              <a:rPr lang="tr-TR" dirty="0" smtClean="0"/>
              <a:t> </a:t>
            </a:r>
            <a:r>
              <a:rPr lang="en-US" dirty="0" smtClean="0"/>
              <a:t>products </a:t>
            </a:r>
            <a:r>
              <a:rPr lang="en-US" dirty="0"/>
              <a:t>and low solubility however, limit </a:t>
            </a:r>
            <a:r>
              <a:rPr lang="en-US" dirty="0" smtClean="0"/>
              <a:t>the</a:t>
            </a:r>
            <a:r>
              <a:rPr lang="tr-TR" dirty="0" smtClean="0"/>
              <a:t> </a:t>
            </a:r>
            <a:r>
              <a:rPr lang="en-US" dirty="0" smtClean="0"/>
              <a:t>biomedical </a:t>
            </a:r>
            <a:r>
              <a:rPr lang="en-US" dirty="0"/>
              <a:t>applications for </a:t>
            </a:r>
            <a:r>
              <a:rPr lang="en-US" dirty="0" err="1"/>
              <a:t>polyglycolide</a:t>
            </a:r>
            <a:r>
              <a:rPr lang="en-US" dirty="0"/>
              <a:t>. </a:t>
            </a:r>
            <a:r>
              <a:rPr lang="en-US" dirty="0" smtClean="0"/>
              <a:t>Therefore,</a:t>
            </a:r>
            <a:r>
              <a:rPr lang="tr-TR" dirty="0" smtClean="0"/>
              <a:t> </a:t>
            </a:r>
            <a:r>
              <a:rPr lang="en-US" dirty="0" smtClean="0"/>
              <a:t>several </a:t>
            </a:r>
            <a:r>
              <a:rPr lang="en-US" dirty="0"/>
              <a:t>copolymers containing </a:t>
            </a:r>
            <a:r>
              <a:rPr lang="en-US" dirty="0" err="1"/>
              <a:t>glycolide</a:t>
            </a:r>
            <a:r>
              <a:rPr lang="en-US" dirty="0"/>
              <a:t> </a:t>
            </a:r>
            <a:r>
              <a:rPr lang="en-US" dirty="0" smtClean="0"/>
              <a:t>units</a:t>
            </a:r>
            <a:r>
              <a:rPr lang="tr-TR" dirty="0" smtClean="0"/>
              <a:t> </a:t>
            </a:r>
            <a:r>
              <a:rPr lang="en-US" dirty="0" smtClean="0"/>
              <a:t>are </a:t>
            </a:r>
            <a:r>
              <a:rPr lang="en-US" dirty="0"/>
              <a:t>being developed to overcome the </a:t>
            </a:r>
            <a:r>
              <a:rPr lang="en-US" dirty="0" smtClean="0"/>
              <a:t>inherent</a:t>
            </a:r>
            <a:r>
              <a:rPr lang="tr-TR" dirty="0" smtClean="0"/>
              <a:t> </a:t>
            </a:r>
            <a:r>
              <a:rPr lang="en-US" dirty="0" smtClean="0"/>
              <a:t>disadvantages </a:t>
            </a:r>
            <a:r>
              <a:rPr lang="en-US" dirty="0"/>
              <a:t>of </a:t>
            </a:r>
            <a:r>
              <a:rPr lang="en-US" dirty="0" err="1"/>
              <a:t>polyglycolide</a:t>
            </a:r>
            <a:r>
              <a:rPr lang="en-US" dirty="0"/>
              <a:t>.</a:t>
            </a:r>
          </a:p>
        </p:txBody>
      </p:sp>
      <p:sp>
        <p:nvSpPr>
          <p:cNvPr id="4" name="Title 1"/>
          <p:cNvSpPr>
            <a:spLocks noGrp="1"/>
          </p:cNvSpPr>
          <p:nvPr>
            <p:ph type="title"/>
          </p:nvPr>
        </p:nvSpPr>
        <p:spPr>
          <a:xfrm>
            <a:off x="457200" y="274638"/>
            <a:ext cx="8229600" cy="706090"/>
          </a:xfrm>
        </p:spPr>
        <p:txBody>
          <a:bodyPr>
            <a:normAutofit/>
          </a:bodyPr>
          <a:lstStyle/>
          <a:p>
            <a:r>
              <a:rPr lang="tr-TR" sz="2400" b="1" dirty="0" smtClean="0"/>
              <a:t>Polyglycolide</a:t>
            </a:r>
            <a:endParaRPr lang="en-US" sz="2400" b="1" dirty="0"/>
          </a:p>
        </p:txBody>
      </p:sp>
      <p:pic>
        <p:nvPicPr>
          <p:cNvPr id="5" name="Picture 4" descr="Dr.PGA Gel Mask [2013 Doctors' Cho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4653135"/>
            <a:ext cx="3168352" cy="2031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503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6686"/>
            <a:ext cx="8229600" cy="850106"/>
          </a:xfrm>
        </p:spPr>
        <p:txBody>
          <a:bodyPr>
            <a:normAutofit/>
          </a:bodyPr>
          <a:lstStyle/>
          <a:p>
            <a:r>
              <a:rPr lang="tr-TR" sz="2400" b="1" dirty="0" smtClean="0"/>
              <a:t>Polylactide</a:t>
            </a:r>
            <a:endParaRPr lang="en-US" sz="2400" b="1" dirty="0"/>
          </a:p>
        </p:txBody>
      </p:sp>
      <p:sp>
        <p:nvSpPr>
          <p:cNvPr id="3" name="Rectangle 2"/>
          <p:cNvSpPr/>
          <p:nvPr/>
        </p:nvSpPr>
        <p:spPr>
          <a:xfrm>
            <a:off x="755576" y="2327969"/>
            <a:ext cx="7992888" cy="3693319"/>
          </a:xfrm>
          <a:prstGeom prst="rect">
            <a:avLst/>
          </a:prstGeom>
        </p:spPr>
        <p:txBody>
          <a:bodyPr wrap="square">
            <a:spAutoFit/>
          </a:bodyPr>
          <a:lstStyle/>
          <a:p>
            <a:pPr algn="just"/>
            <a:r>
              <a:rPr lang="en-US" dirty="0" smtClean="0"/>
              <a:t>Similar</a:t>
            </a:r>
            <a:r>
              <a:rPr lang="tr-TR" dirty="0" smtClean="0"/>
              <a:t> </a:t>
            </a:r>
            <a:r>
              <a:rPr lang="en-US" dirty="0" smtClean="0"/>
              <a:t>to </a:t>
            </a:r>
            <a:r>
              <a:rPr lang="en-US" dirty="0" err="1"/>
              <a:t>polyglycolide</a:t>
            </a:r>
            <a:r>
              <a:rPr lang="en-US" dirty="0"/>
              <a:t>, poly(L-</a:t>
            </a:r>
            <a:r>
              <a:rPr lang="en-US" dirty="0" err="1"/>
              <a:t>lactide</a:t>
            </a:r>
            <a:r>
              <a:rPr lang="en-US" dirty="0"/>
              <a:t>) (PLLA) is also </a:t>
            </a:r>
            <a:r>
              <a:rPr lang="en-US" dirty="0" smtClean="0"/>
              <a:t>a</a:t>
            </a:r>
            <a:r>
              <a:rPr lang="tr-TR" dirty="0" smtClean="0"/>
              <a:t> </a:t>
            </a:r>
            <a:r>
              <a:rPr lang="en-US" dirty="0" smtClean="0"/>
              <a:t>crystalline </a:t>
            </a:r>
            <a:r>
              <a:rPr lang="en-US" dirty="0"/>
              <a:t>polymer (37% </a:t>
            </a:r>
            <a:r>
              <a:rPr lang="en-US" dirty="0" smtClean="0"/>
              <a:t>crystallinity)</a:t>
            </a:r>
            <a:r>
              <a:rPr lang="tr-TR" dirty="0" smtClean="0"/>
              <a:t>. </a:t>
            </a:r>
            <a:r>
              <a:rPr lang="en-US" dirty="0" smtClean="0"/>
              <a:t>It </a:t>
            </a:r>
            <a:r>
              <a:rPr lang="en-US" dirty="0"/>
              <a:t>has </a:t>
            </a:r>
            <a:r>
              <a:rPr lang="en-US" dirty="0" smtClean="0"/>
              <a:t>a</a:t>
            </a:r>
            <a:r>
              <a:rPr lang="tr-TR" dirty="0" smtClean="0"/>
              <a:t> </a:t>
            </a:r>
            <a:r>
              <a:rPr lang="en-US" dirty="0" smtClean="0"/>
              <a:t>glass </a:t>
            </a:r>
            <a:r>
              <a:rPr lang="en-US" dirty="0"/>
              <a:t>transition temperature of 60–65 </a:t>
            </a:r>
            <a:r>
              <a:rPr lang="en-US" dirty="0" smtClean="0"/>
              <a:t>°C </a:t>
            </a:r>
            <a:r>
              <a:rPr lang="en-US" dirty="0"/>
              <a:t>and </a:t>
            </a:r>
            <a:r>
              <a:rPr lang="en-US" dirty="0" smtClean="0"/>
              <a:t>a</a:t>
            </a:r>
            <a:r>
              <a:rPr lang="tr-TR" dirty="0" smtClean="0"/>
              <a:t> </a:t>
            </a:r>
            <a:r>
              <a:rPr lang="en-US" dirty="0" smtClean="0"/>
              <a:t>melting </a:t>
            </a:r>
            <a:r>
              <a:rPr lang="en-US" dirty="0"/>
              <a:t>temperature of approximately 175 ° </a:t>
            </a:r>
            <a:r>
              <a:rPr lang="en-US" dirty="0" smtClean="0"/>
              <a:t>C.</a:t>
            </a:r>
            <a:r>
              <a:rPr lang="tr-TR" dirty="0"/>
              <a:t> </a:t>
            </a:r>
            <a:r>
              <a:rPr lang="en-US" dirty="0" smtClean="0"/>
              <a:t>Poly(L-</a:t>
            </a:r>
            <a:r>
              <a:rPr lang="en-US" dirty="0" err="1" smtClean="0"/>
              <a:t>lactide</a:t>
            </a:r>
            <a:r>
              <a:rPr lang="en-US" dirty="0"/>
              <a:t>) is a slow-degrading polymer </a:t>
            </a:r>
            <a:r>
              <a:rPr lang="en-US" dirty="0" smtClean="0"/>
              <a:t>compared</a:t>
            </a:r>
            <a:r>
              <a:rPr lang="tr-TR" dirty="0" smtClean="0"/>
              <a:t> </a:t>
            </a:r>
            <a:r>
              <a:rPr lang="en-US" dirty="0" smtClean="0"/>
              <a:t>to </a:t>
            </a:r>
            <a:r>
              <a:rPr lang="en-US" dirty="0" err="1"/>
              <a:t>polyglycolide</a:t>
            </a:r>
            <a:r>
              <a:rPr lang="en-US" dirty="0"/>
              <a:t>, has good tensile </a:t>
            </a:r>
            <a:r>
              <a:rPr lang="en-US" dirty="0" smtClean="0"/>
              <a:t>strength</a:t>
            </a:r>
            <a:r>
              <a:rPr lang="tr-TR" dirty="0" smtClean="0"/>
              <a:t> </a:t>
            </a:r>
            <a:r>
              <a:rPr lang="en-US" dirty="0" smtClean="0"/>
              <a:t>and </a:t>
            </a:r>
            <a:r>
              <a:rPr lang="en-US" dirty="0"/>
              <a:t>a high modulus (</a:t>
            </a:r>
            <a:r>
              <a:rPr lang="en-US" dirty="0" smtClean="0"/>
              <a:t>approximately</a:t>
            </a:r>
            <a:r>
              <a:rPr lang="tr-TR" dirty="0" smtClean="0"/>
              <a:t> </a:t>
            </a:r>
            <a:r>
              <a:rPr lang="en-US" dirty="0" smtClean="0"/>
              <a:t>4.8 </a:t>
            </a:r>
            <a:r>
              <a:rPr lang="en-US" dirty="0" err="1"/>
              <a:t>GPa</a:t>
            </a:r>
            <a:r>
              <a:rPr lang="en-US" dirty="0"/>
              <a:t>) and hence, has been considered </a:t>
            </a:r>
            <a:r>
              <a:rPr lang="en-US" b="1" dirty="0"/>
              <a:t>an </a:t>
            </a:r>
            <a:r>
              <a:rPr lang="en-US" b="1" dirty="0" smtClean="0"/>
              <a:t>ideal</a:t>
            </a:r>
            <a:r>
              <a:rPr lang="tr-TR" b="1" dirty="0" smtClean="0"/>
              <a:t> </a:t>
            </a:r>
            <a:r>
              <a:rPr lang="en-US" b="1" dirty="0" smtClean="0"/>
              <a:t>biomaterial </a:t>
            </a:r>
            <a:r>
              <a:rPr lang="en-US" b="1" dirty="0"/>
              <a:t>for load bearing applications</a:t>
            </a:r>
            <a:r>
              <a:rPr lang="en-US" dirty="0"/>
              <a:t>, such </a:t>
            </a:r>
            <a:r>
              <a:rPr lang="en-US" dirty="0" smtClean="0"/>
              <a:t>as</a:t>
            </a:r>
            <a:r>
              <a:rPr lang="tr-TR" dirty="0" smtClean="0"/>
              <a:t> </a:t>
            </a:r>
            <a:r>
              <a:rPr lang="en-US" dirty="0" err="1" smtClean="0"/>
              <a:t>orthopaedic</a:t>
            </a:r>
            <a:r>
              <a:rPr lang="en-US" dirty="0" smtClean="0"/>
              <a:t> </a:t>
            </a:r>
            <a:r>
              <a:rPr lang="en-US" dirty="0"/>
              <a:t>fixation devices. </a:t>
            </a:r>
            <a:r>
              <a:rPr lang="tr-TR" dirty="0"/>
              <a:t>(</a:t>
            </a:r>
            <a:r>
              <a:rPr lang="en-US" dirty="0" err="1" smtClean="0"/>
              <a:t>BioScrews</a:t>
            </a:r>
            <a:r>
              <a:rPr lang="en-US" dirty="0" smtClean="0"/>
              <a:t>,</a:t>
            </a:r>
            <a:r>
              <a:rPr lang="tr-TR" dirty="0" smtClean="0"/>
              <a:t> </a:t>
            </a:r>
            <a:r>
              <a:rPr lang="en-US" dirty="0"/>
              <a:t>Bio-Anchors, </a:t>
            </a:r>
            <a:r>
              <a:rPr lang="tr-TR" dirty="0" smtClean="0"/>
              <a:t>etc.)</a:t>
            </a:r>
          </a:p>
          <a:p>
            <a:pPr algn="just"/>
            <a:endParaRPr lang="en-US" dirty="0"/>
          </a:p>
          <a:p>
            <a:pPr algn="just"/>
            <a:r>
              <a:rPr lang="en-US" dirty="0"/>
              <a:t>PLLA can also form high strength fibers and </a:t>
            </a:r>
            <a:r>
              <a:rPr lang="en-US" dirty="0" smtClean="0"/>
              <a:t>was</a:t>
            </a:r>
            <a:r>
              <a:rPr lang="tr-TR" dirty="0" smtClean="0"/>
              <a:t> </a:t>
            </a:r>
            <a:r>
              <a:rPr lang="en-US" dirty="0" smtClean="0"/>
              <a:t>FDA </a:t>
            </a:r>
            <a:r>
              <a:rPr lang="en-US" dirty="0"/>
              <a:t>approved in 1971 for </a:t>
            </a:r>
            <a:r>
              <a:rPr lang="en-US" dirty="0" smtClean="0"/>
              <a:t>the</a:t>
            </a:r>
            <a:r>
              <a:rPr lang="tr-TR" dirty="0" smtClean="0"/>
              <a:t> </a:t>
            </a:r>
            <a:r>
              <a:rPr lang="en-US" dirty="0" smtClean="0"/>
              <a:t>development </a:t>
            </a:r>
            <a:r>
              <a:rPr lang="en-US" dirty="0"/>
              <a:t>of </a:t>
            </a:r>
            <a:r>
              <a:rPr lang="en-US" dirty="0" smtClean="0"/>
              <a:t>an</a:t>
            </a:r>
            <a:r>
              <a:rPr lang="tr-TR" dirty="0" smtClean="0"/>
              <a:t> </a:t>
            </a:r>
            <a:r>
              <a:rPr lang="en-US" b="1" dirty="0" smtClean="0"/>
              <a:t>improved </a:t>
            </a:r>
            <a:r>
              <a:rPr lang="en-US" b="1" dirty="0"/>
              <a:t>suture </a:t>
            </a:r>
            <a:r>
              <a:rPr lang="en-US" dirty="0"/>
              <a:t>over </a:t>
            </a:r>
            <a:r>
              <a:rPr lang="en-US" dirty="0" smtClean="0"/>
              <a:t>DEXONs</a:t>
            </a:r>
            <a:r>
              <a:rPr lang="tr-TR" dirty="0" smtClean="0"/>
              <a:t>.</a:t>
            </a:r>
          </a:p>
          <a:p>
            <a:pPr algn="just"/>
            <a:endParaRPr lang="tr-TR" dirty="0"/>
          </a:p>
          <a:p>
            <a:pPr algn="just"/>
            <a:r>
              <a:rPr lang="en-US" dirty="0"/>
              <a:t>An injectable form of PLLA (</a:t>
            </a:r>
            <a:r>
              <a:rPr lang="en-US" dirty="0" err="1"/>
              <a:t>Sculptras</a:t>
            </a:r>
            <a:r>
              <a:rPr lang="en-US" dirty="0"/>
              <a:t>) </a:t>
            </a:r>
            <a:r>
              <a:rPr lang="en-US" dirty="0" smtClean="0"/>
              <a:t>has</a:t>
            </a:r>
            <a:r>
              <a:rPr lang="tr-TR" dirty="0" smtClean="0"/>
              <a:t> </a:t>
            </a:r>
            <a:r>
              <a:rPr lang="en-US" dirty="0" smtClean="0"/>
              <a:t>recently </a:t>
            </a:r>
            <a:r>
              <a:rPr lang="en-US" dirty="0"/>
              <a:t>been approved by the FDA for </a:t>
            </a:r>
            <a:r>
              <a:rPr lang="en-US" dirty="0" smtClean="0"/>
              <a:t>the</a:t>
            </a:r>
            <a:r>
              <a:rPr lang="tr-TR" dirty="0" smtClean="0"/>
              <a:t> </a:t>
            </a:r>
            <a:r>
              <a:rPr lang="en-US" b="1" dirty="0" smtClean="0"/>
              <a:t>restoration </a:t>
            </a:r>
            <a:r>
              <a:rPr lang="en-US" b="1" dirty="0"/>
              <a:t>or correction of facial fat </a:t>
            </a:r>
            <a:r>
              <a:rPr lang="en-US" b="1" dirty="0" smtClean="0"/>
              <a:t>loss</a:t>
            </a:r>
            <a:r>
              <a:rPr lang="tr-TR" dirty="0" smtClean="0"/>
              <a:t>.</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065" y="548680"/>
            <a:ext cx="1728192" cy="1317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1458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ulptra"/>
          <p:cNvPicPr>
            <a:picLocks noChangeAspect="1" noChangeArrowheads="1"/>
          </p:cNvPicPr>
          <p:nvPr/>
        </p:nvPicPr>
        <p:blipFill>
          <a:blip r:embed="rId2" cstate="print"/>
          <a:srcRect/>
          <a:stretch>
            <a:fillRect/>
          </a:stretch>
        </p:blipFill>
        <p:spPr bwMode="auto">
          <a:xfrm>
            <a:off x="285720" y="2357430"/>
            <a:ext cx="3143250" cy="2933701"/>
          </a:xfrm>
          <a:prstGeom prst="rect">
            <a:avLst/>
          </a:prstGeom>
          <a:noFill/>
        </p:spPr>
      </p:pic>
      <p:sp>
        <p:nvSpPr>
          <p:cNvPr id="5" name="Rectangle 4"/>
          <p:cNvSpPr/>
          <p:nvPr/>
        </p:nvSpPr>
        <p:spPr>
          <a:xfrm>
            <a:off x="3571868" y="2361381"/>
            <a:ext cx="5572132" cy="3139321"/>
          </a:xfrm>
          <a:prstGeom prst="rect">
            <a:avLst/>
          </a:prstGeom>
        </p:spPr>
        <p:txBody>
          <a:bodyPr wrap="square">
            <a:spAutoFit/>
          </a:bodyPr>
          <a:lstStyle/>
          <a:p>
            <a:pPr algn="just"/>
            <a:r>
              <a:rPr lang="en-US" dirty="0" err="1" smtClean="0"/>
              <a:t>Sculptra</a:t>
            </a:r>
            <a:r>
              <a:rPr lang="en-US" dirty="0" smtClean="0"/>
              <a:t> is an </a:t>
            </a:r>
            <a:r>
              <a:rPr lang="en-US" dirty="0" err="1" smtClean="0"/>
              <a:t>injectable</a:t>
            </a:r>
            <a:r>
              <a:rPr lang="en-US" dirty="0" smtClean="0"/>
              <a:t> product that restores and corrects the signs of facial fat loss by replacing lost volume. </a:t>
            </a:r>
            <a:endParaRPr lang="tr-TR" dirty="0" smtClean="0"/>
          </a:p>
          <a:p>
            <a:pPr algn="just"/>
            <a:endParaRPr lang="tr-TR" dirty="0" smtClean="0"/>
          </a:p>
          <a:p>
            <a:pPr algn="just"/>
            <a:r>
              <a:rPr lang="en-US" dirty="0" err="1" smtClean="0"/>
              <a:t>Sculptra</a:t>
            </a:r>
            <a:r>
              <a:rPr lang="en-US" dirty="0" smtClean="0"/>
              <a:t> is composed of poly-L-lactic acid</a:t>
            </a:r>
            <a:r>
              <a:rPr lang="tr-TR" dirty="0" smtClean="0"/>
              <a:t>. </a:t>
            </a:r>
            <a:r>
              <a:rPr lang="en-US" dirty="0" smtClean="0"/>
              <a:t>Poly-L-lactic acid (PLLA) is a biocompatible , biodegradable material that has been widely used for many years in surgical products. The effects are long-lasting; they were shown in a clinical study to last for up to 2 years after the first treatment session.</a:t>
            </a:r>
          </a:p>
          <a:p>
            <a:pPr algn="just"/>
            <a:endParaRPr lang="en-US" b="1" dirty="0"/>
          </a:p>
        </p:txBody>
      </p:sp>
      <p:sp>
        <p:nvSpPr>
          <p:cNvPr id="6" name="Title 5"/>
          <p:cNvSpPr>
            <a:spLocks noGrp="1"/>
          </p:cNvSpPr>
          <p:nvPr>
            <p:ph type="title"/>
          </p:nvPr>
        </p:nvSpPr>
        <p:spPr/>
        <p:txBody>
          <a:bodyPr/>
          <a:lstStyle/>
          <a:p>
            <a:r>
              <a:rPr lang="tr-TR" dirty="0" smtClean="0"/>
              <a:t>Sculptra</a:t>
            </a:r>
            <a:endParaRPr lang="tr-TR" dirty="0"/>
          </a:p>
        </p:txBody>
      </p:sp>
    </p:spTree>
    <p:extLst>
      <p:ext uri="{BB962C8B-B14F-4D97-AF65-F5344CB8AC3E}">
        <p14:creationId xmlns:p14="http://schemas.microsoft.com/office/powerpoint/2010/main" val="1352580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1751905"/>
            <a:ext cx="7488832" cy="3693319"/>
          </a:xfrm>
          <a:prstGeom prst="rect">
            <a:avLst/>
          </a:prstGeom>
        </p:spPr>
        <p:txBody>
          <a:bodyPr wrap="square">
            <a:spAutoFit/>
          </a:bodyPr>
          <a:lstStyle/>
          <a:p>
            <a:pPr marL="285750" indent="-285750" algn="just">
              <a:buFont typeface="Arial" panose="020B0604020202020204" pitchFamily="34" charset="0"/>
              <a:buChar char="•"/>
            </a:pPr>
            <a:r>
              <a:rPr lang="en-US" dirty="0"/>
              <a:t>However, being </a:t>
            </a:r>
            <a:r>
              <a:rPr lang="en-US" b="1" dirty="0"/>
              <a:t>more hydrophobic than </a:t>
            </a:r>
            <a:r>
              <a:rPr lang="en-US" b="1" dirty="0" err="1" smtClean="0"/>
              <a:t>polyglycolide</a:t>
            </a:r>
            <a:r>
              <a:rPr lang="en-US" dirty="0" smtClean="0"/>
              <a:t>,</a:t>
            </a:r>
            <a:r>
              <a:rPr lang="tr-TR" dirty="0" smtClean="0"/>
              <a:t> </a:t>
            </a:r>
            <a:r>
              <a:rPr lang="en-US" b="1" dirty="0" smtClean="0"/>
              <a:t>the </a:t>
            </a:r>
            <a:r>
              <a:rPr lang="en-US" b="1" dirty="0"/>
              <a:t>degradation rate of PLLA is very </a:t>
            </a:r>
            <a:r>
              <a:rPr lang="en-US" b="1" dirty="0" smtClean="0"/>
              <a:t>low</a:t>
            </a:r>
            <a:r>
              <a:rPr lang="en-US" dirty="0" smtClean="0"/>
              <a:t>.</a:t>
            </a:r>
            <a:r>
              <a:rPr lang="tr-TR" dirty="0" smtClean="0"/>
              <a:t> </a:t>
            </a:r>
            <a:r>
              <a:rPr lang="tr-TR" dirty="0"/>
              <a:t>H</a:t>
            </a:r>
            <a:r>
              <a:rPr lang="en-US" dirty="0" err="1" smtClean="0"/>
              <a:t>igh</a:t>
            </a:r>
            <a:r>
              <a:rPr lang="en-US" dirty="0" smtClean="0"/>
              <a:t> </a:t>
            </a:r>
            <a:r>
              <a:rPr lang="en-US" dirty="0"/>
              <a:t>molecular </a:t>
            </a:r>
            <a:r>
              <a:rPr lang="en-US" dirty="0" smtClean="0"/>
              <a:t>weight</a:t>
            </a:r>
            <a:r>
              <a:rPr lang="tr-TR" dirty="0" smtClean="0"/>
              <a:t> </a:t>
            </a:r>
            <a:r>
              <a:rPr lang="en-US" dirty="0" smtClean="0"/>
              <a:t>PLLA </a:t>
            </a:r>
            <a:r>
              <a:rPr lang="en-US" dirty="0"/>
              <a:t>can take between 2 and 5.6 years for </a:t>
            </a:r>
            <a:r>
              <a:rPr lang="en-US" dirty="0" smtClean="0"/>
              <a:t>total</a:t>
            </a:r>
            <a:r>
              <a:rPr lang="tr-TR" dirty="0" smtClean="0"/>
              <a:t> </a:t>
            </a:r>
            <a:r>
              <a:rPr lang="en-US" dirty="0" err="1" smtClean="0"/>
              <a:t>resorption</a:t>
            </a:r>
            <a:r>
              <a:rPr lang="en-US" dirty="0" smtClean="0"/>
              <a:t> </a:t>
            </a:r>
            <a:r>
              <a:rPr lang="en-US" dirty="0"/>
              <a:t>in </a:t>
            </a:r>
            <a:r>
              <a:rPr lang="en-US" dirty="0" smtClean="0"/>
              <a:t>vivo. </a:t>
            </a:r>
            <a:r>
              <a:rPr lang="en-US" i="1" dirty="0"/>
              <a:t>The rate of </a:t>
            </a:r>
            <a:r>
              <a:rPr lang="en-US" i="1" dirty="0" smtClean="0"/>
              <a:t>degradation</a:t>
            </a:r>
            <a:r>
              <a:rPr lang="tr-TR" i="1" dirty="0" smtClean="0"/>
              <a:t> </a:t>
            </a:r>
            <a:r>
              <a:rPr lang="en-US" i="1" dirty="0" smtClean="0"/>
              <a:t>however</a:t>
            </a:r>
            <a:r>
              <a:rPr lang="en-US" i="1" dirty="0"/>
              <a:t>, depends on the degree of polymer </a:t>
            </a:r>
            <a:r>
              <a:rPr lang="en-US" i="1" dirty="0" smtClean="0"/>
              <a:t>crystallinity</a:t>
            </a:r>
            <a:r>
              <a:rPr lang="tr-TR" i="1" dirty="0" smtClean="0"/>
              <a:t> </a:t>
            </a:r>
            <a:r>
              <a:rPr lang="en-US" i="1" dirty="0" smtClean="0"/>
              <a:t>as </a:t>
            </a:r>
            <a:r>
              <a:rPr lang="en-US" i="1" dirty="0"/>
              <a:t>well as the porosity of the matrix.</a:t>
            </a:r>
            <a:r>
              <a:rPr lang="en-US" dirty="0"/>
              <a:t> </a:t>
            </a:r>
            <a:r>
              <a:rPr lang="en-US" dirty="0" smtClean="0"/>
              <a:t>Even</a:t>
            </a:r>
            <a:r>
              <a:rPr lang="tr-TR" dirty="0" smtClean="0"/>
              <a:t> </a:t>
            </a:r>
            <a:r>
              <a:rPr lang="en-US" dirty="0" smtClean="0"/>
              <a:t>though </a:t>
            </a:r>
            <a:r>
              <a:rPr lang="en-US" dirty="0"/>
              <a:t>the polymer is known to lose its strength </a:t>
            </a:r>
            <a:r>
              <a:rPr lang="en-US" dirty="0" smtClean="0"/>
              <a:t>in</a:t>
            </a:r>
            <a:r>
              <a:rPr lang="tr-TR" dirty="0" smtClean="0"/>
              <a:t> </a:t>
            </a:r>
            <a:r>
              <a:rPr lang="en-US" dirty="0" smtClean="0"/>
              <a:t>approximately </a:t>
            </a:r>
            <a:r>
              <a:rPr lang="en-US" dirty="0"/>
              <a:t>6 months when hydrolyzed, </a:t>
            </a:r>
            <a:r>
              <a:rPr lang="en-US" dirty="0" smtClean="0"/>
              <a:t>no</a:t>
            </a:r>
            <a:r>
              <a:rPr lang="tr-TR" dirty="0" smtClean="0"/>
              <a:t> </a:t>
            </a:r>
            <a:r>
              <a:rPr lang="en-US" dirty="0" smtClean="0"/>
              <a:t>significant </a:t>
            </a:r>
            <a:r>
              <a:rPr lang="en-US" dirty="0"/>
              <a:t>changes in mass will occur for a very </a:t>
            </a:r>
            <a:r>
              <a:rPr lang="en-US" dirty="0" smtClean="0"/>
              <a:t>long</a:t>
            </a:r>
            <a:r>
              <a:rPr lang="tr-TR" dirty="0" smtClean="0"/>
              <a:t> </a:t>
            </a:r>
            <a:r>
              <a:rPr lang="en-US" dirty="0" smtClean="0"/>
              <a:t>time.</a:t>
            </a:r>
            <a:endParaRPr lang="tr-TR" dirty="0"/>
          </a:p>
          <a:p>
            <a:pPr algn="just"/>
            <a:endParaRPr lang="tr-TR" dirty="0"/>
          </a:p>
          <a:p>
            <a:pPr marL="285750" indent="-285750" algn="just">
              <a:buFont typeface="Arial" panose="020B0604020202020204" pitchFamily="34" charset="0"/>
              <a:buChar char="•"/>
            </a:pPr>
            <a:endParaRPr lang="tr-TR" dirty="0" smtClean="0"/>
          </a:p>
          <a:p>
            <a:pPr marL="285750" indent="-285750" algn="just">
              <a:buFont typeface="Arial" panose="020B0604020202020204" pitchFamily="34" charset="0"/>
              <a:buChar char="•"/>
            </a:pPr>
            <a:r>
              <a:rPr lang="sv-SE" dirty="0" smtClean="0"/>
              <a:t>Polylactides </a:t>
            </a:r>
            <a:r>
              <a:rPr lang="sv-SE" dirty="0"/>
              <a:t>undergo hydrolytic degradation </a:t>
            </a:r>
            <a:r>
              <a:rPr lang="sv-SE" dirty="0" smtClean="0"/>
              <a:t>via</a:t>
            </a:r>
            <a:r>
              <a:rPr lang="tr-TR" dirty="0" smtClean="0"/>
              <a:t> </a:t>
            </a:r>
            <a:r>
              <a:rPr lang="en-US" dirty="0" smtClean="0"/>
              <a:t>the </a:t>
            </a:r>
            <a:r>
              <a:rPr lang="en-US" dirty="0"/>
              <a:t>random </a:t>
            </a:r>
            <a:r>
              <a:rPr lang="en-US" dirty="0" smtClean="0"/>
              <a:t>scission</a:t>
            </a:r>
            <a:r>
              <a:rPr lang="tr-TR" dirty="0" smtClean="0"/>
              <a:t> </a:t>
            </a:r>
            <a:r>
              <a:rPr lang="en-US" dirty="0" smtClean="0"/>
              <a:t>of </a:t>
            </a:r>
            <a:r>
              <a:rPr lang="en-US" dirty="0"/>
              <a:t>the ester backbone. It degrades into lactic acid </a:t>
            </a:r>
            <a:r>
              <a:rPr lang="en-US" dirty="0" smtClean="0"/>
              <a:t>a</a:t>
            </a:r>
            <a:r>
              <a:rPr lang="tr-TR" dirty="0" smtClean="0"/>
              <a:t> </a:t>
            </a:r>
            <a:r>
              <a:rPr lang="en-US" dirty="0" smtClean="0"/>
              <a:t>normal </a:t>
            </a:r>
            <a:r>
              <a:rPr lang="en-US" dirty="0"/>
              <a:t>human metabolic by-product, which </a:t>
            </a:r>
            <a:r>
              <a:rPr lang="en-US" dirty="0" smtClean="0"/>
              <a:t>is</a:t>
            </a:r>
            <a:r>
              <a:rPr lang="tr-TR" dirty="0" smtClean="0"/>
              <a:t> </a:t>
            </a:r>
            <a:r>
              <a:rPr lang="en-US" dirty="0" smtClean="0"/>
              <a:t>broken </a:t>
            </a:r>
            <a:r>
              <a:rPr lang="en-US" dirty="0"/>
              <a:t>down into water and carbon dioxide </a:t>
            </a:r>
            <a:r>
              <a:rPr lang="en-US" dirty="0" smtClean="0"/>
              <a:t>via</a:t>
            </a:r>
            <a:r>
              <a:rPr lang="tr-TR" dirty="0" smtClean="0"/>
              <a:t> </a:t>
            </a:r>
            <a:r>
              <a:rPr lang="en-US" dirty="0" smtClean="0"/>
              <a:t>the </a:t>
            </a:r>
            <a:r>
              <a:rPr lang="en-US" dirty="0"/>
              <a:t>citric acid </a:t>
            </a:r>
            <a:r>
              <a:rPr lang="en-US" dirty="0" smtClean="0"/>
              <a:t>cycle</a:t>
            </a:r>
            <a:r>
              <a:rPr lang="tr-TR" dirty="0" smtClean="0"/>
              <a:t>.</a:t>
            </a:r>
            <a:endParaRPr lang="en-US" dirty="0"/>
          </a:p>
        </p:txBody>
      </p:sp>
      <p:sp>
        <p:nvSpPr>
          <p:cNvPr id="4" name="Title 1"/>
          <p:cNvSpPr>
            <a:spLocks noGrp="1"/>
          </p:cNvSpPr>
          <p:nvPr>
            <p:ph type="title"/>
          </p:nvPr>
        </p:nvSpPr>
        <p:spPr>
          <a:xfrm>
            <a:off x="457200" y="418654"/>
            <a:ext cx="8229600" cy="850106"/>
          </a:xfrm>
        </p:spPr>
        <p:txBody>
          <a:bodyPr>
            <a:normAutofit/>
          </a:bodyPr>
          <a:lstStyle/>
          <a:p>
            <a:r>
              <a:rPr lang="tr-TR" sz="2400" b="1" dirty="0" smtClean="0"/>
              <a:t>Polylactide</a:t>
            </a:r>
            <a:endParaRPr lang="en-US" sz="2400" b="1" dirty="0"/>
          </a:p>
        </p:txBody>
      </p:sp>
    </p:spTree>
    <p:extLst>
      <p:ext uri="{BB962C8B-B14F-4D97-AF65-F5344CB8AC3E}">
        <p14:creationId xmlns:p14="http://schemas.microsoft.com/office/powerpoint/2010/main" val="2097951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ile:Teebeutel Polylactid 2009.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9020" y="1052736"/>
            <a:ext cx="4909368" cy="29824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71600" y="4365104"/>
            <a:ext cx="7344816" cy="369332"/>
          </a:xfrm>
          <a:prstGeom prst="rect">
            <a:avLst/>
          </a:prstGeom>
        </p:spPr>
        <p:txBody>
          <a:bodyPr wrap="square">
            <a:spAutoFit/>
          </a:bodyPr>
          <a:lstStyle/>
          <a:p>
            <a:r>
              <a:rPr lang="en-US" dirty="0"/>
              <a:t>Tea bags are commonly made of filter paper, silk or food grade </a:t>
            </a:r>
            <a:r>
              <a:rPr lang="en-US" dirty="0" smtClean="0"/>
              <a:t>plastic</a:t>
            </a:r>
            <a:r>
              <a:rPr lang="tr-TR" dirty="0" smtClean="0"/>
              <a:t> (PLA).</a:t>
            </a:r>
            <a:endParaRPr lang="en-US" dirty="0"/>
          </a:p>
        </p:txBody>
      </p:sp>
    </p:spTree>
    <p:extLst>
      <p:ext uri="{BB962C8B-B14F-4D97-AF65-F5344CB8AC3E}">
        <p14:creationId xmlns:p14="http://schemas.microsoft.com/office/powerpoint/2010/main" val="3818976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Poly(DL-</a:t>
            </a:r>
            <a:r>
              <a:rPr lang="en-US" sz="2400" b="1" dirty="0" err="1"/>
              <a:t>lactide</a:t>
            </a:r>
            <a:r>
              <a:rPr lang="en-US" sz="2400" b="1" dirty="0"/>
              <a:t>)</a:t>
            </a:r>
          </a:p>
        </p:txBody>
      </p:sp>
      <p:pic>
        <p:nvPicPr>
          <p:cNvPr id="1026" name="Picture 2" descr="PLLA - PDL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4509120"/>
            <a:ext cx="5715000" cy="12287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99592" y="1582341"/>
            <a:ext cx="7344816" cy="2308324"/>
          </a:xfrm>
          <a:prstGeom prst="rect">
            <a:avLst/>
          </a:prstGeom>
        </p:spPr>
        <p:txBody>
          <a:bodyPr wrap="square">
            <a:spAutoFit/>
          </a:bodyPr>
          <a:lstStyle/>
          <a:p>
            <a:pPr algn="just"/>
            <a:r>
              <a:rPr lang="en-US" dirty="0"/>
              <a:t>Poly(DL-</a:t>
            </a:r>
            <a:r>
              <a:rPr lang="en-US" dirty="0" err="1"/>
              <a:t>lactide</a:t>
            </a:r>
            <a:r>
              <a:rPr lang="en-US" dirty="0"/>
              <a:t>) (PDLLA) is an amorphous</a:t>
            </a:r>
            <a:r>
              <a:rPr lang="tr-TR" dirty="0"/>
              <a:t> </a:t>
            </a:r>
            <a:r>
              <a:rPr lang="en-US" dirty="0"/>
              <a:t>polymer due to the random distribution of L- and</a:t>
            </a:r>
            <a:r>
              <a:rPr lang="tr-TR" dirty="0"/>
              <a:t> </a:t>
            </a:r>
            <a:r>
              <a:rPr lang="en-US" dirty="0"/>
              <a:t>D-</a:t>
            </a:r>
            <a:r>
              <a:rPr lang="en-US" dirty="0" err="1"/>
              <a:t>lactide</a:t>
            </a:r>
            <a:r>
              <a:rPr lang="en-US" dirty="0"/>
              <a:t> units and has a glass transition temperature</a:t>
            </a:r>
            <a:r>
              <a:rPr lang="tr-TR" dirty="0"/>
              <a:t> </a:t>
            </a:r>
            <a:r>
              <a:rPr lang="en-US" dirty="0"/>
              <a:t>of 55–60 °C. </a:t>
            </a:r>
            <a:r>
              <a:rPr lang="tr-TR" dirty="0"/>
              <a:t>T</a:t>
            </a:r>
            <a:r>
              <a:rPr lang="en-US" dirty="0"/>
              <a:t>he</a:t>
            </a:r>
            <a:r>
              <a:rPr lang="tr-TR" dirty="0"/>
              <a:t> </a:t>
            </a:r>
            <a:r>
              <a:rPr lang="en-US" dirty="0"/>
              <a:t>polymer shows much lower strength (1.9 </a:t>
            </a:r>
            <a:r>
              <a:rPr lang="en-US" dirty="0" err="1"/>
              <a:t>GPa</a:t>
            </a:r>
            <a:r>
              <a:rPr lang="en-US" dirty="0"/>
              <a:t>)</a:t>
            </a:r>
            <a:r>
              <a:rPr lang="tr-TR" dirty="0"/>
              <a:t> </a:t>
            </a:r>
            <a:r>
              <a:rPr lang="en-US" dirty="0"/>
              <a:t>compared to poly(L-</a:t>
            </a:r>
            <a:r>
              <a:rPr lang="en-US" dirty="0" err="1"/>
              <a:t>lactide</a:t>
            </a:r>
            <a:r>
              <a:rPr lang="en-US" dirty="0"/>
              <a:t>). This polymer loses its</a:t>
            </a:r>
            <a:r>
              <a:rPr lang="tr-TR" dirty="0"/>
              <a:t> </a:t>
            </a:r>
            <a:r>
              <a:rPr lang="en-US" dirty="0"/>
              <a:t>strength within 1–2 months when hydrolyzed and</a:t>
            </a:r>
            <a:r>
              <a:rPr lang="tr-TR" dirty="0"/>
              <a:t> </a:t>
            </a:r>
            <a:r>
              <a:rPr lang="en-US" dirty="0"/>
              <a:t>undergoes a loss in mass within 12–16 months.</a:t>
            </a:r>
            <a:r>
              <a:rPr lang="tr-TR" dirty="0"/>
              <a:t> </a:t>
            </a:r>
            <a:r>
              <a:rPr lang="en-US" dirty="0"/>
              <a:t>Being a low strength polymer with faster degradation</a:t>
            </a:r>
            <a:r>
              <a:rPr lang="tr-TR" dirty="0"/>
              <a:t> </a:t>
            </a:r>
            <a:r>
              <a:rPr lang="en-US" dirty="0"/>
              <a:t>rate compared to poly(L-</a:t>
            </a:r>
            <a:r>
              <a:rPr lang="en-US" dirty="0" err="1"/>
              <a:t>lactide</a:t>
            </a:r>
            <a:r>
              <a:rPr lang="en-US" dirty="0"/>
              <a:t>), it is a</a:t>
            </a:r>
            <a:r>
              <a:rPr lang="tr-TR" dirty="0"/>
              <a:t> </a:t>
            </a:r>
            <a:r>
              <a:rPr lang="en-US" dirty="0"/>
              <a:t>preferred candidate for developing </a:t>
            </a:r>
            <a:r>
              <a:rPr lang="en-US" b="1" dirty="0"/>
              <a:t>drug delivery</a:t>
            </a:r>
            <a:r>
              <a:rPr lang="tr-TR" b="1" dirty="0"/>
              <a:t> </a:t>
            </a:r>
            <a:r>
              <a:rPr lang="en-US" b="1" dirty="0"/>
              <a:t>vehicles </a:t>
            </a:r>
            <a:r>
              <a:rPr lang="en-US" dirty="0"/>
              <a:t>and as low strength </a:t>
            </a:r>
            <a:r>
              <a:rPr lang="en-US" b="1" dirty="0"/>
              <a:t>scaffolding material for</a:t>
            </a:r>
            <a:r>
              <a:rPr lang="tr-TR" b="1" dirty="0"/>
              <a:t> </a:t>
            </a:r>
            <a:r>
              <a:rPr lang="en-US" b="1" dirty="0"/>
              <a:t>tissue </a:t>
            </a:r>
            <a:r>
              <a:rPr lang="en-US" b="1" dirty="0" smtClean="0"/>
              <a:t>regeneration</a:t>
            </a:r>
            <a:r>
              <a:rPr lang="tr-TR" b="1" dirty="0" smtClean="0"/>
              <a:t>.</a:t>
            </a:r>
            <a:endParaRPr lang="en-US" b="1" dirty="0"/>
          </a:p>
        </p:txBody>
      </p:sp>
    </p:spTree>
    <p:extLst>
      <p:ext uri="{BB962C8B-B14F-4D97-AF65-F5344CB8AC3E}">
        <p14:creationId xmlns:p14="http://schemas.microsoft.com/office/powerpoint/2010/main" val="2315260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0887" y="4358747"/>
            <a:ext cx="3398317" cy="2497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69776"/>
            <a:ext cx="8229600" cy="1143000"/>
          </a:xfrm>
        </p:spPr>
        <p:txBody>
          <a:bodyPr>
            <a:normAutofit/>
          </a:bodyPr>
          <a:lstStyle/>
          <a:p>
            <a:r>
              <a:rPr lang="en-US" sz="2400" b="1" dirty="0"/>
              <a:t>Poly(</a:t>
            </a:r>
            <a:r>
              <a:rPr lang="en-US" sz="2400" b="1" dirty="0" err="1"/>
              <a:t>lactide</a:t>
            </a:r>
            <a:r>
              <a:rPr lang="en-US" sz="2400" b="1" dirty="0"/>
              <a:t>-co-</a:t>
            </a:r>
            <a:r>
              <a:rPr lang="en-US" sz="2400" b="1" dirty="0" err="1"/>
              <a:t>glycolide</a:t>
            </a:r>
            <a:r>
              <a:rPr lang="en-US" sz="2400" b="1" dirty="0"/>
              <a:t>)</a:t>
            </a:r>
          </a:p>
        </p:txBody>
      </p:sp>
      <p:sp>
        <p:nvSpPr>
          <p:cNvPr id="3" name="Rectangle 2"/>
          <p:cNvSpPr/>
          <p:nvPr/>
        </p:nvSpPr>
        <p:spPr>
          <a:xfrm>
            <a:off x="755576" y="1496973"/>
            <a:ext cx="7704856" cy="4524315"/>
          </a:xfrm>
          <a:prstGeom prst="rect">
            <a:avLst/>
          </a:prstGeom>
        </p:spPr>
        <p:txBody>
          <a:bodyPr wrap="square">
            <a:spAutoFit/>
          </a:bodyPr>
          <a:lstStyle/>
          <a:p>
            <a:pPr algn="just"/>
            <a:r>
              <a:rPr lang="en-US" dirty="0"/>
              <a:t>Different ratios of </a:t>
            </a:r>
            <a:r>
              <a:rPr lang="en-US" dirty="0" smtClean="0"/>
              <a:t>poly(</a:t>
            </a:r>
            <a:r>
              <a:rPr lang="en-US" dirty="0" err="1" smtClean="0"/>
              <a:t>lactide</a:t>
            </a:r>
            <a:r>
              <a:rPr lang="en-US" dirty="0" smtClean="0"/>
              <a:t>-co-</a:t>
            </a:r>
            <a:r>
              <a:rPr lang="en-US" dirty="0" err="1" smtClean="0"/>
              <a:t>glycolides</a:t>
            </a:r>
            <a:r>
              <a:rPr lang="en-US" dirty="0" smtClean="0"/>
              <a:t>)have </a:t>
            </a:r>
            <a:r>
              <a:rPr lang="en-US" dirty="0"/>
              <a:t>been commercially developed </a:t>
            </a:r>
            <a:r>
              <a:rPr lang="tr-TR" dirty="0" smtClean="0"/>
              <a:t> </a:t>
            </a:r>
            <a:r>
              <a:rPr lang="en-US" dirty="0" smtClean="0"/>
              <a:t>and </a:t>
            </a:r>
            <a:r>
              <a:rPr lang="en-US" dirty="0"/>
              <a:t>are </a:t>
            </a:r>
            <a:r>
              <a:rPr lang="en-US" dirty="0" smtClean="0"/>
              <a:t>being</a:t>
            </a:r>
            <a:r>
              <a:rPr lang="tr-TR" dirty="0" smtClean="0"/>
              <a:t> </a:t>
            </a:r>
            <a:r>
              <a:rPr lang="en-US" dirty="0" smtClean="0"/>
              <a:t>investigated </a:t>
            </a:r>
            <a:r>
              <a:rPr lang="en-US" dirty="0"/>
              <a:t>for a wide range of biomedical applications.</a:t>
            </a:r>
          </a:p>
          <a:p>
            <a:pPr algn="just"/>
            <a:endParaRPr lang="tr-TR" dirty="0" smtClean="0"/>
          </a:p>
          <a:p>
            <a:pPr algn="just"/>
            <a:r>
              <a:rPr lang="en-US" dirty="0" smtClean="0"/>
              <a:t>PANACRYL</a:t>
            </a:r>
            <a:r>
              <a:rPr lang="tr-TR" dirty="0" smtClean="0"/>
              <a:t> </a:t>
            </a:r>
            <a:r>
              <a:rPr lang="en-US" dirty="0" smtClean="0"/>
              <a:t> </a:t>
            </a:r>
            <a:r>
              <a:rPr lang="en-US" dirty="0"/>
              <a:t>is </a:t>
            </a:r>
            <a:r>
              <a:rPr lang="en-US" dirty="0" smtClean="0"/>
              <a:t>commercially </a:t>
            </a:r>
            <a:r>
              <a:rPr lang="en-US" dirty="0"/>
              <a:t>developed </a:t>
            </a:r>
            <a:r>
              <a:rPr lang="en-US" b="1" dirty="0"/>
              <a:t>suture</a:t>
            </a:r>
            <a:r>
              <a:rPr lang="tr-TR" b="1" dirty="0"/>
              <a:t> </a:t>
            </a:r>
            <a:r>
              <a:rPr lang="en-US" dirty="0"/>
              <a:t>from the co-polymer with a higher LA/GA ratio in</a:t>
            </a:r>
            <a:r>
              <a:rPr lang="tr-TR" dirty="0"/>
              <a:t> </a:t>
            </a:r>
            <a:r>
              <a:rPr lang="en-US" dirty="0"/>
              <a:t>order to decrease the rate of </a:t>
            </a:r>
            <a:r>
              <a:rPr lang="en-US" dirty="0" smtClean="0"/>
              <a:t>degradation.</a:t>
            </a:r>
            <a:r>
              <a:rPr lang="tr-TR" dirty="0" smtClean="0"/>
              <a:t> (Also, </a:t>
            </a:r>
            <a:r>
              <a:rPr lang="en-US" dirty="0" err="1" smtClean="0"/>
              <a:t>PuraSorbs</a:t>
            </a:r>
            <a:r>
              <a:rPr lang="tr-TR" dirty="0" smtClean="0"/>
              <a:t> </a:t>
            </a:r>
            <a:r>
              <a:rPr lang="en-US" dirty="0" smtClean="0"/>
              <a:t>80L:20G</a:t>
            </a:r>
            <a:r>
              <a:rPr lang="tr-TR" dirty="0" smtClean="0"/>
              <a:t>, </a:t>
            </a:r>
            <a:r>
              <a:rPr lang="en-US" dirty="0" err="1" smtClean="0"/>
              <a:t>Vicryls</a:t>
            </a:r>
            <a:r>
              <a:rPr lang="en-US" dirty="0" smtClean="0"/>
              <a:t> </a:t>
            </a:r>
            <a:r>
              <a:rPr lang="tr-TR" dirty="0" smtClean="0"/>
              <a:t>90G:10L etc.)</a:t>
            </a:r>
          </a:p>
          <a:p>
            <a:pPr algn="just"/>
            <a:endParaRPr lang="tr-TR" dirty="0"/>
          </a:p>
          <a:p>
            <a:pPr algn="just"/>
            <a:r>
              <a:rPr lang="en-US" dirty="0"/>
              <a:t>Other applications </a:t>
            </a:r>
            <a:r>
              <a:rPr lang="en-US" dirty="0" smtClean="0"/>
              <a:t>o</a:t>
            </a:r>
            <a:r>
              <a:rPr lang="tr-TR" dirty="0" smtClean="0"/>
              <a:t>f </a:t>
            </a:r>
            <a:r>
              <a:rPr lang="en-US" dirty="0" smtClean="0"/>
              <a:t>PLGA </a:t>
            </a:r>
            <a:r>
              <a:rPr lang="en-US" dirty="0"/>
              <a:t>are in the form of meshes (</a:t>
            </a:r>
            <a:r>
              <a:rPr lang="en-US" dirty="0" err="1"/>
              <a:t>Vicryl</a:t>
            </a:r>
            <a:r>
              <a:rPr lang="en-US" dirty="0"/>
              <a:t> </a:t>
            </a:r>
            <a:r>
              <a:rPr lang="en-US" dirty="0" err="1" smtClean="0"/>
              <a:t>Meshs</a:t>
            </a:r>
            <a:r>
              <a:rPr lang="en-US" dirty="0" smtClean="0"/>
              <a:t>)</a:t>
            </a:r>
            <a:r>
              <a:rPr lang="tr-TR" dirty="0" smtClean="0"/>
              <a:t>.  </a:t>
            </a:r>
            <a:r>
              <a:rPr lang="en-US" dirty="0" smtClean="0"/>
              <a:t>The </a:t>
            </a:r>
            <a:r>
              <a:rPr lang="en-US" dirty="0"/>
              <a:t>tissue </a:t>
            </a:r>
            <a:r>
              <a:rPr lang="en-US" dirty="0" smtClean="0"/>
              <a:t>engineered</a:t>
            </a:r>
            <a:r>
              <a:rPr lang="tr-TR" dirty="0" smtClean="0"/>
              <a:t> </a:t>
            </a:r>
            <a:r>
              <a:rPr lang="en-US" b="1" dirty="0" smtClean="0"/>
              <a:t>skin </a:t>
            </a:r>
            <a:r>
              <a:rPr lang="en-US" b="1" dirty="0"/>
              <a:t>graft </a:t>
            </a:r>
            <a:r>
              <a:rPr lang="en-US" dirty="0"/>
              <a:t>(</a:t>
            </a:r>
            <a:r>
              <a:rPr lang="en-US" dirty="0" err="1"/>
              <a:t>Dermagrafts</a:t>
            </a:r>
            <a:r>
              <a:rPr lang="en-US" dirty="0"/>
              <a:t>) use a </a:t>
            </a:r>
            <a:r>
              <a:rPr lang="en-US" dirty="0" err="1"/>
              <a:t>Vicryl</a:t>
            </a:r>
            <a:r>
              <a:rPr lang="en-US" dirty="0"/>
              <a:t> </a:t>
            </a:r>
            <a:r>
              <a:rPr lang="en-US" dirty="0" err="1"/>
              <a:t>Meshs</a:t>
            </a:r>
            <a:r>
              <a:rPr lang="en-US" dirty="0"/>
              <a:t> as </a:t>
            </a:r>
            <a:r>
              <a:rPr lang="en-US" dirty="0" smtClean="0"/>
              <a:t>the</a:t>
            </a:r>
            <a:r>
              <a:rPr lang="tr-TR" dirty="0" smtClean="0"/>
              <a:t> </a:t>
            </a:r>
            <a:r>
              <a:rPr lang="en-US" dirty="0" smtClean="0"/>
              <a:t>scaffolding</a:t>
            </a:r>
            <a:r>
              <a:rPr lang="tr-TR" dirty="0" smtClean="0"/>
              <a:t> </a:t>
            </a:r>
            <a:r>
              <a:rPr lang="en-US" dirty="0" smtClean="0"/>
              <a:t>structure.</a:t>
            </a:r>
            <a:r>
              <a:rPr lang="tr-TR" dirty="0" smtClean="0"/>
              <a:t> </a:t>
            </a:r>
            <a:r>
              <a:rPr lang="en-US" dirty="0"/>
              <a:t>PLGA demonstrates good cell adhesion </a:t>
            </a:r>
            <a:r>
              <a:rPr lang="en-US" dirty="0" smtClean="0"/>
              <a:t>and</a:t>
            </a:r>
            <a:r>
              <a:rPr lang="tr-TR" dirty="0" smtClean="0"/>
              <a:t> </a:t>
            </a:r>
            <a:r>
              <a:rPr lang="en-US" dirty="0" smtClean="0"/>
              <a:t>proliferation </a:t>
            </a:r>
            <a:r>
              <a:rPr lang="en-US" dirty="0"/>
              <a:t>making it a potential candidate </a:t>
            </a:r>
            <a:r>
              <a:rPr lang="en-US" dirty="0" smtClean="0"/>
              <a:t>for</a:t>
            </a:r>
            <a:r>
              <a:rPr lang="tr-TR" dirty="0" smtClean="0"/>
              <a:t> </a:t>
            </a:r>
            <a:r>
              <a:rPr lang="en-US" dirty="0" smtClean="0"/>
              <a:t>tissue </a:t>
            </a:r>
            <a:r>
              <a:rPr lang="en-US" dirty="0"/>
              <a:t>engineering applications.</a:t>
            </a:r>
            <a:endParaRPr lang="tr-TR" dirty="0" smtClean="0"/>
          </a:p>
          <a:p>
            <a:pPr algn="just"/>
            <a:endParaRPr lang="tr-TR" dirty="0" smtClean="0"/>
          </a:p>
          <a:p>
            <a:pPr algn="just"/>
            <a:r>
              <a:rPr lang="en-US" dirty="0"/>
              <a:t>PLGA-collagen matrix is currently </a:t>
            </a:r>
            <a:r>
              <a:rPr lang="en-US" dirty="0" smtClean="0"/>
              <a:t>in</a:t>
            </a:r>
            <a:r>
              <a:rPr lang="tr-TR" dirty="0" smtClean="0"/>
              <a:t> </a:t>
            </a:r>
            <a:r>
              <a:rPr lang="en-US" dirty="0" smtClean="0"/>
              <a:t>the </a:t>
            </a:r>
            <a:r>
              <a:rPr lang="en-US" dirty="0"/>
              <a:t>market (CYTOPLAST Resorbs) as a guided</a:t>
            </a:r>
          </a:p>
          <a:p>
            <a:pPr algn="just"/>
            <a:r>
              <a:rPr lang="en-US" dirty="0"/>
              <a:t>tissue regeneration membrane. </a:t>
            </a:r>
            <a:endParaRPr lang="tr-TR" dirty="0" smtClean="0"/>
          </a:p>
          <a:p>
            <a:pPr algn="just"/>
            <a:endParaRPr lang="tr-TR" dirty="0"/>
          </a:p>
          <a:p>
            <a:pPr algn="just"/>
            <a:endParaRPr lang="tr-TR" dirty="0" smtClean="0"/>
          </a:p>
        </p:txBody>
      </p:sp>
    </p:spTree>
    <p:extLst>
      <p:ext uri="{BB962C8B-B14F-4D97-AF65-F5344CB8AC3E}">
        <p14:creationId xmlns:p14="http://schemas.microsoft.com/office/powerpoint/2010/main" val="3227324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566" y="3075590"/>
            <a:ext cx="78962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23887" y="5158933"/>
            <a:ext cx="7896225" cy="646331"/>
          </a:xfrm>
          <a:prstGeom prst="rect">
            <a:avLst/>
          </a:prstGeom>
        </p:spPr>
        <p:txBody>
          <a:bodyPr wrap="square">
            <a:spAutoFit/>
          </a:bodyPr>
          <a:lstStyle/>
          <a:p>
            <a:pPr algn="just"/>
            <a:r>
              <a:rPr lang="en-US" dirty="0" smtClean="0"/>
              <a:t>Fig</a:t>
            </a:r>
            <a:r>
              <a:rPr lang="tr-TR" dirty="0" smtClean="0"/>
              <a:t>ure</a:t>
            </a:r>
            <a:r>
              <a:rPr lang="en-US" dirty="0" smtClean="0"/>
              <a:t>. Porous </a:t>
            </a:r>
            <a:r>
              <a:rPr lang="en-US" dirty="0"/>
              <a:t>three-dimensional structures developed from PLGA using (a) gas </a:t>
            </a:r>
            <a:r>
              <a:rPr lang="en-US" dirty="0" smtClean="0"/>
              <a:t>foaming (</a:t>
            </a:r>
            <a:r>
              <a:rPr lang="en-US" dirty="0"/>
              <a:t>b) microsphere sintering </a:t>
            </a:r>
            <a:r>
              <a:rPr lang="en-US" dirty="0" smtClean="0"/>
              <a:t>and </a:t>
            </a:r>
            <a:r>
              <a:rPr lang="en-US" dirty="0"/>
              <a:t>(c) </a:t>
            </a:r>
            <a:r>
              <a:rPr lang="en-US" dirty="0" err="1" smtClean="0"/>
              <a:t>electrospinning</a:t>
            </a:r>
            <a:r>
              <a:rPr lang="tr-TR" dirty="0" smtClean="0"/>
              <a:t>.</a:t>
            </a:r>
            <a:endParaRPr lang="en-US" dirty="0"/>
          </a:p>
        </p:txBody>
      </p:sp>
      <p:sp>
        <p:nvSpPr>
          <p:cNvPr id="4" name="Rectangle 3"/>
          <p:cNvSpPr/>
          <p:nvPr/>
        </p:nvSpPr>
        <p:spPr>
          <a:xfrm>
            <a:off x="623887" y="980728"/>
            <a:ext cx="7861546" cy="1477328"/>
          </a:xfrm>
          <a:prstGeom prst="rect">
            <a:avLst/>
          </a:prstGeom>
        </p:spPr>
        <p:txBody>
          <a:bodyPr wrap="square">
            <a:spAutoFit/>
          </a:bodyPr>
          <a:lstStyle/>
          <a:p>
            <a:pPr algn="just"/>
            <a:r>
              <a:rPr lang="en-US" dirty="0"/>
              <a:t>Several drug delivery vehicles composed of</a:t>
            </a:r>
            <a:r>
              <a:rPr lang="tr-TR" dirty="0"/>
              <a:t> </a:t>
            </a:r>
            <a:r>
              <a:rPr lang="pt-BR" dirty="0"/>
              <a:t>PLGA, such as microspheres,</a:t>
            </a:r>
            <a:r>
              <a:rPr lang="tr-TR" dirty="0"/>
              <a:t> </a:t>
            </a:r>
            <a:r>
              <a:rPr lang="pt-BR" dirty="0"/>
              <a:t>microcapsules, nanospheres</a:t>
            </a:r>
            <a:r>
              <a:rPr lang="tr-TR" dirty="0"/>
              <a:t> </a:t>
            </a:r>
            <a:r>
              <a:rPr lang="en-US" dirty="0"/>
              <a:t>and </a:t>
            </a:r>
            <a:r>
              <a:rPr lang="en-US" dirty="0" err="1"/>
              <a:t>nanofibers</a:t>
            </a:r>
            <a:r>
              <a:rPr lang="en-US" dirty="0"/>
              <a:t> have been developed for the</a:t>
            </a:r>
            <a:r>
              <a:rPr lang="tr-TR" dirty="0"/>
              <a:t> </a:t>
            </a:r>
            <a:r>
              <a:rPr lang="en-US" dirty="0"/>
              <a:t>controlled release of drugs or proteins.</a:t>
            </a:r>
            <a:r>
              <a:rPr lang="tr-TR" dirty="0"/>
              <a:t> </a:t>
            </a:r>
            <a:r>
              <a:rPr lang="en-US" dirty="0"/>
              <a:t>LUPRON DEPOT</a:t>
            </a:r>
            <a:r>
              <a:rPr lang="tr-TR" dirty="0"/>
              <a:t> </a:t>
            </a:r>
            <a:r>
              <a:rPr lang="en-US" dirty="0"/>
              <a:t>is a drug delivery vehicle composed of</a:t>
            </a:r>
            <a:r>
              <a:rPr lang="tr-TR" dirty="0"/>
              <a:t> </a:t>
            </a:r>
            <a:r>
              <a:rPr lang="en-US" dirty="0"/>
              <a:t>PLGA used for the release of a gonadotropin</a:t>
            </a:r>
            <a:r>
              <a:rPr lang="tr-TR" dirty="0"/>
              <a:t> </a:t>
            </a:r>
            <a:r>
              <a:rPr lang="en-US" dirty="0"/>
              <a:t>releasing hormone analog for prostate cancer</a:t>
            </a:r>
            <a:r>
              <a:rPr lang="tr-TR" dirty="0"/>
              <a:t>.</a:t>
            </a:r>
          </a:p>
        </p:txBody>
      </p:sp>
    </p:spTree>
    <p:extLst>
      <p:ext uri="{BB962C8B-B14F-4D97-AF65-F5344CB8AC3E}">
        <p14:creationId xmlns:p14="http://schemas.microsoft.com/office/powerpoint/2010/main" val="397722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en-US" sz="2400" b="1" dirty="0" err="1"/>
              <a:t>Polycaprolactone</a:t>
            </a:r>
            <a:endParaRPr lang="en-US" sz="2400" b="1" dirty="0"/>
          </a:p>
        </p:txBody>
      </p:sp>
      <p:sp>
        <p:nvSpPr>
          <p:cNvPr id="3" name="Rectangle 2"/>
          <p:cNvSpPr/>
          <p:nvPr/>
        </p:nvSpPr>
        <p:spPr>
          <a:xfrm>
            <a:off x="539552" y="1026016"/>
            <a:ext cx="8208912" cy="5355312"/>
          </a:xfrm>
          <a:prstGeom prst="rect">
            <a:avLst/>
          </a:prstGeom>
        </p:spPr>
        <p:txBody>
          <a:bodyPr wrap="square">
            <a:spAutoFit/>
          </a:bodyPr>
          <a:lstStyle/>
          <a:p>
            <a:pPr algn="just"/>
            <a:r>
              <a:rPr lang="en-US" dirty="0" err="1"/>
              <a:t>Polycaprolactone</a:t>
            </a:r>
            <a:r>
              <a:rPr lang="en-US" dirty="0"/>
              <a:t> (PCL) </a:t>
            </a:r>
            <a:r>
              <a:rPr lang="en-US" dirty="0" smtClean="0"/>
              <a:t>is </a:t>
            </a:r>
            <a:r>
              <a:rPr lang="en-US" dirty="0"/>
              <a:t>a </a:t>
            </a:r>
            <a:r>
              <a:rPr lang="en-US" dirty="0" err="1" smtClean="0"/>
              <a:t>semicrystalline</a:t>
            </a:r>
            <a:r>
              <a:rPr lang="tr-TR" dirty="0"/>
              <a:t> </a:t>
            </a:r>
            <a:r>
              <a:rPr lang="en-US" dirty="0" smtClean="0"/>
              <a:t>polyester</a:t>
            </a:r>
            <a:r>
              <a:rPr lang="tr-TR" dirty="0" smtClean="0"/>
              <a:t>: </a:t>
            </a:r>
            <a:r>
              <a:rPr lang="en-US" dirty="0" smtClean="0"/>
              <a:t>melting </a:t>
            </a:r>
            <a:r>
              <a:rPr lang="en-US" dirty="0"/>
              <a:t>point (55–60°C) and glass </a:t>
            </a:r>
            <a:r>
              <a:rPr lang="en-US" dirty="0" smtClean="0"/>
              <a:t>transition</a:t>
            </a:r>
            <a:r>
              <a:rPr lang="tr-TR" dirty="0" smtClean="0"/>
              <a:t> </a:t>
            </a:r>
            <a:r>
              <a:rPr lang="en-US" dirty="0" smtClean="0"/>
              <a:t>temperature </a:t>
            </a:r>
            <a:r>
              <a:rPr lang="en-US" dirty="0"/>
              <a:t>(60°C</a:t>
            </a:r>
            <a:r>
              <a:rPr lang="en-US" dirty="0" smtClean="0"/>
              <a:t>)</a:t>
            </a:r>
            <a:r>
              <a:rPr lang="tr-TR" dirty="0" smtClean="0"/>
              <a:t>. </a:t>
            </a:r>
            <a:r>
              <a:rPr lang="en-US" dirty="0" smtClean="0"/>
              <a:t>PCL </a:t>
            </a:r>
            <a:r>
              <a:rPr lang="en-US" dirty="0"/>
              <a:t>has low tensile strength</a:t>
            </a:r>
            <a:r>
              <a:rPr lang="tr-TR" dirty="0"/>
              <a:t> </a:t>
            </a:r>
            <a:r>
              <a:rPr lang="en-US" dirty="0"/>
              <a:t>(approximately 23MPa) but an extremely high</a:t>
            </a:r>
            <a:r>
              <a:rPr lang="tr-TR" dirty="0"/>
              <a:t> </a:t>
            </a:r>
            <a:r>
              <a:rPr lang="en-US" dirty="0"/>
              <a:t>elongation at breakage (4700%)</a:t>
            </a:r>
            <a:r>
              <a:rPr lang="tr-TR" dirty="0"/>
              <a:t>.</a:t>
            </a:r>
          </a:p>
          <a:p>
            <a:pPr algn="just"/>
            <a:endParaRPr lang="tr-TR" dirty="0"/>
          </a:p>
          <a:p>
            <a:pPr algn="just"/>
            <a:r>
              <a:rPr lang="tr-TR" dirty="0" smtClean="0"/>
              <a:t>It </a:t>
            </a:r>
            <a:r>
              <a:rPr lang="en-US" dirty="0" smtClean="0"/>
              <a:t>is </a:t>
            </a:r>
            <a:r>
              <a:rPr lang="en-US" dirty="0"/>
              <a:t>of great interest as it can </a:t>
            </a:r>
            <a:r>
              <a:rPr lang="en-US" dirty="0" smtClean="0"/>
              <a:t>be</a:t>
            </a:r>
            <a:r>
              <a:rPr lang="tr-TR" dirty="0" smtClean="0"/>
              <a:t> </a:t>
            </a:r>
            <a:r>
              <a:rPr lang="en-US" b="1" dirty="0" smtClean="0"/>
              <a:t>obtained </a:t>
            </a:r>
            <a:r>
              <a:rPr lang="tr-TR" b="1" dirty="0" smtClean="0"/>
              <a:t>from a </a:t>
            </a:r>
            <a:r>
              <a:rPr lang="en-US" b="1" dirty="0" smtClean="0"/>
              <a:t>cheap monomeric</a:t>
            </a:r>
            <a:r>
              <a:rPr lang="tr-TR" b="1" dirty="0" smtClean="0"/>
              <a:t> u</a:t>
            </a:r>
            <a:r>
              <a:rPr lang="en-US" b="1" dirty="0" smtClean="0"/>
              <a:t>nit</a:t>
            </a:r>
            <a:r>
              <a:rPr lang="tr-TR" dirty="0" smtClean="0"/>
              <a:t>. </a:t>
            </a:r>
          </a:p>
          <a:p>
            <a:pPr algn="just"/>
            <a:endParaRPr lang="tr-TR" dirty="0"/>
          </a:p>
          <a:p>
            <a:pPr algn="just"/>
            <a:r>
              <a:rPr lang="en-US" dirty="0" smtClean="0"/>
              <a:t>The </a:t>
            </a:r>
            <a:r>
              <a:rPr lang="en-US" dirty="0"/>
              <a:t>PCL is </a:t>
            </a:r>
            <a:r>
              <a:rPr lang="en-US" b="1" dirty="0"/>
              <a:t>highly </a:t>
            </a:r>
            <a:r>
              <a:rPr lang="en-US" b="1" dirty="0" err="1" smtClean="0"/>
              <a:t>processible</a:t>
            </a:r>
            <a:r>
              <a:rPr lang="tr-TR" b="1" dirty="0"/>
              <a:t> </a:t>
            </a:r>
            <a:r>
              <a:rPr lang="en-US" dirty="0" smtClean="0"/>
              <a:t>as </a:t>
            </a:r>
            <a:r>
              <a:rPr lang="en-US" dirty="0"/>
              <a:t>it is soluble in a wide range of organic solvents, </a:t>
            </a:r>
            <a:r>
              <a:rPr lang="en-US" dirty="0" smtClean="0"/>
              <a:t> while </a:t>
            </a:r>
            <a:r>
              <a:rPr lang="en-US" dirty="0"/>
              <a:t>having the ability to </a:t>
            </a:r>
            <a:r>
              <a:rPr lang="en-US" dirty="0" smtClean="0"/>
              <a:t>form</a:t>
            </a:r>
            <a:r>
              <a:rPr lang="tr-TR" dirty="0" smtClean="0"/>
              <a:t> </a:t>
            </a:r>
            <a:r>
              <a:rPr lang="en-US" dirty="0" smtClean="0"/>
              <a:t>miscible </a:t>
            </a:r>
            <a:r>
              <a:rPr lang="en-US" dirty="0"/>
              <a:t>blends with wide range of polymers. </a:t>
            </a:r>
            <a:endParaRPr lang="tr-TR" dirty="0" smtClean="0"/>
          </a:p>
          <a:p>
            <a:pPr algn="just"/>
            <a:endParaRPr lang="tr-TR" dirty="0"/>
          </a:p>
          <a:p>
            <a:pPr algn="just"/>
            <a:r>
              <a:rPr lang="en-US" dirty="0" smtClean="0"/>
              <a:t>The</a:t>
            </a:r>
            <a:r>
              <a:rPr lang="tr-TR" dirty="0"/>
              <a:t> </a:t>
            </a:r>
            <a:r>
              <a:rPr lang="en-US" dirty="0" smtClean="0"/>
              <a:t>polymer </a:t>
            </a:r>
            <a:r>
              <a:rPr lang="en-US" dirty="0"/>
              <a:t>undergoes hydrolytic degradation </a:t>
            </a:r>
            <a:r>
              <a:rPr lang="en-US" dirty="0" smtClean="0"/>
              <a:t>however</a:t>
            </a:r>
            <a:r>
              <a:rPr lang="en-US" dirty="0"/>
              <a:t>, </a:t>
            </a:r>
            <a:r>
              <a:rPr lang="en-US" b="1" dirty="0"/>
              <a:t>the rate of degradation is </a:t>
            </a:r>
            <a:r>
              <a:rPr lang="en-US" b="1" dirty="0" smtClean="0"/>
              <a:t>rather</a:t>
            </a:r>
            <a:r>
              <a:rPr lang="tr-TR" b="1" dirty="0" smtClean="0"/>
              <a:t> </a:t>
            </a:r>
            <a:r>
              <a:rPr lang="en-US" b="1" dirty="0" smtClean="0"/>
              <a:t>slow</a:t>
            </a:r>
            <a:r>
              <a:rPr lang="en-US" dirty="0" smtClean="0"/>
              <a:t> </a:t>
            </a:r>
            <a:r>
              <a:rPr lang="en-US" dirty="0"/>
              <a:t>(2–3 years). </a:t>
            </a:r>
            <a:endParaRPr lang="tr-TR" dirty="0" smtClean="0"/>
          </a:p>
          <a:p>
            <a:pPr algn="just"/>
            <a:endParaRPr lang="tr-TR" dirty="0"/>
          </a:p>
          <a:p>
            <a:pPr algn="just"/>
            <a:r>
              <a:rPr lang="en-US" dirty="0" smtClean="0"/>
              <a:t>Due </a:t>
            </a:r>
            <a:r>
              <a:rPr lang="en-US" dirty="0"/>
              <a:t>to the slow degradation, </a:t>
            </a:r>
            <a:r>
              <a:rPr lang="en-US" dirty="0" smtClean="0"/>
              <a:t>high</a:t>
            </a:r>
            <a:r>
              <a:rPr lang="tr-TR" dirty="0" smtClean="0"/>
              <a:t> </a:t>
            </a:r>
            <a:r>
              <a:rPr lang="en-US" dirty="0" smtClean="0"/>
              <a:t>permeability </a:t>
            </a:r>
            <a:r>
              <a:rPr lang="en-US" dirty="0"/>
              <a:t>to many drugs and non-toxicity, PCL</a:t>
            </a:r>
          </a:p>
          <a:p>
            <a:pPr algn="just"/>
            <a:r>
              <a:rPr lang="en-US" dirty="0"/>
              <a:t>was initially investigated as a </a:t>
            </a:r>
            <a:r>
              <a:rPr lang="en-US" b="1" dirty="0"/>
              <a:t>long-term </a:t>
            </a:r>
            <a:r>
              <a:rPr lang="en-US" b="1" dirty="0" smtClean="0"/>
              <a:t>drug</a:t>
            </a:r>
            <a:r>
              <a:rPr lang="tr-TR" b="1" dirty="0" smtClean="0"/>
              <a:t> </a:t>
            </a:r>
            <a:r>
              <a:rPr lang="en-US" b="1" dirty="0" smtClean="0"/>
              <a:t>delivery </a:t>
            </a:r>
            <a:r>
              <a:rPr lang="en-US" b="1" dirty="0"/>
              <a:t>vehicle</a:t>
            </a:r>
            <a:r>
              <a:rPr lang="en-US" dirty="0"/>
              <a:t>. The long-term contraceptive </a:t>
            </a:r>
            <a:r>
              <a:rPr lang="en-US" dirty="0" smtClean="0"/>
              <a:t>device</a:t>
            </a:r>
            <a:r>
              <a:rPr lang="tr-TR" dirty="0" smtClean="0"/>
              <a:t> </a:t>
            </a:r>
            <a:r>
              <a:rPr lang="en-US" dirty="0" err="1" smtClean="0"/>
              <a:t>Capronors</a:t>
            </a:r>
            <a:r>
              <a:rPr lang="en-US" dirty="0"/>
              <a:t>, is composed of this polymer and </a:t>
            </a:r>
            <a:r>
              <a:rPr lang="en-US" dirty="0" smtClean="0"/>
              <a:t>has</a:t>
            </a:r>
            <a:r>
              <a:rPr lang="tr-TR" dirty="0" smtClean="0"/>
              <a:t> </a:t>
            </a:r>
            <a:r>
              <a:rPr lang="en-US" dirty="0" smtClean="0"/>
              <a:t>been </a:t>
            </a:r>
            <a:r>
              <a:rPr lang="en-US" dirty="0"/>
              <a:t>developed for the long-term </a:t>
            </a:r>
            <a:r>
              <a:rPr lang="en-US" dirty="0" smtClean="0"/>
              <a:t>release of</a:t>
            </a:r>
            <a:r>
              <a:rPr lang="tr-TR" dirty="0" smtClean="0"/>
              <a:t> </a:t>
            </a:r>
            <a:r>
              <a:rPr lang="en-US" dirty="0" err="1" smtClean="0"/>
              <a:t>levonorgestrel</a:t>
            </a:r>
            <a:r>
              <a:rPr lang="en-US" dirty="0" smtClean="0"/>
              <a:t>. </a:t>
            </a:r>
            <a:endParaRPr lang="tr-TR" dirty="0" smtClean="0"/>
          </a:p>
          <a:p>
            <a:pPr algn="just"/>
            <a:endParaRPr lang="tr-TR" dirty="0" smtClean="0"/>
          </a:p>
          <a:p>
            <a:pPr algn="just"/>
            <a:r>
              <a:rPr lang="en-US" dirty="0"/>
              <a:t>Composites of PCL with calcium </a:t>
            </a:r>
            <a:r>
              <a:rPr lang="en-US" dirty="0" smtClean="0"/>
              <a:t>phosphate</a:t>
            </a:r>
            <a:r>
              <a:rPr lang="tr-TR" dirty="0" smtClean="0"/>
              <a:t> </a:t>
            </a:r>
            <a:r>
              <a:rPr lang="en-US" dirty="0" smtClean="0"/>
              <a:t>based </a:t>
            </a:r>
            <a:r>
              <a:rPr lang="en-US" dirty="0"/>
              <a:t>ceramics are also currently being </a:t>
            </a:r>
            <a:r>
              <a:rPr lang="en-US" dirty="0" smtClean="0"/>
              <a:t>investigated</a:t>
            </a:r>
            <a:r>
              <a:rPr lang="tr-TR" dirty="0" smtClean="0"/>
              <a:t> </a:t>
            </a:r>
            <a:r>
              <a:rPr lang="en-US" dirty="0" smtClean="0"/>
              <a:t>as </a:t>
            </a:r>
            <a:r>
              <a:rPr lang="en-US" dirty="0"/>
              <a:t>suitable </a:t>
            </a:r>
            <a:r>
              <a:rPr lang="en-US" b="1" dirty="0"/>
              <a:t>scaffolds for bone tissue </a:t>
            </a:r>
            <a:r>
              <a:rPr lang="en-US" b="1" dirty="0" smtClean="0"/>
              <a:t>engineering</a:t>
            </a:r>
            <a:r>
              <a:rPr lang="tr-TR" dirty="0" smtClean="0"/>
              <a:t>.</a:t>
            </a:r>
            <a:endParaRPr lang="en-US" dirty="0"/>
          </a:p>
        </p:txBody>
      </p:sp>
    </p:spTree>
    <p:extLst>
      <p:ext uri="{BB962C8B-B14F-4D97-AF65-F5344CB8AC3E}">
        <p14:creationId xmlns:p14="http://schemas.microsoft.com/office/powerpoint/2010/main" val="985981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936" y="485800"/>
            <a:ext cx="8229600" cy="1143000"/>
          </a:xfrm>
        </p:spPr>
        <p:txBody>
          <a:bodyPr>
            <a:normAutofit/>
          </a:bodyPr>
          <a:lstStyle/>
          <a:p>
            <a:r>
              <a:rPr lang="en-US" sz="2400" b="1" dirty="0"/>
              <a:t>Bacterial polyesters</a:t>
            </a:r>
          </a:p>
        </p:txBody>
      </p:sp>
      <p:sp>
        <p:nvSpPr>
          <p:cNvPr id="3" name="Rectangle 2"/>
          <p:cNvSpPr/>
          <p:nvPr/>
        </p:nvSpPr>
        <p:spPr>
          <a:xfrm>
            <a:off x="683568" y="1997839"/>
            <a:ext cx="7992888" cy="4247317"/>
          </a:xfrm>
          <a:prstGeom prst="rect">
            <a:avLst/>
          </a:prstGeom>
        </p:spPr>
        <p:txBody>
          <a:bodyPr wrap="square">
            <a:spAutoFit/>
          </a:bodyPr>
          <a:lstStyle/>
          <a:p>
            <a:pPr algn="just"/>
            <a:r>
              <a:rPr lang="en-US" dirty="0"/>
              <a:t>Bacterial polyesters are naturally occurring </a:t>
            </a:r>
            <a:r>
              <a:rPr lang="en-US" dirty="0" smtClean="0"/>
              <a:t>biodegradable</a:t>
            </a:r>
            <a:r>
              <a:rPr lang="tr-TR" dirty="0" smtClean="0"/>
              <a:t> </a:t>
            </a:r>
            <a:r>
              <a:rPr lang="en-US" dirty="0" smtClean="0"/>
              <a:t>polyesters </a:t>
            </a:r>
            <a:r>
              <a:rPr lang="en-US" b="1" dirty="0"/>
              <a:t>produced by many bacteria </a:t>
            </a:r>
            <a:r>
              <a:rPr lang="en-US" dirty="0" smtClean="0"/>
              <a:t>as</a:t>
            </a:r>
            <a:r>
              <a:rPr lang="tr-TR" dirty="0" smtClean="0"/>
              <a:t> </a:t>
            </a:r>
            <a:r>
              <a:rPr lang="en-US" dirty="0" smtClean="0"/>
              <a:t>their </a:t>
            </a:r>
            <a:r>
              <a:rPr lang="en-US" dirty="0"/>
              <a:t>energy source. The most common </a:t>
            </a:r>
            <a:r>
              <a:rPr lang="en-US" dirty="0" smtClean="0"/>
              <a:t>polymer</a:t>
            </a:r>
            <a:r>
              <a:rPr lang="tr-TR" dirty="0" smtClean="0"/>
              <a:t> </a:t>
            </a:r>
            <a:r>
              <a:rPr lang="en-US" dirty="0" smtClean="0"/>
              <a:t>among </a:t>
            </a:r>
            <a:r>
              <a:rPr lang="en-US" dirty="0"/>
              <a:t>this </a:t>
            </a:r>
            <a:r>
              <a:rPr lang="en-US" dirty="0" smtClean="0"/>
              <a:t>class</a:t>
            </a:r>
            <a:r>
              <a:rPr lang="tr-TR" dirty="0" smtClean="0"/>
              <a:t> </a:t>
            </a:r>
            <a:r>
              <a:rPr lang="en-US" dirty="0" smtClean="0"/>
              <a:t>is </a:t>
            </a:r>
            <a:r>
              <a:rPr lang="en-US" dirty="0"/>
              <a:t>poly(3-hydroxybutyrate) (PHB</a:t>
            </a:r>
            <a:r>
              <a:rPr lang="en-US" dirty="0" smtClean="0"/>
              <a:t>),</a:t>
            </a:r>
            <a:r>
              <a:rPr lang="tr-TR" dirty="0" smtClean="0"/>
              <a:t> </a:t>
            </a:r>
            <a:r>
              <a:rPr lang="en-US" dirty="0" smtClean="0"/>
              <a:t>which </a:t>
            </a:r>
            <a:r>
              <a:rPr lang="en-US" dirty="0"/>
              <a:t>was discovered in 1920 as produced by the</a:t>
            </a:r>
          </a:p>
          <a:p>
            <a:pPr algn="just"/>
            <a:r>
              <a:rPr lang="en-US" dirty="0"/>
              <a:t>bacteria ‘‘Bacillus </a:t>
            </a:r>
            <a:r>
              <a:rPr lang="en-US" dirty="0" err="1"/>
              <a:t>megaterium</a:t>
            </a:r>
            <a:r>
              <a:rPr lang="en-US" dirty="0" smtClean="0"/>
              <a:t>’’</a:t>
            </a:r>
            <a:r>
              <a:rPr lang="tr-TR" dirty="0" smtClean="0"/>
              <a:t>. </a:t>
            </a:r>
            <a:r>
              <a:rPr lang="en-US" dirty="0"/>
              <a:t>In addition to a bacterial </a:t>
            </a:r>
            <a:r>
              <a:rPr lang="en-US" dirty="0" smtClean="0"/>
              <a:t>synthetic</a:t>
            </a:r>
            <a:r>
              <a:rPr lang="tr-TR" dirty="0" smtClean="0"/>
              <a:t> </a:t>
            </a:r>
            <a:r>
              <a:rPr lang="en-US" dirty="0" smtClean="0"/>
              <a:t>route</a:t>
            </a:r>
            <a:r>
              <a:rPr lang="en-US" dirty="0"/>
              <a:t>, several chemical synthetic routes have </a:t>
            </a:r>
            <a:r>
              <a:rPr lang="en-US" dirty="0" smtClean="0"/>
              <a:t>been</a:t>
            </a:r>
            <a:r>
              <a:rPr lang="tr-TR" dirty="0" smtClean="0"/>
              <a:t> </a:t>
            </a:r>
            <a:r>
              <a:rPr lang="en-US" dirty="0" smtClean="0"/>
              <a:t>developed </a:t>
            </a:r>
            <a:r>
              <a:rPr lang="en-US" dirty="0"/>
              <a:t>for PHB synthesis</a:t>
            </a:r>
            <a:r>
              <a:rPr lang="en-US" dirty="0" smtClean="0"/>
              <a:t>.</a:t>
            </a:r>
            <a:endParaRPr lang="tr-TR" dirty="0" smtClean="0"/>
          </a:p>
          <a:p>
            <a:pPr algn="just"/>
            <a:endParaRPr lang="tr-TR" dirty="0"/>
          </a:p>
          <a:p>
            <a:pPr algn="just"/>
            <a:r>
              <a:rPr lang="tr-TR" dirty="0" smtClean="0"/>
              <a:t>It is a </a:t>
            </a:r>
            <a:r>
              <a:rPr lang="en-US" dirty="0" smtClean="0"/>
              <a:t>semi-crystalline polymer </a:t>
            </a:r>
            <a:r>
              <a:rPr lang="en-US" dirty="0"/>
              <a:t>that </a:t>
            </a:r>
            <a:r>
              <a:rPr lang="en-US" dirty="0" smtClean="0"/>
              <a:t>undergoes</a:t>
            </a:r>
            <a:r>
              <a:rPr lang="tr-TR" dirty="0" smtClean="0"/>
              <a:t> </a:t>
            </a:r>
            <a:r>
              <a:rPr lang="en-US" dirty="0" smtClean="0"/>
              <a:t>surface </a:t>
            </a:r>
            <a:r>
              <a:rPr lang="en-US" dirty="0"/>
              <a:t>erosion by hydrolytic cleavage of the </a:t>
            </a:r>
            <a:r>
              <a:rPr lang="en-US" dirty="0" smtClean="0"/>
              <a:t>ester</a:t>
            </a:r>
            <a:r>
              <a:rPr lang="tr-TR" dirty="0" smtClean="0"/>
              <a:t> </a:t>
            </a:r>
            <a:r>
              <a:rPr lang="tr-TR" dirty="0"/>
              <a:t>(</a:t>
            </a:r>
            <a:r>
              <a:rPr lang="en-US" dirty="0" smtClean="0"/>
              <a:t>melting </a:t>
            </a:r>
            <a:r>
              <a:rPr lang="en-US" dirty="0"/>
              <a:t>temperature in the range </a:t>
            </a:r>
            <a:r>
              <a:rPr lang="en-US" dirty="0" smtClean="0"/>
              <a:t>of</a:t>
            </a:r>
            <a:r>
              <a:rPr lang="tr-TR" dirty="0" smtClean="0"/>
              <a:t> </a:t>
            </a:r>
            <a:r>
              <a:rPr lang="en-US" dirty="0" smtClean="0"/>
              <a:t>160–180°C</a:t>
            </a:r>
            <a:r>
              <a:rPr lang="tr-TR" dirty="0" smtClean="0"/>
              <a:t> and </a:t>
            </a:r>
            <a:r>
              <a:rPr lang="en-US" dirty="0" smtClean="0"/>
              <a:t>glass </a:t>
            </a:r>
            <a:r>
              <a:rPr lang="en-US" dirty="0"/>
              <a:t>transition temperature in the range </a:t>
            </a:r>
            <a:r>
              <a:rPr lang="en-US" dirty="0" smtClean="0"/>
              <a:t>of</a:t>
            </a:r>
            <a:r>
              <a:rPr lang="tr-TR" dirty="0" smtClean="0"/>
              <a:t> -</a:t>
            </a:r>
            <a:r>
              <a:rPr lang="en-US" dirty="0" smtClean="0"/>
              <a:t>5 </a:t>
            </a:r>
            <a:r>
              <a:rPr lang="en-US" dirty="0"/>
              <a:t>to </a:t>
            </a:r>
            <a:r>
              <a:rPr lang="en-US" dirty="0" smtClean="0"/>
              <a:t>20°C</a:t>
            </a:r>
            <a:r>
              <a:rPr lang="tr-TR" dirty="0" smtClean="0"/>
              <a:t>).</a:t>
            </a:r>
          </a:p>
          <a:p>
            <a:pPr algn="just"/>
            <a:endParaRPr lang="tr-TR" dirty="0"/>
          </a:p>
          <a:p>
            <a:r>
              <a:rPr lang="en-US" dirty="0" smtClean="0"/>
              <a:t>The</a:t>
            </a:r>
            <a:r>
              <a:rPr lang="tr-TR" dirty="0" smtClean="0"/>
              <a:t> </a:t>
            </a:r>
            <a:r>
              <a:rPr lang="en-US" dirty="0" smtClean="0"/>
              <a:t>co-polymers </a:t>
            </a:r>
            <a:r>
              <a:rPr lang="en-US" dirty="0"/>
              <a:t>of PHB and 3-hydroxyvalerate </a:t>
            </a:r>
            <a:r>
              <a:rPr lang="en-US" dirty="0" smtClean="0"/>
              <a:t>P(HBHV)</a:t>
            </a:r>
            <a:r>
              <a:rPr lang="tr-TR" dirty="0" smtClean="0"/>
              <a:t> </a:t>
            </a:r>
            <a:r>
              <a:rPr lang="en-US" dirty="0" smtClean="0"/>
              <a:t>have </a:t>
            </a:r>
            <a:r>
              <a:rPr lang="en-US" dirty="0"/>
              <a:t>similar </a:t>
            </a:r>
            <a:r>
              <a:rPr lang="en-US" dirty="0" err="1" smtClean="0"/>
              <a:t>semicrystalline</a:t>
            </a:r>
            <a:r>
              <a:rPr lang="en-US" dirty="0" smtClean="0"/>
              <a:t> </a:t>
            </a:r>
            <a:r>
              <a:rPr lang="en-US" dirty="0"/>
              <a:t>properties </a:t>
            </a:r>
            <a:r>
              <a:rPr lang="en-US" dirty="0" smtClean="0"/>
              <a:t>as</a:t>
            </a:r>
            <a:r>
              <a:rPr lang="tr-TR" dirty="0" smtClean="0"/>
              <a:t> </a:t>
            </a:r>
            <a:r>
              <a:rPr lang="en-US" dirty="0" smtClean="0"/>
              <a:t>PHB</a:t>
            </a:r>
            <a:r>
              <a:rPr lang="en-US" dirty="0"/>
              <a:t>; however, the melting temperature is </a:t>
            </a:r>
            <a:r>
              <a:rPr lang="en-US" dirty="0" smtClean="0"/>
              <a:t>lower</a:t>
            </a:r>
            <a:r>
              <a:rPr lang="tr-TR" dirty="0" smtClean="0"/>
              <a:t> </a:t>
            </a:r>
            <a:r>
              <a:rPr lang="en-US" dirty="0" smtClean="0"/>
              <a:t>depending </a:t>
            </a:r>
            <a:r>
              <a:rPr lang="en-US" dirty="0"/>
              <a:t>on the HV </a:t>
            </a:r>
            <a:r>
              <a:rPr lang="en-US" dirty="0" smtClean="0"/>
              <a:t>content</a:t>
            </a:r>
            <a:r>
              <a:rPr lang="tr-TR" dirty="0" smtClean="0"/>
              <a:t>. </a:t>
            </a:r>
            <a:r>
              <a:rPr lang="en-US" dirty="0"/>
              <a:t>Both PHB and P(HB-HV) have </a:t>
            </a:r>
            <a:r>
              <a:rPr lang="en-US" dirty="0" smtClean="0"/>
              <a:t>been</a:t>
            </a:r>
            <a:r>
              <a:rPr lang="tr-TR" dirty="0" smtClean="0"/>
              <a:t> </a:t>
            </a:r>
            <a:r>
              <a:rPr lang="en-US" dirty="0" smtClean="0"/>
              <a:t>found </a:t>
            </a:r>
            <a:r>
              <a:rPr lang="en-US" dirty="0"/>
              <a:t>to be soluble in a wide range of solvents </a:t>
            </a:r>
            <a:r>
              <a:rPr lang="en-US" dirty="0" smtClean="0"/>
              <a:t>and</a:t>
            </a:r>
            <a:r>
              <a:rPr lang="tr-TR" dirty="0" smtClean="0"/>
              <a:t> </a:t>
            </a:r>
            <a:r>
              <a:rPr lang="en-US" dirty="0" smtClean="0"/>
              <a:t>can </a:t>
            </a:r>
            <a:r>
              <a:rPr lang="en-US" dirty="0"/>
              <a:t>be processed into different shapes and </a:t>
            </a:r>
            <a:r>
              <a:rPr lang="en-US" dirty="0" smtClean="0"/>
              <a:t>structures,</a:t>
            </a:r>
            <a:r>
              <a:rPr lang="tr-TR" dirty="0" smtClean="0"/>
              <a:t> </a:t>
            </a:r>
            <a:r>
              <a:rPr lang="en-US" dirty="0" smtClean="0"/>
              <a:t>such </a:t>
            </a:r>
            <a:r>
              <a:rPr lang="en-US" dirty="0"/>
              <a:t>as films, sheets, spheres and fibers.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0648"/>
            <a:ext cx="294322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842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987" y="1124744"/>
            <a:ext cx="7272808" cy="5632311"/>
          </a:xfrm>
          <a:prstGeom prst="rect">
            <a:avLst/>
          </a:prstGeom>
        </p:spPr>
        <p:txBody>
          <a:bodyPr wrap="square">
            <a:spAutoFit/>
          </a:bodyPr>
          <a:lstStyle/>
          <a:p>
            <a:pPr marL="285750" indent="-285750">
              <a:buFont typeface="Arial" panose="020B0604020202020204" pitchFamily="34" charset="0"/>
              <a:buChar char="•"/>
            </a:pPr>
            <a:r>
              <a:rPr lang="en-US" b="1" dirty="0" smtClean="0"/>
              <a:t>Poly(</a:t>
            </a:r>
            <a:r>
              <a:rPr lang="en-US" b="1" dirty="0" err="1" smtClean="0"/>
              <a:t>methymethacrylate</a:t>
            </a:r>
            <a:r>
              <a:rPr lang="en-US" b="1" dirty="0" smtClean="0"/>
              <a:t>)</a:t>
            </a:r>
            <a:r>
              <a:rPr lang="tr-TR" b="1" dirty="0" smtClean="0"/>
              <a:t>: </a:t>
            </a:r>
            <a:r>
              <a:rPr lang="en-US" dirty="0" smtClean="0"/>
              <a:t>Rigid </a:t>
            </a:r>
            <a:r>
              <a:rPr lang="en-US" dirty="0"/>
              <a:t>contact lenses, </a:t>
            </a:r>
            <a:r>
              <a:rPr lang="en-US" dirty="0" smtClean="0"/>
              <a:t>intra-ocular</a:t>
            </a:r>
            <a:r>
              <a:rPr lang="tr-TR" dirty="0" smtClean="0"/>
              <a:t> </a:t>
            </a:r>
            <a:r>
              <a:rPr lang="en-US" dirty="0" smtClean="0"/>
              <a:t>lens</a:t>
            </a:r>
            <a:endParaRPr lang="tr-TR" dirty="0" smtClean="0"/>
          </a:p>
          <a:p>
            <a:endParaRPr lang="en-US" dirty="0"/>
          </a:p>
          <a:p>
            <a:pPr marL="285750" indent="-285750">
              <a:buFont typeface="Arial" panose="020B0604020202020204" pitchFamily="34" charset="0"/>
              <a:buChar char="•"/>
            </a:pPr>
            <a:r>
              <a:rPr lang="en-US" b="1" dirty="0"/>
              <a:t>Polymeric </a:t>
            </a:r>
            <a:r>
              <a:rPr lang="en-US" b="1" dirty="0" smtClean="0"/>
              <a:t>compounds</a:t>
            </a:r>
            <a:r>
              <a:rPr lang="tr-TR" b="1" dirty="0" smtClean="0"/>
              <a:t> </a:t>
            </a:r>
            <a:r>
              <a:rPr lang="en-US" b="1" dirty="0" smtClean="0"/>
              <a:t>based </a:t>
            </a:r>
            <a:r>
              <a:rPr lang="en-US" b="1" dirty="0"/>
              <a:t>on </a:t>
            </a:r>
            <a:r>
              <a:rPr lang="en-US" b="1" dirty="0" smtClean="0"/>
              <a:t>methyl</a:t>
            </a:r>
            <a:r>
              <a:rPr lang="tr-TR" b="1" dirty="0" smtClean="0"/>
              <a:t> </a:t>
            </a:r>
            <a:r>
              <a:rPr lang="en-US" b="1" dirty="0" smtClean="0"/>
              <a:t>methacrylate</a:t>
            </a:r>
            <a:r>
              <a:rPr lang="tr-TR" b="1" dirty="0" smtClean="0"/>
              <a:t>:</a:t>
            </a:r>
            <a:r>
              <a:rPr lang="tr-TR" b="1" dirty="0"/>
              <a:t> </a:t>
            </a:r>
            <a:r>
              <a:rPr lang="en-US" dirty="0" smtClean="0"/>
              <a:t>Acrylic </a:t>
            </a:r>
            <a:r>
              <a:rPr lang="en-US" dirty="0"/>
              <a:t>cements for </a:t>
            </a:r>
            <a:r>
              <a:rPr lang="en-US" dirty="0" err="1"/>
              <a:t>orthopedy</a:t>
            </a:r>
            <a:r>
              <a:rPr lang="en-US" dirty="0"/>
              <a:t> </a:t>
            </a:r>
            <a:r>
              <a:rPr lang="en-US" dirty="0" smtClean="0"/>
              <a:t>and</a:t>
            </a:r>
            <a:r>
              <a:rPr lang="tr-TR" dirty="0" smtClean="0"/>
              <a:t> </a:t>
            </a:r>
            <a:r>
              <a:rPr lang="en-US" dirty="0" smtClean="0"/>
              <a:t>odontology</a:t>
            </a:r>
            <a:r>
              <a:rPr lang="en-US" dirty="0"/>
              <a:t>, facial prostheses, </a:t>
            </a:r>
            <a:r>
              <a:rPr lang="en-US" dirty="0" smtClean="0"/>
              <a:t>joint</a:t>
            </a:r>
            <a:r>
              <a:rPr lang="tr-TR" dirty="0" smtClean="0"/>
              <a:t> </a:t>
            </a:r>
            <a:r>
              <a:rPr lang="en-US" dirty="0" smtClean="0"/>
              <a:t>surgeries</a:t>
            </a:r>
            <a:r>
              <a:rPr lang="en-US" dirty="0"/>
              <a:t>, filling of bone </a:t>
            </a:r>
            <a:r>
              <a:rPr lang="en-US" dirty="0" smtClean="0"/>
              <a:t>cavities</a:t>
            </a:r>
            <a:r>
              <a:rPr lang="tr-TR" dirty="0" smtClean="0"/>
              <a:t> </a:t>
            </a:r>
            <a:r>
              <a:rPr lang="en-US" dirty="0" smtClean="0"/>
              <a:t>and </a:t>
            </a:r>
            <a:r>
              <a:rPr lang="en-US" dirty="0"/>
              <a:t>porous bony </a:t>
            </a:r>
            <a:r>
              <a:rPr lang="en-US" dirty="0" smtClean="0"/>
              <a:t>tissues</a:t>
            </a:r>
            <a:endParaRPr lang="tr-TR" dirty="0" smtClean="0"/>
          </a:p>
          <a:p>
            <a:endParaRPr lang="tr-TR" dirty="0" smtClean="0"/>
          </a:p>
          <a:p>
            <a:pPr marL="285750" indent="-285750">
              <a:buFont typeface="Arial" panose="020B0604020202020204" pitchFamily="34" charset="0"/>
              <a:buChar char="•"/>
            </a:pPr>
            <a:r>
              <a:rPr lang="en-US" b="1" dirty="0" smtClean="0"/>
              <a:t>Poly(2-hydroxyethyl</a:t>
            </a:r>
            <a:r>
              <a:rPr lang="tr-TR" b="1" dirty="0"/>
              <a:t> </a:t>
            </a:r>
            <a:r>
              <a:rPr lang="en-US" b="1" dirty="0" smtClean="0"/>
              <a:t>methacrylate)</a:t>
            </a:r>
            <a:r>
              <a:rPr lang="tr-TR" b="1" dirty="0" smtClean="0"/>
              <a:t>:</a:t>
            </a:r>
            <a:r>
              <a:rPr lang="tr-TR" b="1" dirty="0"/>
              <a:t> </a:t>
            </a:r>
            <a:r>
              <a:rPr lang="en-US" dirty="0" smtClean="0"/>
              <a:t>Flexible </a:t>
            </a:r>
            <a:r>
              <a:rPr lang="en-US" dirty="0"/>
              <a:t>contact lenses, </a:t>
            </a:r>
            <a:r>
              <a:rPr lang="en-US" dirty="0" smtClean="0"/>
              <a:t>plastic</a:t>
            </a:r>
            <a:r>
              <a:rPr lang="tr-TR" dirty="0" smtClean="0"/>
              <a:t> </a:t>
            </a:r>
            <a:r>
              <a:rPr lang="en-US" dirty="0" smtClean="0"/>
              <a:t>surgery</a:t>
            </a:r>
            <a:r>
              <a:rPr lang="en-US" dirty="0"/>
              <a:t>, </a:t>
            </a:r>
            <a:r>
              <a:rPr lang="en-US" dirty="0" err="1"/>
              <a:t>hemocompatibility</a:t>
            </a:r>
            <a:r>
              <a:rPr lang="en-US" dirty="0"/>
              <a:t> </a:t>
            </a:r>
            <a:r>
              <a:rPr lang="en-US" dirty="0" smtClean="0"/>
              <a:t>of</a:t>
            </a:r>
            <a:r>
              <a:rPr lang="tr-TR" dirty="0" smtClean="0"/>
              <a:t> </a:t>
            </a:r>
            <a:r>
              <a:rPr lang="en-US" dirty="0" smtClean="0"/>
              <a:t>surfaces</a:t>
            </a:r>
            <a:endParaRPr lang="tr-TR" dirty="0" smtClean="0"/>
          </a:p>
          <a:p>
            <a:endParaRPr lang="tr-TR" dirty="0"/>
          </a:p>
          <a:p>
            <a:pPr marL="285750" indent="-285750">
              <a:buFont typeface="Arial" panose="020B0604020202020204" pitchFamily="34" charset="0"/>
              <a:buChar char="•"/>
            </a:pPr>
            <a:r>
              <a:rPr lang="en-US" b="1" dirty="0" smtClean="0"/>
              <a:t>Nylon-type polyamides</a:t>
            </a:r>
            <a:r>
              <a:rPr lang="tr-TR" b="1" dirty="0" smtClean="0"/>
              <a:t>:</a:t>
            </a:r>
            <a:r>
              <a:rPr lang="en-US" b="1" dirty="0" smtClean="0"/>
              <a:t> </a:t>
            </a:r>
            <a:r>
              <a:rPr lang="en-US" dirty="0" smtClean="0"/>
              <a:t>Sutures</a:t>
            </a:r>
            <a:endParaRPr lang="tr-TR" dirty="0" smtClean="0"/>
          </a:p>
          <a:p>
            <a:endParaRPr lang="tr-TR" dirty="0" smtClean="0"/>
          </a:p>
          <a:p>
            <a:pPr marL="285750" indent="-285750">
              <a:buFont typeface="Arial" panose="020B0604020202020204" pitchFamily="34" charset="0"/>
              <a:buChar char="•"/>
            </a:pPr>
            <a:r>
              <a:rPr lang="en-US" b="1" dirty="0" smtClean="0"/>
              <a:t>Poly(vinyl </a:t>
            </a:r>
            <a:r>
              <a:rPr lang="en-US" b="1" dirty="0"/>
              <a:t>chloride</a:t>
            </a:r>
            <a:r>
              <a:rPr lang="en-US" b="1" dirty="0" smtClean="0"/>
              <a:t>)</a:t>
            </a:r>
            <a:r>
              <a:rPr lang="tr-TR" b="1" dirty="0" smtClean="0"/>
              <a:t>:</a:t>
            </a:r>
            <a:r>
              <a:rPr lang="en-US" b="1" dirty="0" smtClean="0"/>
              <a:t> </a:t>
            </a:r>
            <a:r>
              <a:rPr lang="tr-TR" dirty="0"/>
              <a:t>C</a:t>
            </a:r>
            <a:r>
              <a:rPr lang="en-US" dirty="0" err="1" smtClean="0"/>
              <a:t>atheters</a:t>
            </a:r>
            <a:endParaRPr lang="tr-TR" dirty="0" smtClean="0"/>
          </a:p>
          <a:p>
            <a:endParaRPr lang="tr-TR" dirty="0"/>
          </a:p>
          <a:p>
            <a:pPr marL="285750" indent="-285750">
              <a:buFont typeface="Arial" panose="020B0604020202020204" pitchFamily="34" charset="0"/>
              <a:buChar char="•"/>
            </a:pPr>
            <a:r>
              <a:rPr lang="en-US" b="1" dirty="0" smtClean="0"/>
              <a:t>Poly(ethylene</a:t>
            </a:r>
            <a:r>
              <a:rPr lang="tr-TR" b="1" dirty="0"/>
              <a:t> </a:t>
            </a:r>
            <a:r>
              <a:rPr lang="en-US" b="1" dirty="0" err="1" smtClean="0"/>
              <a:t>terephtalate</a:t>
            </a:r>
            <a:r>
              <a:rPr lang="en-US" b="1" dirty="0" smtClean="0"/>
              <a:t>)</a:t>
            </a:r>
            <a:r>
              <a:rPr lang="tr-TR" b="1" dirty="0" smtClean="0"/>
              <a:t>: </a:t>
            </a:r>
            <a:r>
              <a:rPr lang="en-US" dirty="0" smtClean="0"/>
              <a:t>Vascular </a:t>
            </a:r>
            <a:r>
              <a:rPr lang="en-US" dirty="0" err="1"/>
              <a:t>protheses</a:t>
            </a:r>
            <a:r>
              <a:rPr lang="en-US" dirty="0"/>
              <a:t>, cardiac </a:t>
            </a:r>
            <a:r>
              <a:rPr lang="en-US" dirty="0" smtClean="0"/>
              <a:t>valves</a:t>
            </a:r>
            <a:endParaRPr lang="tr-TR" dirty="0" smtClean="0"/>
          </a:p>
          <a:p>
            <a:endParaRPr lang="tr-TR" dirty="0" smtClean="0"/>
          </a:p>
          <a:p>
            <a:pPr marL="285750" indent="-285750">
              <a:buFont typeface="Arial" panose="020B0604020202020204" pitchFamily="34" charset="0"/>
              <a:buChar char="•"/>
            </a:pPr>
            <a:r>
              <a:rPr lang="en-US" b="1" dirty="0" smtClean="0"/>
              <a:t>Polytetrafluoroethylene</a:t>
            </a:r>
            <a:r>
              <a:rPr lang="tr-TR" b="1" dirty="0" smtClean="0"/>
              <a:t>:</a:t>
            </a:r>
            <a:r>
              <a:rPr lang="en-US" b="1" dirty="0" smtClean="0"/>
              <a:t> </a:t>
            </a:r>
            <a:r>
              <a:rPr lang="en-US" dirty="0" err="1"/>
              <a:t>Orthopedy</a:t>
            </a:r>
            <a:r>
              <a:rPr lang="en-US" dirty="0"/>
              <a:t>, vascular </a:t>
            </a:r>
            <a:r>
              <a:rPr lang="en-US" dirty="0" smtClean="0"/>
              <a:t>clips</a:t>
            </a:r>
            <a:endParaRPr lang="tr-TR" dirty="0" smtClean="0"/>
          </a:p>
          <a:p>
            <a:endParaRPr lang="tr-TR" dirty="0" smtClean="0"/>
          </a:p>
          <a:p>
            <a:pPr marL="285750" indent="-285750">
              <a:buFont typeface="Arial" panose="020B0604020202020204" pitchFamily="34" charset="0"/>
              <a:buChar char="•"/>
            </a:pPr>
            <a:r>
              <a:rPr lang="en-US" b="1" dirty="0" smtClean="0"/>
              <a:t>Polyurethanes</a:t>
            </a:r>
            <a:r>
              <a:rPr lang="tr-TR" b="1" dirty="0" smtClean="0"/>
              <a:t>:</a:t>
            </a:r>
            <a:r>
              <a:rPr lang="en-US" b="1" dirty="0" smtClean="0"/>
              <a:t> </a:t>
            </a:r>
            <a:r>
              <a:rPr lang="en-US" dirty="0"/>
              <a:t>Catheters, cardiac </a:t>
            </a:r>
            <a:r>
              <a:rPr lang="en-US" dirty="0" smtClean="0"/>
              <a:t>pumps</a:t>
            </a:r>
            <a:endParaRPr lang="tr-TR" dirty="0" smtClean="0"/>
          </a:p>
          <a:p>
            <a:endParaRPr lang="tr-TR" dirty="0" smtClean="0"/>
          </a:p>
          <a:p>
            <a:pPr marL="285750" indent="-285750">
              <a:buFont typeface="Arial" panose="020B0604020202020204" pitchFamily="34" charset="0"/>
              <a:buChar char="•"/>
            </a:pPr>
            <a:r>
              <a:rPr lang="en-US" b="1" dirty="0" smtClean="0"/>
              <a:t>Silicones</a:t>
            </a:r>
            <a:r>
              <a:rPr lang="tr-TR" b="1" dirty="0" smtClean="0"/>
              <a:t>:</a:t>
            </a:r>
            <a:r>
              <a:rPr lang="en-US" b="1" dirty="0" smtClean="0"/>
              <a:t> </a:t>
            </a:r>
            <a:r>
              <a:rPr lang="en-US" dirty="0"/>
              <a:t>Plastic </a:t>
            </a:r>
            <a:r>
              <a:rPr lang="en-US" dirty="0" smtClean="0"/>
              <a:t>surgery</a:t>
            </a:r>
            <a:r>
              <a:rPr lang="tr-TR" dirty="0" smtClean="0"/>
              <a:t> and </a:t>
            </a:r>
            <a:r>
              <a:rPr lang="en-US" dirty="0" smtClean="0"/>
              <a:t>tubes</a:t>
            </a:r>
            <a:r>
              <a:rPr lang="tr-TR" dirty="0"/>
              <a:t>.</a:t>
            </a:r>
            <a:endParaRPr lang="en-US" dirty="0"/>
          </a:p>
        </p:txBody>
      </p:sp>
      <p:sp>
        <p:nvSpPr>
          <p:cNvPr id="5" name="TextBox 4"/>
          <p:cNvSpPr txBox="1"/>
          <p:nvPr/>
        </p:nvSpPr>
        <p:spPr>
          <a:xfrm>
            <a:off x="131137" y="332656"/>
            <a:ext cx="9162508" cy="830997"/>
          </a:xfrm>
          <a:prstGeom prst="rect">
            <a:avLst/>
          </a:prstGeom>
          <a:noFill/>
        </p:spPr>
        <p:txBody>
          <a:bodyPr wrap="none" rtlCol="0">
            <a:spAutoFit/>
          </a:bodyPr>
          <a:lstStyle/>
          <a:p>
            <a:r>
              <a:rPr lang="en-US" sz="2400" b="1" dirty="0"/>
              <a:t>Some polymers currently used clinically and some of their</a:t>
            </a:r>
            <a:r>
              <a:rPr lang="tr-TR" sz="2400" b="1" dirty="0"/>
              <a:t> </a:t>
            </a:r>
            <a:r>
              <a:rPr lang="en-US" sz="2400" b="1" dirty="0"/>
              <a:t>applications</a:t>
            </a:r>
          </a:p>
          <a:p>
            <a:endParaRPr lang="en-US" sz="2400" dirty="0"/>
          </a:p>
        </p:txBody>
      </p:sp>
    </p:spTree>
    <p:extLst>
      <p:ext uri="{BB962C8B-B14F-4D97-AF65-F5344CB8AC3E}">
        <p14:creationId xmlns:p14="http://schemas.microsoft.com/office/powerpoint/2010/main" val="1884734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2073037"/>
            <a:ext cx="8208912" cy="4247317"/>
          </a:xfrm>
          <a:prstGeom prst="rect">
            <a:avLst/>
          </a:prstGeom>
        </p:spPr>
        <p:txBody>
          <a:bodyPr wrap="square">
            <a:spAutoFit/>
          </a:bodyPr>
          <a:lstStyle/>
          <a:p>
            <a:pPr algn="just"/>
            <a:r>
              <a:rPr lang="en-US" dirty="0"/>
              <a:t>The hydrolytic degradation of PHB results in </a:t>
            </a:r>
            <a:r>
              <a:rPr lang="en-US" dirty="0" smtClean="0"/>
              <a:t>the</a:t>
            </a:r>
            <a:r>
              <a:rPr lang="tr-TR" dirty="0" smtClean="0"/>
              <a:t> </a:t>
            </a:r>
            <a:r>
              <a:rPr lang="en-US" dirty="0" smtClean="0"/>
              <a:t>formation </a:t>
            </a:r>
            <a:r>
              <a:rPr lang="en-US" dirty="0"/>
              <a:t>of </a:t>
            </a:r>
            <a:r>
              <a:rPr lang="en-US" dirty="0" smtClean="0"/>
              <a:t>3-hydroxy-butyric </a:t>
            </a:r>
            <a:r>
              <a:rPr lang="en-US" dirty="0"/>
              <a:t>acid which </a:t>
            </a:r>
            <a:r>
              <a:rPr lang="en-US" dirty="0" smtClean="0"/>
              <a:t>is</a:t>
            </a:r>
            <a:r>
              <a:rPr lang="tr-TR" dirty="0" smtClean="0"/>
              <a:t> </a:t>
            </a:r>
            <a:r>
              <a:rPr lang="en-US" dirty="0" smtClean="0"/>
              <a:t>a </a:t>
            </a:r>
            <a:r>
              <a:rPr lang="en-US" dirty="0"/>
              <a:t>normal constituent of </a:t>
            </a:r>
            <a:r>
              <a:rPr lang="en-US" dirty="0" smtClean="0"/>
              <a:t>blood. </a:t>
            </a:r>
            <a:r>
              <a:rPr lang="en-US" dirty="0"/>
              <a:t>However, PHB has </a:t>
            </a:r>
            <a:r>
              <a:rPr lang="en-US" dirty="0" smtClean="0"/>
              <a:t>a</a:t>
            </a:r>
            <a:r>
              <a:rPr lang="tr-TR" dirty="0" smtClean="0"/>
              <a:t> </a:t>
            </a:r>
            <a:r>
              <a:rPr lang="en-US" dirty="0" smtClean="0"/>
              <a:t>rather </a:t>
            </a:r>
            <a:r>
              <a:rPr lang="en-US" dirty="0"/>
              <a:t>low degradation rate in the body </a:t>
            </a:r>
            <a:r>
              <a:rPr lang="en-US" dirty="0" smtClean="0"/>
              <a:t>compared</a:t>
            </a:r>
            <a:r>
              <a:rPr lang="tr-TR" dirty="0" smtClean="0"/>
              <a:t> </a:t>
            </a:r>
            <a:r>
              <a:rPr lang="en-US" dirty="0" smtClean="0"/>
              <a:t>to </a:t>
            </a:r>
            <a:r>
              <a:rPr lang="en-US" dirty="0"/>
              <a:t>synthetic polyesters presumably due to its </a:t>
            </a:r>
            <a:r>
              <a:rPr lang="en-US" dirty="0" smtClean="0"/>
              <a:t>high</a:t>
            </a:r>
            <a:r>
              <a:rPr lang="tr-TR" dirty="0" smtClean="0"/>
              <a:t> </a:t>
            </a:r>
            <a:r>
              <a:rPr lang="en-US" dirty="0" smtClean="0"/>
              <a:t>crystallinity</a:t>
            </a:r>
            <a:r>
              <a:rPr lang="en-US" dirty="0"/>
              <a:t>. The co-polymer, </a:t>
            </a:r>
            <a:r>
              <a:rPr lang="en-US" b="1" dirty="0" smtClean="0"/>
              <a:t>P</a:t>
            </a:r>
            <a:r>
              <a:rPr lang="tr-TR" b="1" dirty="0" smtClean="0"/>
              <a:t>HBV</a:t>
            </a:r>
            <a:r>
              <a:rPr lang="en-US" b="1" dirty="0" smtClean="0"/>
              <a:t>, </a:t>
            </a:r>
            <a:r>
              <a:rPr lang="en-US" b="1" dirty="0"/>
              <a:t>being </a:t>
            </a:r>
            <a:r>
              <a:rPr lang="en-US" b="1" dirty="0" smtClean="0"/>
              <a:t>less</a:t>
            </a:r>
            <a:r>
              <a:rPr lang="tr-TR" b="1" dirty="0" smtClean="0"/>
              <a:t> </a:t>
            </a:r>
            <a:r>
              <a:rPr lang="en-US" b="1" dirty="0" smtClean="0"/>
              <a:t>crystalline </a:t>
            </a:r>
            <a:r>
              <a:rPr lang="en-US" b="1" dirty="0"/>
              <a:t>undergoes degradation at a much </a:t>
            </a:r>
            <a:r>
              <a:rPr lang="en-US" b="1" dirty="0" smtClean="0"/>
              <a:t>faster</a:t>
            </a:r>
            <a:r>
              <a:rPr lang="tr-TR" b="1" dirty="0" smtClean="0"/>
              <a:t> </a:t>
            </a:r>
            <a:r>
              <a:rPr lang="en-US" b="1" dirty="0" smtClean="0"/>
              <a:t>rate</a:t>
            </a:r>
            <a:r>
              <a:rPr lang="tr-TR" dirty="0" smtClean="0"/>
              <a:t>.</a:t>
            </a:r>
          </a:p>
          <a:p>
            <a:endParaRPr lang="tr-TR" dirty="0"/>
          </a:p>
          <a:p>
            <a:pPr algn="just"/>
            <a:r>
              <a:rPr lang="en-US" dirty="0" smtClean="0"/>
              <a:t>The </a:t>
            </a:r>
            <a:r>
              <a:rPr lang="en-US" dirty="0"/>
              <a:t>in </a:t>
            </a:r>
            <a:r>
              <a:rPr lang="en-US" dirty="0" smtClean="0"/>
              <a:t>vivo</a:t>
            </a:r>
            <a:r>
              <a:rPr lang="tr-TR" dirty="0" smtClean="0"/>
              <a:t> </a:t>
            </a:r>
            <a:r>
              <a:rPr lang="en-US" dirty="0" smtClean="0"/>
              <a:t>degradation </a:t>
            </a:r>
            <a:r>
              <a:rPr lang="en-US" dirty="0"/>
              <a:t>of these polymers is slow, although </a:t>
            </a:r>
            <a:r>
              <a:rPr lang="en-US" dirty="0" smtClean="0"/>
              <a:t>not</a:t>
            </a:r>
            <a:r>
              <a:rPr lang="tr-TR" dirty="0" smtClean="0"/>
              <a:t> </a:t>
            </a:r>
            <a:r>
              <a:rPr lang="en-US" dirty="0" smtClean="0"/>
              <a:t>many </a:t>
            </a:r>
            <a:r>
              <a:rPr lang="en-US" dirty="0"/>
              <a:t>degradation studies have been performed. </a:t>
            </a:r>
            <a:r>
              <a:rPr lang="en-US" dirty="0" smtClean="0"/>
              <a:t>As</a:t>
            </a:r>
            <a:r>
              <a:rPr lang="tr-TR" dirty="0" smtClean="0"/>
              <a:t> </a:t>
            </a:r>
            <a:r>
              <a:rPr lang="en-US" dirty="0" smtClean="0"/>
              <a:t>such</a:t>
            </a:r>
            <a:r>
              <a:rPr lang="en-US" dirty="0"/>
              <a:t>, PHB and </a:t>
            </a:r>
            <a:r>
              <a:rPr lang="en-US" dirty="0" smtClean="0"/>
              <a:t>P</a:t>
            </a:r>
            <a:r>
              <a:rPr lang="tr-TR" dirty="0" smtClean="0"/>
              <a:t>HBV </a:t>
            </a:r>
            <a:r>
              <a:rPr lang="en-US" dirty="0" smtClean="0"/>
              <a:t>may </a:t>
            </a:r>
            <a:r>
              <a:rPr lang="en-US" dirty="0"/>
              <a:t>be </a:t>
            </a:r>
            <a:r>
              <a:rPr lang="en-US" dirty="0" smtClean="0"/>
              <a:t>potential</a:t>
            </a:r>
            <a:r>
              <a:rPr lang="tr-TR" dirty="0" smtClean="0"/>
              <a:t> </a:t>
            </a:r>
            <a:r>
              <a:rPr lang="en-US" dirty="0" smtClean="0"/>
              <a:t>biodegradable </a:t>
            </a:r>
            <a:r>
              <a:rPr lang="en-US" b="1" dirty="0"/>
              <a:t>candidates for long term </a:t>
            </a:r>
            <a:r>
              <a:rPr lang="en-US" b="1" dirty="0" smtClean="0"/>
              <a:t>implants</a:t>
            </a:r>
            <a:r>
              <a:rPr lang="en-US" dirty="0" smtClean="0"/>
              <a:t>.</a:t>
            </a:r>
            <a:r>
              <a:rPr lang="tr-TR" dirty="0" smtClean="0"/>
              <a:t> </a:t>
            </a:r>
            <a:r>
              <a:rPr lang="en-US" dirty="0" smtClean="0"/>
              <a:t>Attempts </a:t>
            </a:r>
            <a:r>
              <a:rPr lang="en-US" dirty="0"/>
              <a:t>are currently underway to increase </a:t>
            </a:r>
            <a:r>
              <a:rPr lang="en-US" dirty="0" smtClean="0"/>
              <a:t>the</a:t>
            </a:r>
            <a:r>
              <a:rPr lang="tr-TR" dirty="0" smtClean="0"/>
              <a:t> </a:t>
            </a:r>
            <a:r>
              <a:rPr lang="en-US" dirty="0" smtClean="0"/>
              <a:t>rate </a:t>
            </a:r>
            <a:r>
              <a:rPr lang="en-US" dirty="0"/>
              <a:t>of degradation of these polymers by </a:t>
            </a:r>
            <a:r>
              <a:rPr lang="en-US" dirty="0" smtClean="0"/>
              <a:t>blending</a:t>
            </a:r>
            <a:r>
              <a:rPr lang="tr-TR" dirty="0" smtClean="0"/>
              <a:t> </a:t>
            </a:r>
            <a:r>
              <a:rPr lang="en-US" dirty="0" smtClean="0"/>
              <a:t>them </a:t>
            </a:r>
            <a:r>
              <a:rPr lang="en-US" dirty="0"/>
              <a:t>with more hydrophilic polymers or other </a:t>
            </a:r>
            <a:r>
              <a:rPr lang="en-US" dirty="0" smtClean="0"/>
              <a:t>low</a:t>
            </a:r>
            <a:r>
              <a:rPr lang="tr-TR" dirty="0" smtClean="0"/>
              <a:t> </a:t>
            </a:r>
            <a:r>
              <a:rPr lang="en-US" dirty="0" smtClean="0"/>
              <a:t>molecular </a:t>
            </a:r>
            <a:r>
              <a:rPr lang="en-US" dirty="0"/>
              <a:t>weight additives to increase water </a:t>
            </a:r>
            <a:r>
              <a:rPr lang="en-US" dirty="0" smtClean="0"/>
              <a:t>penetration</a:t>
            </a:r>
            <a:r>
              <a:rPr lang="tr-TR" dirty="0" smtClean="0"/>
              <a:t> </a:t>
            </a:r>
            <a:r>
              <a:rPr lang="en-US" dirty="0" smtClean="0"/>
              <a:t>and </a:t>
            </a:r>
            <a:r>
              <a:rPr lang="en-US" dirty="0"/>
              <a:t>facilitate </a:t>
            </a:r>
            <a:r>
              <a:rPr lang="en-US" dirty="0" smtClean="0"/>
              <a:t>degradation.</a:t>
            </a:r>
            <a:endParaRPr lang="tr-TR" dirty="0" smtClean="0"/>
          </a:p>
          <a:p>
            <a:pPr algn="just"/>
            <a:endParaRPr lang="tr-TR" dirty="0"/>
          </a:p>
          <a:p>
            <a:pPr algn="just"/>
            <a:r>
              <a:rPr lang="tr-TR" dirty="0"/>
              <a:t>It is a good </a:t>
            </a:r>
            <a:r>
              <a:rPr lang="en-US" dirty="0"/>
              <a:t>candidate for developing </a:t>
            </a:r>
            <a:r>
              <a:rPr lang="en-US" b="1" dirty="0"/>
              <a:t>drug delivery </a:t>
            </a:r>
            <a:r>
              <a:rPr lang="en-US" b="1" dirty="0" smtClean="0"/>
              <a:t>vehicles</a:t>
            </a:r>
            <a:r>
              <a:rPr lang="tr-TR" dirty="0" smtClean="0"/>
              <a:t>.</a:t>
            </a:r>
            <a:endParaRPr lang="tr-TR" dirty="0"/>
          </a:p>
          <a:p>
            <a:pPr algn="just"/>
            <a:endParaRPr lang="en-US" dirty="0"/>
          </a:p>
        </p:txBody>
      </p:sp>
      <p:sp>
        <p:nvSpPr>
          <p:cNvPr id="4" name="Title 1"/>
          <p:cNvSpPr>
            <a:spLocks noGrp="1"/>
          </p:cNvSpPr>
          <p:nvPr>
            <p:ph type="title"/>
          </p:nvPr>
        </p:nvSpPr>
        <p:spPr>
          <a:xfrm>
            <a:off x="2339752" y="481236"/>
            <a:ext cx="8229600" cy="1143000"/>
          </a:xfrm>
        </p:spPr>
        <p:txBody>
          <a:bodyPr>
            <a:normAutofit/>
          </a:bodyPr>
          <a:lstStyle/>
          <a:p>
            <a:r>
              <a:rPr lang="en-US" sz="2400" b="1" dirty="0"/>
              <a:t>Bacterial polyesters</a:t>
            </a:r>
          </a:p>
        </p:txBody>
      </p:sp>
      <p:pic>
        <p:nvPicPr>
          <p:cNvPr id="2050" name="Picture 2" descr="http://www.scielo.br/img/revistas/bjce/v21n1/18266f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332656"/>
            <a:ext cx="4532963"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115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14741"/>
            <a:ext cx="8458200" cy="4124206"/>
          </a:xfrm>
          <a:prstGeom prst="rect">
            <a:avLst/>
          </a:prstGeom>
        </p:spPr>
        <p:txBody>
          <a:bodyPr wrap="square">
            <a:spAutoFit/>
          </a:bodyPr>
          <a:lstStyle/>
          <a:p>
            <a:pPr algn="ctr"/>
            <a:r>
              <a:rPr lang="tr-TR" sz="2800" dirty="0"/>
              <a:t>S</a:t>
            </a:r>
            <a:r>
              <a:rPr lang="en-US" sz="2800" b="1" dirty="0" smtClean="0"/>
              <a:t>kin substitute</a:t>
            </a:r>
            <a:r>
              <a:rPr lang="tr-TR" sz="2800" b="1" dirty="0" smtClean="0"/>
              <a:t>s</a:t>
            </a:r>
            <a:r>
              <a:rPr lang="tr-TR" sz="2800" dirty="0" smtClean="0"/>
              <a:t> </a:t>
            </a:r>
          </a:p>
          <a:p>
            <a:pPr algn="just"/>
            <a:r>
              <a:rPr lang="en-US" dirty="0" smtClean="0"/>
              <a:t>will </a:t>
            </a:r>
            <a:r>
              <a:rPr lang="en-US" dirty="0" smtClean="0"/>
              <a:t>have an enormous</a:t>
            </a:r>
            <a:r>
              <a:rPr lang="tr-TR" dirty="0" smtClean="0"/>
              <a:t> </a:t>
            </a:r>
            <a:r>
              <a:rPr lang="en-US" dirty="0" smtClean="0"/>
              <a:t>impact on the care of patients</a:t>
            </a:r>
            <a:r>
              <a:rPr lang="tr-TR" dirty="0" smtClean="0"/>
              <a:t> </a:t>
            </a:r>
            <a:r>
              <a:rPr lang="en-US" dirty="0" smtClean="0"/>
              <a:t>with serious burns.</a:t>
            </a:r>
            <a:endParaRPr lang="tr-TR" dirty="0" smtClean="0"/>
          </a:p>
          <a:p>
            <a:pPr algn="just"/>
            <a:endParaRPr lang="tr-TR" dirty="0"/>
          </a:p>
          <a:p>
            <a:pPr algn="just"/>
            <a:r>
              <a:rPr lang="en-US" b="1" dirty="0"/>
              <a:t>Skin, the body’s largest organ, is incredibly </a:t>
            </a:r>
            <a:r>
              <a:rPr lang="en-US" b="1" dirty="0" smtClean="0"/>
              <a:t>complex</a:t>
            </a:r>
            <a:r>
              <a:rPr lang="en-US" dirty="0" smtClean="0"/>
              <a:t>.</a:t>
            </a:r>
            <a:r>
              <a:rPr lang="tr-TR" dirty="0" smtClean="0"/>
              <a:t> F</a:t>
            </a:r>
            <a:r>
              <a:rPr lang="en-US" dirty="0" err="1" smtClean="0"/>
              <a:t>unctionally</a:t>
            </a:r>
            <a:r>
              <a:rPr lang="en-US" dirty="0" smtClean="0"/>
              <a:t> </a:t>
            </a:r>
            <a:r>
              <a:rPr lang="en-US" dirty="0"/>
              <a:t>there are two layers with a highly </a:t>
            </a:r>
            <a:r>
              <a:rPr lang="en-US" dirty="0" smtClean="0"/>
              <a:t>specialized</a:t>
            </a:r>
            <a:r>
              <a:rPr lang="tr-TR" dirty="0" smtClean="0"/>
              <a:t> </a:t>
            </a:r>
            <a:r>
              <a:rPr lang="en-US" dirty="0" smtClean="0"/>
              <a:t>and </a:t>
            </a:r>
            <a:r>
              <a:rPr lang="en-US" dirty="0"/>
              <a:t>effective bonding </a:t>
            </a:r>
            <a:r>
              <a:rPr lang="en-US" dirty="0" smtClean="0"/>
              <a:t>mechanism</a:t>
            </a:r>
            <a:r>
              <a:rPr lang="tr-TR" dirty="0" smtClean="0"/>
              <a:t>:</a:t>
            </a:r>
          </a:p>
          <a:p>
            <a:pPr algn="just"/>
            <a:endParaRPr lang="tr-TR" dirty="0" smtClean="0"/>
          </a:p>
          <a:p>
            <a:pPr marL="285750" indent="-285750" algn="just">
              <a:buFont typeface="Arial" panose="020B0604020202020204" pitchFamily="34" charset="0"/>
              <a:buChar char="•"/>
            </a:pPr>
            <a:r>
              <a:rPr lang="tr-TR" b="1" dirty="0"/>
              <a:t>E</a:t>
            </a:r>
            <a:r>
              <a:rPr lang="en-US" b="1" dirty="0" err="1" smtClean="0"/>
              <a:t>pidermis</a:t>
            </a:r>
            <a:r>
              <a:rPr lang="en-US" dirty="0"/>
              <a:t>, </a:t>
            </a:r>
            <a:r>
              <a:rPr lang="en-US" b="1" dirty="0" smtClean="0"/>
              <a:t>provides </a:t>
            </a:r>
            <a:r>
              <a:rPr lang="en-US" b="1" dirty="0"/>
              <a:t>bacterial </a:t>
            </a:r>
            <a:r>
              <a:rPr lang="en-US" b="1" dirty="0" smtClean="0"/>
              <a:t>barrier</a:t>
            </a:r>
            <a:r>
              <a:rPr lang="tr-TR" b="1" dirty="0" smtClean="0"/>
              <a:t> </a:t>
            </a:r>
            <a:r>
              <a:rPr lang="en-US" dirty="0" smtClean="0"/>
              <a:t>preventing pathogens from entering, making the skin a natural barrier to infection</a:t>
            </a:r>
            <a:r>
              <a:rPr lang="tr-TR" dirty="0" smtClean="0"/>
              <a:t> and </a:t>
            </a:r>
            <a:r>
              <a:rPr lang="en-US" b="1" dirty="0" smtClean="0"/>
              <a:t>regulates the amount of water released </a:t>
            </a:r>
            <a:r>
              <a:rPr lang="en-US" dirty="0" smtClean="0"/>
              <a:t>from the body into the atmosphere. It is 95% keratinocytes</a:t>
            </a:r>
            <a:r>
              <a:rPr lang="tr-TR" dirty="0" smtClean="0"/>
              <a:t> (cell type).</a:t>
            </a:r>
          </a:p>
          <a:p>
            <a:pPr marL="285750" indent="-285750" algn="just">
              <a:buFont typeface="Arial" panose="020B0604020202020204" pitchFamily="34" charset="0"/>
              <a:buChar char="•"/>
            </a:pPr>
            <a:r>
              <a:rPr lang="tr-TR" b="1" dirty="0" smtClean="0"/>
              <a:t>D</a:t>
            </a:r>
            <a:r>
              <a:rPr lang="en-US" b="1" dirty="0" err="1" smtClean="0"/>
              <a:t>ermis</a:t>
            </a:r>
            <a:r>
              <a:rPr lang="tr-TR" dirty="0" smtClean="0"/>
              <a:t>, </a:t>
            </a:r>
            <a:r>
              <a:rPr lang="en-US" b="1" dirty="0" smtClean="0"/>
              <a:t>provides </a:t>
            </a:r>
            <a:r>
              <a:rPr lang="en-US" b="1" dirty="0"/>
              <a:t>strength and elasticity</a:t>
            </a:r>
            <a:r>
              <a:rPr lang="en-US" dirty="0"/>
              <a:t>. </a:t>
            </a:r>
            <a:r>
              <a:rPr lang="en-US" dirty="0" smtClean="0"/>
              <a:t>The dermis is composed of three major types of cells:</a:t>
            </a:r>
            <a:r>
              <a:rPr lang="tr-TR" baseline="30000" dirty="0"/>
              <a:t> </a:t>
            </a:r>
            <a:r>
              <a:rPr lang="en-US" dirty="0" smtClean="0"/>
              <a:t>Fibroblasts, Macrophages and Adipocytes.</a:t>
            </a:r>
            <a:r>
              <a:rPr lang="tr-TR" dirty="0" smtClean="0"/>
              <a:t> </a:t>
            </a:r>
            <a:r>
              <a:rPr lang="en-US" dirty="0" smtClean="0"/>
              <a:t>Apart from these cells, the dermis is also composed of matrix components such as </a:t>
            </a:r>
            <a:r>
              <a:rPr lang="en-US" b="1" dirty="0" smtClean="0"/>
              <a:t>collagen</a:t>
            </a:r>
            <a:r>
              <a:rPr lang="en-US" dirty="0" smtClean="0"/>
              <a:t> </a:t>
            </a:r>
            <a:r>
              <a:rPr lang="en-US" b="1" dirty="0" smtClean="0"/>
              <a:t>(which provides strength)</a:t>
            </a:r>
            <a:r>
              <a:rPr lang="tr-TR" b="1" dirty="0" smtClean="0"/>
              <a:t> and</a:t>
            </a:r>
            <a:r>
              <a:rPr lang="en-US" b="1" dirty="0" smtClean="0"/>
              <a:t> elastin (which provides elasticity)</a:t>
            </a:r>
            <a:r>
              <a:rPr lang="tr-TR" b="1" dirty="0" smtClean="0"/>
              <a:t>.</a:t>
            </a:r>
            <a:endParaRPr lang="tr-TR" b="1" dirty="0"/>
          </a:p>
          <a:p>
            <a:endParaRPr lang="tr-TR" dirty="0" smtClean="0"/>
          </a:p>
        </p:txBody>
      </p:sp>
      <p:pic>
        <p:nvPicPr>
          <p:cNvPr id="1026" name="Picture 2" descr="File:Epidermis-delimited.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527645"/>
            <a:ext cx="3810000" cy="23622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90600" y="5152103"/>
            <a:ext cx="2667000" cy="923330"/>
          </a:xfrm>
          <a:prstGeom prst="rect">
            <a:avLst/>
          </a:prstGeom>
        </p:spPr>
        <p:txBody>
          <a:bodyPr wrap="square">
            <a:spAutoFit/>
          </a:bodyPr>
          <a:lstStyle/>
          <a:p>
            <a:r>
              <a:rPr lang="en-US" dirty="0" smtClean="0">
                <a:effectLst/>
              </a:rPr>
              <a:t>Histologic image of epidermis, delimited by white bar.</a:t>
            </a:r>
            <a:endParaRPr lang="en-US" dirty="0"/>
          </a:p>
        </p:txBody>
      </p:sp>
    </p:spTree>
    <p:extLst>
      <p:ext uri="{BB962C8B-B14F-4D97-AF65-F5344CB8AC3E}">
        <p14:creationId xmlns:p14="http://schemas.microsoft.com/office/powerpoint/2010/main" val="4261366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229600" cy="1143000"/>
          </a:xfrm>
        </p:spPr>
        <p:txBody>
          <a:bodyPr>
            <a:normAutofit/>
          </a:bodyPr>
          <a:lstStyle/>
          <a:p>
            <a:r>
              <a:rPr lang="tr-TR" sz="2800" b="1" dirty="0" err="1" smtClean="0"/>
              <a:t>Synthetic</a:t>
            </a:r>
            <a:r>
              <a:rPr lang="tr-TR" sz="2800" b="1" dirty="0" smtClean="0"/>
              <a:t> </a:t>
            </a:r>
            <a:r>
              <a:rPr lang="tr-TR" sz="2800" b="1" dirty="0" smtClean="0"/>
              <a:t>Skin </a:t>
            </a:r>
            <a:r>
              <a:rPr lang="en-US" sz="2800" b="1" dirty="0"/>
              <a:t>substitute</a:t>
            </a:r>
            <a:r>
              <a:rPr lang="tr-TR" sz="2800" b="1" dirty="0"/>
              <a:t>s</a:t>
            </a:r>
            <a:r>
              <a:rPr lang="tr-TR" sz="2800" dirty="0"/>
              <a:t> </a:t>
            </a:r>
            <a:endParaRPr lang="en-US" sz="2800" b="1" dirty="0"/>
          </a:p>
        </p:txBody>
      </p:sp>
      <p:sp>
        <p:nvSpPr>
          <p:cNvPr id="4" name="Rectangle 3"/>
          <p:cNvSpPr/>
          <p:nvPr/>
        </p:nvSpPr>
        <p:spPr>
          <a:xfrm>
            <a:off x="659007" y="1182598"/>
            <a:ext cx="5410200" cy="1200329"/>
          </a:xfrm>
          <a:prstGeom prst="rect">
            <a:avLst/>
          </a:prstGeom>
        </p:spPr>
        <p:txBody>
          <a:bodyPr wrap="square">
            <a:spAutoFit/>
          </a:bodyPr>
          <a:lstStyle/>
          <a:p>
            <a:pPr algn="just"/>
            <a:r>
              <a:rPr lang="en-US" dirty="0"/>
              <a:t>An increasing number of </a:t>
            </a:r>
            <a:r>
              <a:rPr lang="en-US" dirty="0" smtClean="0"/>
              <a:t>semipermeable membrane</a:t>
            </a:r>
            <a:r>
              <a:rPr lang="tr-TR" dirty="0" smtClean="0"/>
              <a:t> </a:t>
            </a:r>
            <a:r>
              <a:rPr lang="en-US" dirty="0" smtClean="0"/>
              <a:t>dressings </a:t>
            </a:r>
            <a:r>
              <a:rPr lang="en-US" dirty="0"/>
              <a:t>provide a vapor and bacterial barrier </a:t>
            </a:r>
            <a:r>
              <a:rPr lang="en-US" dirty="0" smtClean="0"/>
              <a:t>and</a:t>
            </a:r>
            <a:r>
              <a:rPr lang="tr-TR" dirty="0" smtClean="0"/>
              <a:t> </a:t>
            </a:r>
            <a:r>
              <a:rPr lang="en-US" dirty="0" smtClean="0"/>
              <a:t>control </a:t>
            </a:r>
            <a:r>
              <a:rPr lang="en-US" dirty="0"/>
              <a:t>pain while the underlying </a:t>
            </a:r>
            <a:r>
              <a:rPr lang="en-US" dirty="0" smtClean="0"/>
              <a:t>wound </a:t>
            </a:r>
            <a:r>
              <a:rPr lang="en-US" dirty="0"/>
              <a:t>or </a:t>
            </a:r>
            <a:r>
              <a:rPr lang="en-US" dirty="0" smtClean="0"/>
              <a:t>donor</a:t>
            </a:r>
            <a:r>
              <a:rPr lang="tr-TR" dirty="0" smtClean="0"/>
              <a:t> </a:t>
            </a:r>
            <a:r>
              <a:rPr lang="en-US" dirty="0" smtClean="0"/>
              <a:t>site </a:t>
            </a:r>
            <a:r>
              <a:rPr lang="en-US" dirty="0"/>
              <a:t>re-epithelializes.</a:t>
            </a:r>
          </a:p>
        </p:txBody>
      </p:sp>
      <p:sp>
        <p:nvSpPr>
          <p:cNvPr id="3" name="Rectangle 2"/>
          <p:cNvSpPr/>
          <p:nvPr/>
        </p:nvSpPr>
        <p:spPr>
          <a:xfrm>
            <a:off x="693420" y="2755880"/>
            <a:ext cx="7696200" cy="3416320"/>
          </a:xfrm>
          <a:prstGeom prst="rect">
            <a:avLst/>
          </a:prstGeom>
        </p:spPr>
        <p:txBody>
          <a:bodyPr wrap="square">
            <a:spAutoFit/>
          </a:bodyPr>
          <a:lstStyle/>
          <a:p>
            <a:pPr algn="just"/>
            <a:r>
              <a:rPr lang="en-US" b="1" dirty="0" err="1" smtClean="0"/>
              <a:t>Biobrane</a:t>
            </a:r>
            <a:r>
              <a:rPr lang="en-US" dirty="0" smtClean="0"/>
              <a:t> </a:t>
            </a:r>
            <a:r>
              <a:rPr lang="tr-TR" dirty="0" smtClean="0"/>
              <a:t>: </a:t>
            </a:r>
            <a:r>
              <a:rPr lang="en-US" dirty="0"/>
              <a:t>It is a biosynthetic</a:t>
            </a:r>
            <a:r>
              <a:rPr lang="tr-TR" dirty="0"/>
              <a:t> </a:t>
            </a:r>
            <a:r>
              <a:rPr lang="en-US" dirty="0"/>
              <a:t>semi-permeable membrane designed </a:t>
            </a:r>
            <a:r>
              <a:rPr lang="en-US" dirty="0" smtClean="0"/>
              <a:t>to</a:t>
            </a:r>
            <a:r>
              <a:rPr lang="tr-TR" dirty="0" smtClean="0"/>
              <a:t> </a:t>
            </a:r>
            <a:r>
              <a:rPr lang="en-US" dirty="0" smtClean="0"/>
              <a:t>temporarily </a:t>
            </a:r>
            <a:r>
              <a:rPr lang="en-US" dirty="0"/>
              <a:t>perform</a:t>
            </a:r>
            <a:r>
              <a:rPr lang="tr-TR" dirty="0"/>
              <a:t> </a:t>
            </a:r>
            <a:r>
              <a:rPr lang="en-US" dirty="0"/>
              <a:t>the functions of lost epidermis until re-</a:t>
            </a:r>
            <a:r>
              <a:rPr lang="en-US" dirty="0" err="1"/>
              <a:t>epithelialisation</a:t>
            </a:r>
            <a:r>
              <a:rPr lang="en-US" dirty="0"/>
              <a:t>. </a:t>
            </a:r>
            <a:r>
              <a:rPr lang="tr-TR" dirty="0" smtClean="0"/>
              <a:t>It </a:t>
            </a:r>
            <a:r>
              <a:rPr lang="en-US" dirty="0" smtClean="0"/>
              <a:t>is </a:t>
            </a:r>
            <a:r>
              <a:rPr lang="en-US" dirty="0"/>
              <a:t>a two-layer </a:t>
            </a:r>
            <a:r>
              <a:rPr lang="en-US" dirty="0" smtClean="0"/>
              <a:t>membrane</a:t>
            </a:r>
            <a:r>
              <a:rPr lang="tr-TR" dirty="0" smtClean="0"/>
              <a:t> </a:t>
            </a:r>
            <a:r>
              <a:rPr lang="en-US" dirty="0" smtClean="0"/>
              <a:t>consisting </a:t>
            </a:r>
            <a:r>
              <a:rPr lang="en-US" dirty="0"/>
              <a:t>of an inner layer of </a:t>
            </a:r>
            <a:r>
              <a:rPr lang="tr-TR" dirty="0" smtClean="0"/>
              <a:t> a </a:t>
            </a:r>
            <a:r>
              <a:rPr lang="en-US" dirty="0" smtClean="0"/>
              <a:t>woven</a:t>
            </a:r>
            <a:r>
              <a:rPr lang="tr-TR" dirty="0" smtClean="0"/>
              <a:t> </a:t>
            </a:r>
            <a:r>
              <a:rPr lang="en-US" dirty="0" smtClean="0"/>
              <a:t>non</a:t>
            </a:r>
            <a:r>
              <a:rPr lang="tr-TR" dirty="0" smtClean="0"/>
              <a:t>-</a:t>
            </a:r>
            <a:r>
              <a:rPr lang="en-US" dirty="0" smtClean="0"/>
              <a:t>biodegradable nylon </a:t>
            </a:r>
            <a:r>
              <a:rPr lang="en-US" dirty="0"/>
              <a:t>mesh that allows </a:t>
            </a:r>
            <a:r>
              <a:rPr lang="en-US" dirty="0" err="1" smtClean="0"/>
              <a:t>fibrovascular</a:t>
            </a:r>
            <a:r>
              <a:rPr lang="tr-TR" dirty="0"/>
              <a:t> </a:t>
            </a:r>
            <a:r>
              <a:rPr lang="en-US" dirty="0" smtClean="0"/>
              <a:t>ingrowth </a:t>
            </a:r>
            <a:r>
              <a:rPr lang="en-US" dirty="0"/>
              <a:t>and an outer layer of </a:t>
            </a:r>
            <a:r>
              <a:rPr lang="tr-TR" dirty="0" smtClean="0"/>
              <a:t>silicone film</a:t>
            </a:r>
            <a:r>
              <a:rPr lang="en-US" dirty="0" smtClean="0"/>
              <a:t> that</a:t>
            </a:r>
            <a:r>
              <a:rPr lang="tr-TR" dirty="0" smtClean="0"/>
              <a:t> </a:t>
            </a:r>
            <a:r>
              <a:rPr lang="en-US" dirty="0" smtClean="0"/>
              <a:t>serves </a:t>
            </a:r>
            <a:r>
              <a:rPr lang="en-US" dirty="0"/>
              <a:t>as a vapor and bacterial </a:t>
            </a:r>
            <a:r>
              <a:rPr lang="en-US" dirty="0" smtClean="0"/>
              <a:t>barrier</a:t>
            </a:r>
            <a:r>
              <a:rPr lang="tr-TR" dirty="0"/>
              <a:t>. </a:t>
            </a:r>
            <a:r>
              <a:rPr lang="en-US" dirty="0"/>
              <a:t>Peptides derived from porcine</a:t>
            </a:r>
            <a:r>
              <a:rPr lang="tr-TR" dirty="0"/>
              <a:t> </a:t>
            </a:r>
            <a:r>
              <a:rPr lang="en-US" dirty="0" smtClean="0"/>
              <a:t>collagen </a:t>
            </a:r>
            <a:r>
              <a:rPr lang="en-US" dirty="0"/>
              <a:t>are bonded to all exposed nylon and silicone</a:t>
            </a:r>
            <a:r>
              <a:rPr lang="tr-TR" dirty="0"/>
              <a:t> </a:t>
            </a:r>
            <a:r>
              <a:rPr lang="en-US" dirty="0"/>
              <a:t>surfaces. The material bonds firmly to the adequately </a:t>
            </a:r>
            <a:r>
              <a:rPr lang="en-US" dirty="0" smtClean="0"/>
              <a:t>prepared</a:t>
            </a:r>
            <a:r>
              <a:rPr lang="tr-TR" dirty="0" smtClean="0"/>
              <a:t> </a:t>
            </a:r>
            <a:r>
              <a:rPr lang="en-US" dirty="0" smtClean="0"/>
              <a:t>bed </a:t>
            </a:r>
            <a:r>
              <a:rPr lang="en-US" dirty="0"/>
              <a:t>of an appropriate </a:t>
            </a:r>
            <a:r>
              <a:rPr lang="en-US" dirty="0" smtClean="0"/>
              <a:t>burn</a:t>
            </a:r>
            <a:r>
              <a:rPr lang="tr-TR" dirty="0" smtClean="0"/>
              <a:t> </a:t>
            </a:r>
            <a:r>
              <a:rPr lang="en-US" dirty="0" smtClean="0"/>
              <a:t>until </a:t>
            </a:r>
            <a:r>
              <a:rPr lang="en-US" dirty="0"/>
              <a:t>spontaneous detachment </a:t>
            </a:r>
            <a:r>
              <a:rPr lang="en-US" dirty="0" smtClean="0"/>
              <a:t>by</a:t>
            </a:r>
            <a:r>
              <a:rPr lang="tr-TR" dirty="0" smtClean="0"/>
              <a:t> </a:t>
            </a:r>
            <a:r>
              <a:rPr lang="en-US" dirty="0" smtClean="0"/>
              <a:t>re-</a:t>
            </a:r>
            <a:r>
              <a:rPr lang="en-US" dirty="0" err="1" smtClean="0"/>
              <a:t>epithelialisation</a:t>
            </a:r>
            <a:r>
              <a:rPr lang="en-US" dirty="0"/>
              <a:t>. It is a lightweight material; being </a:t>
            </a:r>
            <a:r>
              <a:rPr lang="en-US" dirty="0" smtClean="0"/>
              <a:t>packaged</a:t>
            </a:r>
            <a:r>
              <a:rPr lang="tr-TR" dirty="0" smtClean="0"/>
              <a:t> </a:t>
            </a:r>
            <a:r>
              <a:rPr lang="en-US" dirty="0" smtClean="0"/>
              <a:t>and </a:t>
            </a:r>
            <a:r>
              <a:rPr lang="en-US" dirty="0"/>
              <a:t>stored as dry sheets </a:t>
            </a:r>
            <a:r>
              <a:rPr lang="en-US" dirty="0" smtClean="0"/>
              <a:t>and </a:t>
            </a:r>
            <a:r>
              <a:rPr lang="en-US" dirty="0"/>
              <a:t>has a long shelf-life. </a:t>
            </a:r>
            <a:endParaRPr lang="tr-TR" dirty="0" smtClean="0"/>
          </a:p>
          <a:p>
            <a:pPr algn="just"/>
            <a:endParaRPr lang="tr-TR" dirty="0"/>
          </a:p>
          <a:p>
            <a:pPr algn="just"/>
            <a:r>
              <a:rPr lang="tr-TR" dirty="0" smtClean="0">
                <a:hlinkClick r:id="rId2"/>
              </a:rPr>
              <a:t>http</a:t>
            </a:r>
            <a:r>
              <a:rPr lang="tr-TR" dirty="0">
                <a:hlinkClick r:id="rId2"/>
              </a:rPr>
              <a:t>://</a:t>
            </a:r>
            <a:r>
              <a:rPr lang="tr-TR" dirty="0" smtClean="0">
                <a:hlinkClick r:id="rId2"/>
              </a:rPr>
              <a:t>www.youtube.com/watch?v=CjFrkK8nr3k</a:t>
            </a:r>
            <a:endParaRPr lang="tr-TR" dirty="0" smtClean="0"/>
          </a:p>
          <a:p>
            <a:pPr algn="just"/>
            <a:endParaRPr lang="tr-TR" dirty="0" smtClean="0"/>
          </a:p>
        </p:txBody>
      </p:sp>
      <p:sp>
        <p:nvSpPr>
          <p:cNvPr id="6" name="AutoShape 2" descr="data:image/jpeg;base64,/9j/4AAQSkZJRgABAQAAAQABAAD/2wCEAAkGBhISERIUExIVFBQVFRUUFRIUFRUYFBUUFBQVFRQUFBUYHCYeFxkkGRQVHy8gIycpLCwsFSAxNTAqNSYrLCkBCQoKDgwOGg8PFykcHBwpLCkpKSkpLCwsKSkpKSkpKSkpKSkpKSkpKSwpKSwsLCkpKSkpKSwpKSksKSksKSkpLP/AABEIAMIBAwMBIgACEQEDEQH/xAAcAAABBQEBAQAAAAAAAAAAAAADAAECBAYFBwj/xABAEAABAwMBBQUECAQFBQEAAAABAAIRAyExQQQSUWGBBXGRofATscHRBgciJDJzsuE0dLPxFEJScqIVYoKSwjP/xAAZAQACAwEAAAAAAAAAAAAAAAADBAABAgX/xAAjEQACAgIBBQEBAQEAAAAAAAAAAQIRAyExBBIiMkEFYVET/9oADAMBAAIRAxEAPwDw8LYSseFsIWogcwNyYG6k5Q1RoCx3uxq0ELddkVJheddmughbfsbaMLRk1hbIXO2ymr9KrLQq+0tsiQKkcZzbqTER7FGExVgu46ewvWj2LCyOz1YWk7IrygZY6NQlTOy1qfdRWtkKQakDqLgBuKFSmre4kaatOjM42jK9qUoWd2srW9t01ktrXUwvxORNUznuUHhTKZyI0UcjbQuPtFNd7bKa51TZkvJG4ujjkJlbrbORogFiVkqYZEAEVpUCEgVk0FlDJTbyZQoLTVlqrUirVNpKLEzJaJhZH6X/AP7N/LH6nre7J2S9+ixv1hbF7LaWN40WnxfUHwUyzi40mTpcclPua0ZgJJpSSp1rEFsSFjgtk9aQrmBOCiApuTBFgLlvYzdajszaIhZjZmrs7FUghbZTZvez68gK1WFlyOyHEgLuup2RMfINnJexQLFaqMuobqcS0AbKi6nZe0wQqv8Ah09JkFYkrKs3ew1d4BXN1cPsOthaENXNyxpnU6efdGge6kQiwmeLISDvgzHbrsrH7Ytd22y6zO0bPK6mL1ONN7OU1klG/wAOrNLY7rt7D2ROi23ownsy7uzC44RqX0dJ0W62fsEWsujT7KaBhKyypDMcTZ5T2h9H4GFmNs2LdK9v7V7HBaYC8z+kWwbpNkG7COPaY5zUNWqzLoTKBJsCVTKQJOxhJsJXd7O+idSpciAtV2f9F6dOJElAlmjEYx9PKZkuzfo/UfciAtRsP0eY3Nyu5T2cDAUwxLSzykPQ6aMedlelQAwF5H9bo++s/IZ/Uqr2QMXjv1wj79T/AJdn9SqqxexvJSjowySaUybFiTVs3rGNW0OFpAc3wEUzQpJAI0BZl3ZWrqbKy4XO2ILs7Iy6JJGTWdhMsFpCz7K4HYi0Bd9lagYZyq4UGNUtoN01Ip1AGW6NCVJ2yKxsgVupTshyZSJ9jNgrTMFlmuzqkOWlpOkJDOh/pn8JwmLVJRc6EuOvjZw+1tmlcKpsi0HaW0hcapWC6OO6OPl5A7PsglaDs+gAuFSriV3uz6wMKZLoFF1LZ0wxPCkCk94AvZc5/wBO5FKtFeuyWleZfSrZS5xAC9C23tMXDb81wamySZIuhPPGJp9O8j/wwOxfRBzzL7BaTYPo1Sp4bfiu83Z4UvZJaeaUhjH08YFIbOAn9kre4oFsIaDlb2agWo8ITgrKIrxj65P46n/Ls/qVl7OV4x9cn8dT/l2f1KyPi9gGTgwSSSSbAEgto5YsLaEK0L5vhCEgnSRsYvIv7Eu9sTMLP7CbrR7CjSQNGm7JdELuF9lwOzXQuw6pZXAplSubpqZQK9W6gzaEymBZoNierz3WXC2bawrrtttlDZSCN2iCu9sHaYhYraNrulQ7UI1WHj7kbjk7XZ6A/tJoC5m2dtDisx/1F7rCT3XU2dm135G6OLrIahCG2w3fkyaSbCbZ2nOq57ttXTb2HTF31J5NVqlRot/DTnm5Zl1mOHGw+P8AOzZN1RydmLybNK7+wue0CyTyYkDoB8EN4cIulMnXSlwh7H+PC7lK2dodpECLKB2oGZv3rgvrOlIbQ7vSTyNvZ1V0SS0dmpRacKuWRlCo7YZVonez4rLSYKWNwA2UXJnAgwkh0ZIuKGUUocK0Rg3NQXhWHFCetGCuV4v9ch+/U/5dn9SsvaXFeLfXKPv1P+XZ/UrI2L2BZODBpk6ScFx2rarFNW1UiAzfCEJQpwmIRoCrLOxOuFo9iKzex5Wh2Mo0mYRo9hfhdF9ay4uyPV2rUsriYmU9r2m6rt2xO/s6rUd9lhPNdTYPoRVdd7g0cMlEeWEeWCjiyTfiipQ21dCi97/wgnou1sn0c2elEy8810A4RDAGjklMnXRXqrH8P5eWW5ujPt7DebvIb71f2XsWi3MvPkr5ZAJONScdSi0nggEQkp9Xkl/DrY/z8OPbVg2VA2Axgb0TvE3LiVOL+uKnuG0Dxwlm5S5Y9FQhqKoqhrTBF+5IUlblogHrGvgq9R9z4W96qgsZt6Gq1THDRK1vP4pU2znRP7PhfRQu0SdTBwMJHZ+4Jw4gW1Gl9ETfBGqy0YcmivUe3hfylE2d0oVUjmCiUGxcCflrdbjyalXaXHMBHPRAd5qWxbQ143tQYLTpHvU9opg3HgrktWhJunTK6YhIobnIJBOCDUaiOqIbytoywJXin1yn79T/AJdn9SsvaHvXi31xmdup/wAuz+pVRsXsCycGESSSTguILdNasMF6Fs+xvfG60nuCkQGa9UV91ItXe2T6J1X5ho53PktD2d9EqTfxDfx+IR7lTzwi+QcemyT+GG2OiS6wJ7lruy/o9tFQAimQOJsvQOyOyKLWzTptb3ATPBdens4HHoNFUupb9UGj0iT8mZHs76GOgF745NuV3Nm7CpNFm7x4ldX2cSRju5DJVGvtW/IEgC3Ac78L/FLyyza5HMXTxvSIVq7W2AE+SHvvME2BwAM9cKJInSPEiI+XmlUqC0/5TI3rQe5qC9nRjFR1FDvY7h6+KYNIgnxRg4u3RNjJ4AG8AnCB7U4JjSAPnr+6lF9zegpFri3M2txRhcXGNAIjr6hURWg+jbOmYBPRWKG0tn7Vo06ftrxUozKLqw+4Brrw9Rz70J9Q6Wtn13hM6vNxjnpj9kBz5MmbHJj1be9yhmMX9CVKwPP1x6x05pF4MCw5kAnPAWQ6rTIjut538R4JmtOnzzHT9woEpUFbBzfPSO7NlOi3gIg+YIPdqgsLpxgxJnk4wNdVNjoyY1vYYAwObedlEjEmyTpgxwHu5cwhe3BdAO6Ym5sb6cTyUn1gMDe1vMEY6Y8kOm5pc2d2xkaAEkYIvr6haaNR42TqOzPdfGOWMIVRxE7s99uPD1lTrOa10Rf5iYnpqVHetYxxEHnPdYrJakXezHwziHcryJuPWvJWS4cL4v5qlsRLWRORi8zxA0/urG/E5HDU9yIuBLI7kytXbumPBAe9WKzCR5/BUHPQJI1GVom56C6smc9AqOVGx3PXjX1vn76z8hn9SqvXnPXj31tH76z8hn9Sqj4uQGXgxKSSSbFBBfRmzbM0AQAF86BfSNJ1gl874GcK5LVOlyRmBAZUKMx1knY1Re7Nr7roOCb+6V3m1NberZ6LLhd7ZtqDmtzMEEDNs31kBFxy+AskfpaDQJMuBPHU8YXLq6mDPIRwv7tF0mEgi0D/AFTpIx1965G0g75bO9EfhMf3tYzwCLLgvCtgSwkwfsjlciJie6I6hINm5E5F4MZA5+XBHqDTdiwxc41i1/kq9aoN0b1zqWkSZ4xaN0arA4pWSDScuvwyTf32/wCKk8gjUnidRre5T1YDvxTYSANYGJtznmqtUQQJJ1zroABi8dDhQi8ibzcEOjjAkYn3x0chuOCOeNDcXHh3gqTZGgGCLWkSLAaadU7ZjHy5WGfsgBUb4GbE5vgRxvBgd4BKJUa6JAIJuJvYmAY4aJqNJoNzBwDGmh8hwwkxzw075JIJAvaAL3Gl56KzD50Rc2Bc/IziR1jvRKdLN8jxBvHK3nohuqy7NhwGgjBziDlEqUyO8WmdRkcuP9lEiS42KqW75eHunSPwzaIPCPkkXDkN7MmZk/vF+ITMbcQCL2AvJmN3xkfNL2wFhAAERAJzbuMeY0U4MkvaAm4MAZEZIERa0wPNCYALgQc8o/vz+CPJLXkgfaGowfsuJjmDnuQW1nOEj8Ld3eEaiAe8SD0KsygmytkgWBAzfeuRjn3olKlJMGASeMkE8+6eqJs1K32piJAbwznhbjkI0wLADzOT0081rtF55N0gIMAjTnnTXjbyU5Nzi9xqCT7rKFR+OM5OZt8kzn8c43e7T1w1UAjOM6Dv9d8eCoVtD3/D5q7UryO7hiMiPNUdotqDrOncqkk0XHTK73ILnKb3Ku8pcYIuevI/rWP3xn5DP6lVesPK8m+tQ/fGfkM/XVR8PsBzepjEkkk4JjhfSVHAXzaF9HUalgluo+DOD6WmsRm2wqlOrdH9okxvZZFSVf7L2iCWzE3B5hcphsiUHFr2kHWDPA2VxdOzTjao0Da05k8G6RFxwxvDoFXc5xdECBaYJAAxbHA9VaDXAAkN3sBpMmc2jWQhV2WO9YWIBMAxgRrb3Jli8Gkym9oMgkjW0DImd0X/ABCOqr0aZJIGuAbu4sPQ2RqtEg/aaYmJNmSe+8zCT63c2d21gBJ585vzyqoai64IPoA7tz3OzDfwwBysi1SxoY02L2jdJtiIERwOvBJzCQ2Ae7HS99ExMG4Di0fZETu669R4YUol8A4IgmRgmLAGfnBymc2Ra2sASeYJjQkHrqiPJyQATe+O4RrnChVrzAiOQxgDXQiDw7lZdgoHL4+GBeOOcJEAGT4nA4GMZEdUalck2GOvGx6FR2kAQMTNyMWgi+lgqL7t0QpvLiIby4CZtP8A67phFFQEDM2ixJwIFrHUeGFAOs08LYiCTe/+6fFSZUtMx3ZvgyeB/dWYkNUqudJnJMkxym3cR4KvvfiJ45AyYkmcHI6Aqde+AYBNswcwJ6+CqzOhyDui5jieNmx05rJuK0WKlYEboAbzzjeHvt1UaRk2JgGY4SDOMH5BVW7xMac7DLZj1oups1IgAE3tpjFhfE+9WlZjI+xFneIDRIAFvjjhqpsI3TmQNTbp4eSBU5kDIA1EH90za0YJ09+nK6IIVscnxz69aqAJxj+3kpOMCcTJz8UN+LaEmeXesljOzEfPqgVmm/HJ5X14KYeQRpz6pvaNdMSNDNzNz4WzyUshQqiCVWeVb2xvl7psea57nIElsPF2iDyvJ/rR/i2fkt/XUXqj3Lyv6zj97Z+S39dRFw8g8r8THJJ0k6KDhfQ4fYQvngL6DpJXqPgzgLLHIzHoARmpShqw++An3kEMkhWGhZpmk0aHYKwc1g3jEYkD7RGC7IuPNWAWWa2SSMxgZzx/FC5nYtVgB3mtO6dc/a0GmQuk6tNw5xy4aRMWPwTsdxFJaZHZqJBc1zjEHdJ/FHA9UD2QBMWkX68hgg2txwERzpmTJ18+vA5RX04JyBjhIOJHTK1RXe7K7aA1ycTi/Lv08FCtQJuD07gCedrozwNJNrcZN/fopsqQIuR7jYj3LNGu9oomiAIMjUWxr4H7X7KTqRJGCBrfu78HyVuRytBgRFyf38UOs2CCIBEwPMd2fJSjSylV7Dp8unUEeBQXsA/EY0J4xb1rlWajDPE8NCA4RbWWwOqq17WPEDhJFh5T4rLCxlY7qlxuixkEaSBBMaXcChVSbAn7My4AXHESdfweKTdpAMiJ3bDBJ3YmP/JCqVjxEAmREzJkjvgAqG1YSoGkCRaYJ8jyiWzfigBoM/akm9hqYmTgXJ53UqOyu/04sZ7i1x/5Srgp5i5IzAOGjTuHipRUp9mkCotA0JzYnvIxyKO/aCRwjBFpmc8bQq7OQ6kxk6eCMXWBJudAO7J7t4dFr4LzbbsTWzkgYImRmL+Upi6Ofr9kNpE+8+U98E+CVVzdD395HLS/mqBlkyYa2J6ZgH9+hQ2kayRfvETg/BBbO8586QDbUR4xKjUqA87fId2ZPVQg7ol0QYGmP8sx4lD9rkmxI+0dI0TVKwBEE2iPDBPrCDVeZGeU3nTKqiDbS4xjAge/4rlvcrrn5HoLn1jdZkrNwZBxXln1ln7238lv66i9Ne9eY/WT/FN/Jb+uotYfYrL6mTSTSmTYoOvoakLBfPK+hqbrBL5/gfEGlGagEp2EylRpMusYpUs3Vai/mib6hLOt2YYeB/qHmF0m1N08P7kHpcLhbPXDajeRE9bLsioZvYXEc4jTWyPj4AZLLTxBhtiTHiOOuJSNS97yNT3m50xPghVa8gHWBHriI80N1zewmw4ieHcCigghqWEESCdNcgfBCNTJOtr6XBHrmoOq7uBg2m8kRFv/ACKg83PDHfBBHUjXmqNB94HTGg7zeP8A2TgWJ4R/yuPeqzzbMRaPGBGgu5Mx3K4uZ1IG9jP+byUJQZj9Zm+bg2M+4BDqUWmNOfjnpKYVCYg66D3HJkAoPtOU+tNdT4KqNRk0F/6dTJtmJnAhrQb8TjwQnbK20wALY0AAM9BKtUnu3o0nFpOQRy0Crf4hrnOkk7p1treI9ylGv+kmJ26IAk8Z4nPv8k/shEkweB1bMAwOe6nG7AxEGXQcXad7ljqgNrQI/wA2mpGLjlfChm2wdd5EndJm9+Ew4R0SNaRIgB0Wyc8Op6Jn1nbwJkG/CMkGR3zZCc7JsMQ3TBt3aLJu9BQ4G0TrngZt0Kjv5PIgCJMRF+FgChGrHMaA4ty7rIYfGsA+7u7lDIXf4HnfBP8Af3qNSrkTYnuFzwHGUIuuoPrRjhFvn4qFBHv7hm3rvQDWjGhm49WURUv68fJBc6/HPxwoQK54P7+vUKptbrT5Qpl/y9fJV675HJQiewDnLzP6xz96b+S39dRekyvNfrG/im/lN/XUUxLyNZX4mVSSSTYoIL6GYZavnkL6GNgOaXy/A+Im6pcIkIBdKmasJcMHe8gCyKwgTxyh7O4RJSDr8lKImT3puu4zapDSBMiSCYEkfi8WrOVHXXR7P2k7mJAtyF5E9VuDplZFqzpteTqdfAXz3byd9UAneOD43M27iVVNW+6XQ0R+HgDGf9vvUd7dGLanniZPq6KADu2gTxNsyLxun3zIUvbTxnMdZuf9seKrPrgcTNsQDMjOuCUMV766S0WMWnQxlo6qG0WZFxcDLpOQJwdbbykCRB/EcjhY5dwz5KpMRDRaxPdIz1KTtpIe0gSHWIm2LDoFVllltWDfS0D8WIE+GAptqtFyALa4kDw1lU6j4mRABBkTMHMHohOnQlwJAkiIItHgVZVF5vaUTAmZidMQCeqE6uL2AkkyP+2RYqq5wmJAI0Bnz+HJDNYRp1PcJGmgVMsM5/CTPedLj3lSq1zeSLjkQBYadwVJ9cnJ425nOOqTn9NfGPkq2QNv6TOnzzzUKj7WEdb4z7vBCD515qD6udDcXnooQsPrXyYN4HyQy4XwOfH0CgOrHj4R3Ji/j15aKECB/eoOqoPtON0I1LqiBS+/FQqVPHkhOqev2UHv/stJEC+09dyDUeouqepQt71KhSRGo+683+sM/eW/lN/XUXodRedfT8ztLfym/qepD2JN+JmUkkk0LiAX0I2rIAXz4F7uH4S2Z8B8X0svqXQzVugVKigHpZjNHQFa0JvbWhUxVKcVFZKLftFb7OrC/KDF75tbOi5LqqP2fWh19REnS4UT2ipLR3A4xMBozaSYM8cYHipOrsaBJzETxEC6o1XzvFotMSTrbRDqAEtIJsb625cEbYBLZ0K21N/1aDEmcnJxbgoe1MDAwPj1l3uVNu1cYInGTbQHushOrybHU358fFWQvOO7BiQdc2jdHu8079oNhIkmYGZMi8aqka+ckd+ASCPd5qLqo5g3n4dcrJZfG0XOgiMyT8CZIQzW5E9f+2CYHOVTNSZ14KZfm8ZkC0wJ6LZAxdzjl3j5qJq8L/2/ZVt/iY9SPXJN7Th61VMhY9vzju8fmok+V/iED2lk2/4qWQP7aNcYUKjoKrl/RQc9VZCy6qI58dCPhooOdjCrtq5UXOVkDufz/shOfqo70eGEMnooUybnpjUmEN50PmhyrJsJUfb160UC/PLB7+Ki5yYO09dfBQiE91o5Lzr6eH7w38pv6nr0Qled/Tz+Ib+W39T1cV5GZcGbSSSTAIcL3RqSSWzfA2IGkE6SVGxapOSSUKEEbZvxjvSSUj8I+C5WOeURyucKdXNIaHdkaG7/AJJJJoXBu07h7kIZPT3JJLLIGqW3ot+FRpfhHT3FJJUQiXf/AD5i6mcDvTpK0UwTfw+uCG03PRJJWyyBwe9SnKSSyQFNk/7e9JJQhBx949yjp0+CZJaRBNNvXApPymSVlMC0/H4pD4fNJJQsYKNLISSUKQiceuK88+nf8Q38pv6np0lqPJmfBm0kkkwCP//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hISERIUExIVFBQVFRUUFRIUFRUYFBUUFBQVFRQUFBUYHCYeFxkkGRQVHy8gIycpLCwsFSAxNTAqNSYrLCkBCQoKDgwOGg8PFykcHBwpLCkpKSkpLCwsKSkpKSkpKSkpKSkpKSkpKSwpKSwsLCkpKSkpKSwpKSksKSksKSkpLP/AABEIAMIBAwMBIgACEQEDEQH/xAAcAAABBQEBAQAAAAAAAAAAAAADAAECBAYFBwj/xABAEAABAwMBBQUECAQFBQEAAAABAAIRAyExQQQSUWGBBXGRofATscHRBgciJDJzsuE0dLPxFEJScqIVYoKSwjP/xAAZAQACAwEAAAAAAAAAAAAAAAADBAABAgX/xAAjEQACAgIBBQEBAQEAAAAAAAAAAQIRAyExBBIiMkEFYVET/9oADAMBAAIRAxEAPwDw8LYSseFsIWogcwNyYG6k5Q1RoCx3uxq0ELddkVJheddmughbfsbaMLRk1hbIXO2ymr9KrLQq+0tsiQKkcZzbqTER7FGExVgu46ewvWj2LCyOz1YWk7IrygZY6NQlTOy1qfdRWtkKQakDqLgBuKFSmre4kaatOjM42jK9qUoWd2srW9t01ktrXUwvxORNUznuUHhTKZyI0UcjbQuPtFNd7bKa51TZkvJG4ujjkJlbrbORogFiVkqYZEAEVpUCEgVk0FlDJTbyZQoLTVlqrUirVNpKLEzJaJhZH6X/AP7N/LH6nre7J2S9+ixv1hbF7LaWN40WnxfUHwUyzi40mTpcclPua0ZgJJpSSp1rEFsSFjgtk9aQrmBOCiApuTBFgLlvYzdajszaIhZjZmrs7FUghbZTZvez68gK1WFlyOyHEgLuup2RMfINnJexQLFaqMuobqcS0AbKi6nZe0wQqv8Ah09JkFYkrKs3ew1d4BXN1cPsOthaENXNyxpnU6efdGge6kQiwmeLISDvgzHbrsrH7Ytd22y6zO0bPK6mL1ONN7OU1klG/wAOrNLY7rt7D2ROi23ownsy7uzC44RqX0dJ0W62fsEWsujT7KaBhKyypDMcTZ5T2h9H4GFmNs2LdK9v7V7HBaYC8z+kWwbpNkG7COPaY5zUNWqzLoTKBJsCVTKQJOxhJsJXd7O+idSpciAtV2f9F6dOJElAlmjEYx9PKZkuzfo/UfciAtRsP0eY3Nyu5T2cDAUwxLSzykPQ6aMedlelQAwF5H9bo++s/IZ/Uqr2QMXjv1wj79T/AJdn9SqqxexvJSjowySaUybFiTVs3rGNW0OFpAc3wEUzQpJAI0BZl3ZWrqbKy4XO2ILs7Iy6JJGTWdhMsFpCz7K4HYi0Bd9lagYZyq4UGNUtoN01Ip1AGW6NCVJ2yKxsgVupTshyZSJ9jNgrTMFlmuzqkOWlpOkJDOh/pn8JwmLVJRc6EuOvjZw+1tmlcKpsi0HaW0hcapWC6OO6OPl5A7PsglaDs+gAuFSriV3uz6wMKZLoFF1LZ0wxPCkCk94AvZc5/wBO5FKtFeuyWleZfSrZS5xAC9C23tMXDb81wamySZIuhPPGJp9O8j/wwOxfRBzzL7BaTYPo1Sp4bfiu83Z4UvZJaeaUhjH08YFIbOAn9kre4oFsIaDlb2agWo8ITgrKIrxj65P46n/Ls/qVl7OV4x9cn8dT/l2f1KyPi9gGTgwSSSSbAEgto5YsLaEK0L5vhCEgnSRsYvIv7Eu9sTMLP7CbrR7CjSQNGm7JdELuF9lwOzXQuw6pZXAplSubpqZQK9W6gzaEymBZoNierz3WXC2bawrrtttlDZSCN2iCu9sHaYhYraNrulQ7UI1WHj7kbjk7XZ6A/tJoC5m2dtDisx/1F7rCT3XU2dm135G6OLrIahCG2w3fkyaSbCbZ2nOq57ttXTb2HTF31J5NVqlRot/DTnm5Zl1mOHGw+P8AOzZN1RydmLybNK7+wue0CyTyYkDoB8EN4cIulMnXSlwh7H+PC7lK2dodpECLKB2oGZv3rgvrOlIbQ7vSTyNvZ1V0SS0dmpRacKuWRlCo7YZVonez4rLSYKWNwA2UXJnAgwkh0ZIuKGUUocK0Rg3NQXhWHFCetGCuV4v9ch+/U/5dn9SsvaXFeLfXKPv1P+XZ/UrI2L2BZODBpk6ScFx2rarFNW1UiAzfCEJQpwmIRoCrLOxOuFo9iKzex5Wh2Mo0mYRo9hfhdF9ay4uyPV2rUsriYmU9r2m6rt2xO/s6rUd9lhPNdTYPoRVdd7g0cMlEeWEeWCjiyTfiipQ21dCi97/wgnou1sn0c2elEy8810A4RDAGjklMnXRXqrH8P5eWW5ujPt7DebvIb71f2XsWi3MvPkr5ZAJONScdSi0nggEQkp9Xkl/DrY/z8OPbVg2VA2Axgb0TvE3LiVOL+uKnuG0Dxwlm5S5Y9FQhqKoqhrTBF+5IUlblogHrGvgq9R9z4W96qgsZt6Gq1THDRK1vP4pU2znRP7PhfRQu0SdTBwMJHZ+4Jw4gW1Gl9ETfBGqy0YcmivUe3hfylE2d0oVUjmCiUGxcCflrdbjyalXaXHMBHPRAd5qWxbQ143tQYLTpHvU9opg3HgrktWhJunTK6YhIobnIJBOCDUaiOqIbytoywJXin1yn79T/AJdn9SsvaHvXi31xmdup/wAuz+pVRsXsCycGESSSTguILdNasMF6Fs+xvfG60nuCkQGa9UV91ItXe2T6J1X5ho53PktD2d9EqTfxDfx+IR7lTzwi+QcemyT+GG2OiS6wJ7lruy/o9tFQAimQOJsvQOyOyKLWzTptb3ATPBdens4HHoNFUupb9UGj0iT8mZHs76GOgF745NuV3Nm7CpNFm7x4ldX2cSRju5DJVGvtW/IEgC3Ac78L/FLyyza5HMXTxvSIVq7W2AE+SHvvME2BwAM9cKJInSPEiI+XmlUqC0/5TI3rQe5qC9nRjFR1FDvY7h6+KYNIgnxRg4u3RNjJ4AG8AnCB7U4JjSAPnr+6lF9zegpFri3M2txRhcXGNAIjr6hURWg+jbOmYBPRWKG0tn7Vo06ftrxUozKLqw+4Brrw9Rz70J9Q6Wtn13hM6vNxjnpj9kBz5MmbHJj1be9yhmMX9CVKwPP1x6x05pF4MCw5kAnPAWQ6rTIjut538R4JmtOnzzHT9woEpUFbBzfPSO7NlOi3gIg+YIPdqgsLpxgxJnk4wNdVNjoyY1vYYAwObedlEjEmyTpgxwHu5cwhe3BdAO6Ym5sb6cTyUn1gMDe1vMEY6Y8kOm5pc2d2xkaAEkYIvr6haaNR42TqOzPdfGOWMIVRxE7s99uPD1lTrOa10Rf5iYnpqVHetYxxEHnPdYrJakXezHwziHcryJuPWvJWS4cL4v5qlsRLWRORi8zxA0/urG/E5HDU9yIuBLI7kytXbumPBAe9WKzCR5/BUHPQJI1GVom56C6smc9AqOVGx3PXjX1vn76z8hn9SqvXnPXj31tH76z8hn9Sqj4uQGXgxKSSSbFBBfRmzbM0AQAF86BfSNJ1gl874GcK5LVOlyRmBAZUKMx1knY1Re7Nr7roOCb+6V3m1NberZ6LLhd7ZtqDmtzMEEDNs31kBFxy+AskfpaDQJMuBPHU8YXLq6mDPIRwv7tF0mEgi0D/AFTpIx1965G0g75bO9EfhMf3tYzwCLLgvCtgSwkwfsjlciJie6I6hINm5E5F4MZA5+XBHqDTdiwxc41i1/kq9aoN0b1zqWkSZ4xaN0arA4pWSDScuvwyTf32/wCKk8gjUnidRre5T1YDvxTYSANYGJtznmqtUQQJJ1zroABi8dDhQi8ibzcEOjjAkYn3x0chuOCOeNDcXHh3gqTZGgGCLWkSLAaadU7ZjHy5WGfsgBUb4GbE5vgRxvBgd4BKJUa6JAIJuJvYmAY4aJqNJoNzBwDGmh8hwwkxzw075JIJAvaAL3Gl56KzD50Rc2Bc/IziR1jvRKdLN8jxBvHK3nohuqy7NhwGgjBziDlEqUyO8WmdRkcuP9lEiS42KqW75eHunSPwzaIPCPkkXDkN7MmZk/vF+ITMbcQCL2AvJmN3xkfNL2wFhAAERAJzbuMeY0U4MkvaAm4MAZEZIERa0wPNCYALgQc8o/vz+CPJLXkgfaGowfsuJjmDnuQW1nOEj8Ld3eEaiAe8SD0KsygmytkgWBAzfeuRjn3olKlJMGASeMkE8+6eqJs1K32piJAbwznhbjkI0wLADzOT0081rtF55N0gIMAjTnnTXjbyU5Nzi9xqCT7rKFR+OM5OZt8kzn8c43e7T1w1UAjOM6Dv9d8eCoVtD3/D5q7UryO7hiMiPNUdotqDrOncqkk0XHTK73ILnKb3Ku8pcYIuevI/rWP3xn5DP6lVesPK8m+tQ/fGfkM/XVR8PsBzepjEkkk4JjhfSVHAXzaF9HUalgluo+DOD6WmsRm2wqlOrdH9okxvZZFSVf7L2iCWzE3B5hcphsiUHFr2kHWDPA2VxdOzTjao0Da05k8G6RFxwxvDoFXc5xdECBaYJAAxbHA9VaDXAAkN3sBpMmc2jWQhV2WO9YWIBMAxgRrb3Jli8Gkym9oMgkjW0DImd0X/ABCOqr0aZJIGuAbu4sPQ2RqtEg/aaYmJNmSe+8zCT63c2d21gBJ585vzyqoai64IPoA7tz3OzDfwwBysi1SxoY02L2jdJtiIERwOvBJzCQ2Ae7HS99ExMG4Di0fZETu669R4YUol8A4IgmRgmLAGfnBymc2Ra2sASeYJjQkHrqiPJyQATe+O4RrnChVrzAiOQxgDXQiDw7lZdgoHL4+GBeOOcJEAGT4nA4GMZEdUalck2GOvGx6FR2kAQMTNyMWgi+lgqL7t0QpvLiIby4CZtP8A67phFFQEDM2ixJwIFrHUeGFAOs08LYiCTe/+6fFSZUtMx3ZvgyeB/dWYkNUqudJnJMkxym3cR4KvvfiJ45AyYkmcHI6Aqde+AYBNswcwJ6+CqzOhyDui5jieNmx05rJuK0WKlYEboAbzzjeHvt1UaRk2JgGY4SDOMH5BVW7xMac7DLZj1oups1IgAE3tpjFhfE+9WlZjI+xFneIDRIAFvjjhqpsI3TmQNTbp4eSBU5kDIA1EH90za0YJ09+nK6IIVscnxz69aqAJxj+3kpOMCcTJz8UN+LaEmeXesljOzEfPqgVmm/HJ5X14KYeQRpz6pvaNdMSNDNzNz4WzyUshQqiCVWeVb2xvl7psea57nIElsPF2iDyvJ/rR/i2fkt/XUXqj3Lyv6zj97Z+S39dRFw8g8r8THJJ0k6KDhfQ4fYQvngL6DpJXqPgzgLLHIzHoARmpShqw++An3kEMkhWGhZpmk0aHYKwc1g3jEYkD7RGC7IuPNWAWWa2SSMxgZzx/FC5nYtVgB3mtO6dc/a0GmQuk6tNw5xy4aRMWPwTsdxFJaZHZqJBc1zjEHdJ/FHA9UD2QBMWkX68hgg2txwERzpmTJ18+vA5RX04JyBjhIOJHTK1RXe7K7aA1ycTi/Lv08FCtQJuD07gCedrozwNJNrcZN/fopsqQIuR7jYj3LNGu9oomiAIMjUWxr4H7X7KTqRJGCBrfu78HyVuRytBgRFyf38UOs2CCIBEwPMd2fJSjSylV7Dp8unUEeBQXsA/EY0J4xb1rlWajDPE8NCA4RbWWwOqq17WPEDhJFh5T4rLCxlY7qlxuixkEaSBBMaXcChVSbAn7My4AXHESdfweKTdpAMiJ3bDBJ3YmP/JCqVjxEAmREzJkjvgAqG1YSoGkCRaYJ8jyiWzfigBoM/akm9hqYmTgXJ53UqOyu/04sZ7i1x/5Srgp5i5IzAOGjTuHipRUp9mkCotA0JzYnvIxyKO/aCRwjBFpmc8bQq7OQ6kxk6eCMXWBJudAO7J7t4dFr4LzbbsTWzkgYImRmL+Upi6Ofr9kNpE+8+U98E+CVVzdD395HLS/mqBlkyYa2J6ZgH9+hQ2kayRfvETg/BBbO8586QDbUR4xKjUqA87fId2ZPVQg7ol0QYGmP8sx4lD9rkmxI+0dI0TVKwBEE2iPDBPrCDVeZGeU3nTKqiDbS4xjAge/4rlvcrrn5HoLn1jdZkrNwZBxXln1ln7238lv66i9Ne9eY/WT/FN/Jb+uotYfYrL6mTSTSmTYoOvoakLBfPK+hqbrBL5/gfEGlGagEp2EylRpMusYpUs3Vai/mib6hLOt2YYeB/qHmF0m1N08P7kHpcLhbPXDajeRE9bLsioZvYXEc4jTWyPj4AZLLTxBhtiTHiOOuJSNS97yNT3m50xPghVa8gHWBHriI80N1zewmw4ieHcCigghqWEESCdNcgfBCNTJOtr6XBHrmoOq7uBg2m8kRFv/ACKg83PDHfBBHUjXmqNB94HTGg7zeP8A2TgWJ4R/yuPeqzzbMRaPGBGgu5Mx3K4uZ1IG9jP+byUJQZj9Zm+bg2M+4BDqUWmNOfjnpKYVCYg66D3HJkAoPtOU+tNdT4KqNRk0F/6dTJtmJnAhrQb8TjwQnbK20wALY0AAM9BKtUnu3o0nFpOQRy0Crf4hrnOkk7p1treI9ylGv+kmJ26IAk8Z4nPv8k/shEkweB1bMAwOe6nG7AxEGXQcXad7ljqgNrQI/wA2mpGLjlfChm2wdd5EndJm9+Ew4R0SNaRIgB0Wyc8Op6Jn1nbwJkG/CMkGR3zZCc7JsMQ3TBt3aLJu9BQ4G0TrngZt0Kjv5PIgCJMRF+FgChGrHMaA4ty7rIYfGsA+7u7lDIXf4HnfBP8Af3qNSrkTYnuFzwHGUIuuoPrRjhFvn4qFBHv7hm3rvQDWjGhm49WURUv68fJBc6/HPxwoQK54P7+vUKptbrT5Qpl/y9fJV675HJQiewDnLzP6xz96b+S39dRekyvNfrG/im/lN/XUUxLyNZX4mVSSSTYoIL6GYZavnkL6GNgOaXy/A+Im6pcIkIBdKmasJcMHe8gCyKwgTxyh7O4RJSDr8lKImT3puu4zapDSBMiSCYEkfi8WrOVHXXR7P2k7mJAtyF5E9VuDplZFqzpteTqdfAXz3byd9UAneOD43M27iVVNW+6XQ0R+HgDGf9vvUd7dGLanniZPq6KADu2gTxNsyLxun3zIUvbTxnMdZuf9seKrPrgcTNsQDMjOuCUMV766S0WMWnQxlo6qG0WZFxcDLpOQJwdbbykCRB/EcjhY5dwz5KpMRDRaxPdIz1KTtpIe0gSHWIm2LDoFVllltWDfS0D8WIE+GAptqtFyALa4kDw1lU6j4mRABBkTMHMHohOnQlwJAkiIItHgVZVF5vaUTAmZidMQCeqE6uL2AkkyP+2RYqq5wmJAI0Bnz+HJDNYRp1PcJGmgVMsM5/CTPedLj3lSq1zeSLjkQBYadwVJ9cnJ425nOOqTn9NfGPkq2QNv6TOnzzzUKj7WEdb4z7vBCD515qD6udDcXnooQsPrXyYN4HyQy4XwOfH0CgOrHj4R3Ji/j15aKECB/eoOqoPtON0I1LqiBS+/FQqVPHkhOqev2UHv/stJEC+09dyDUeouqepQt71KhSRGo+683+sM/eW/lN/XUXodRedfT8ztLfym/qepD2JN+JmUkkk0LiAX0I2rIAXz4F7uH4S2Z8B8X0svqXQzVugVKigHpZjNHQFa0JvbWhUxVKcVFZKLftFb7OrC/KDF75tbOi5LqqP2fWh19REnS4UT2ipLR3A4xMBozaSYM8cYHipOrsaBJzETxEC6o1XzvFotMSTrbRDqAEtIJsb625cEbYBLZ0K21N/1aDEmcnJxbgoe1MDAwPj1l3uVNu1cYInGTbQHushOrybHU358fFWQvOO7BiQdc2jdHu8079oNhIkmYGZMi8aqka+ckd+ASCPd5qLqo5g3n4dcrJZfG0XOgiMyT8CZIQzW5E9f+2CYHOVTNSZ14KZfm8ZkC0wJ6LZAxdzjl3j5qJq8L/2/ZVt/iY9SPXJN7Th61VMhY9vzju8fmok+V/iED2lk2/4qWQP7aNcYUKjoKrl/RQc9VZCy6qI58dCPhooOdjCrtq5UXOVkDufz/shOfqo70eGEMnooUybnpjUmEN50PmhyrJsJUfb160UC/PLB7+Ki5yYO09dfBQiE91o5Lzr6eH7w38pv6nr0Qled/Tz+Ib+W39T1cV5GZcGbSSSTAIcL3RqSSWzfA2IGkE6SVGxapOSSUKEEbZvxjvSSUj8I+C5WOeURyucKdXNIaHdkaG7/AJJJJoXBu07h7kIZPT3JJLLIGqW3ot+FRpfhHT3FJJUQiXf/AD5i6mcDvTpK0UwTfw+uCG03PRJJWyyBwe9SnKSSyQFNk/7e9JJQhBx949yjp0+CZJaRBNNvXApPymSVlMC0/H4pD4fNJJQsYKNLISSUKQiceuK88+nf8Q38pv6np0lqPJmfBm0kkkwCP//Z">
            <a:hlinkClick r:id="rId3"/>
          </p:cNvPr>
          <p:cNvSpPr>
            <a:spLocks noChangeAspect="1" noChangeArrowheads="1"/>
          </p:cNvSpPr>
          <p:nvPr/>
        </p:nvSpPr>
        <p:spPr bwMode="auto">
          <a:xfrm>
            <a:off x="53975" y="-1646238"/>
            <a:ext cx="4572000" cy="3429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9986" y="107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3813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9677400" cy="1143000"/>
          </a:xfrm>
        </p:spPr>
        <p:txBody>
          <a:bodyPr>
            <a:normAutofit/>
          </a:bodyPr>
          <a:lstStyle/>
          <a:p>
            <a:r>
              <a:rPr lang="tr-TR" sz="2800" dirty="0" err="1"/>
              <a:t>Enzymatically</a:t>
            </a:r>
            <a:r>
              <a:rPr lang="tr-TR" sz="2800" dirty="0"/>
              <a:t> </a:t>
            </a:r>
            <a:r>
              <a:rPr lang="tr-TR" sz="2800" dirty="0" err="1"/>
              <a:t>degradable</a:t>
            </a:r>
            <a:r>
              <a:rPr lang="tr-TR" sz="2800" dirty="0"/>
              <a:t> </a:t>
            </a:r>
            <a:r>
              <a:rPr lang="tr-TR" sz="2800" dirty="0" err="1"/>
              <a:t>polymers</a:t>
            </a:r>
            <a:r>
              <a:rPr lang="tr-TR" sz="2800" dirty="0"/>
              <a:t> as</a:t>
            </a:r>
            <a:br>
              <a:rPr lang="tr-TR" sz="2800" dirty="0"/>
            </a:br>
            <a:r>
              <a:rPr lang="tr-TR" sz="2800" dirty="0" err="1"/>
              <a:t>biomaterials</a:t>
            </a:r>
            <a:endParaRPr lang="tr-TR" sz="2800" dirty="0"/>
          </a:p>
        </p:txBody>
      </p:sp>
      <p:sp>
        <p:nvSpPr>
          <p:cNvPr id="3" name="Content Placeholder 2"/>
          <p:cNvSpPr>
            <a:spLocks noGrp="1"/>
          </p:cNvSpPr>
          <p:nvPr>
            <p:ph idx="1"/>
          </p:nvPr>
        </p:nvSpPr>
        <p:spPr>
          <a:xfrm>
            <a:off x="228600" y="1143000"/>
            <a:ext cx="8610600" cy="4953000"/>
          </a:xfrm>
        </p:spPr>
        <p:txBody>
          <a:bodyPr>
            <a:normAutofit fontScale="40000" lnSpcReduction="20000"/>
          </a:bodyPr>
          <a:lstStyle/>
          <a:p>
            <a:pPr marL="0" indent="0">
              <a:lnSpc>
                <a:spcPct val="120000"/>
              </a:lnSpc>
              <a:spcBef>
                <a:spcPts val="600"/>
              </a:spcBef>
              <a:spcAft>
                <a:spcPts val="600"/>
              </a:spcAft>
              <a:buNone/>
            </a:pPr>
            <a:r>
              <a:rPr lang="en-US" sz="6000" b="1" dirty="0"/>
              <a:t>Collagen </a:t>
            </a:r>
            <a:endParaRPr lang="tr-TR" sz="6000" b="1" dirty="0" smtClean="0"/>
          </a:p>
          <a:p>
            <a:pPr algn="just">
              <a:lnSpc>
                <a:spcPct val="120000"/>
              </a:lnSpc>
              <a:spcBef>
                <a:spcPts val="600"/>
              </a:spcBef>
              <a:spcAft>
                <a:spcPts val="600"/>
              </a:spcAft>
            </a:pPr>
            <a:r>
              <a:rPr lang="tr-TR" sz="5000" dirty="0" err="1" smtClean="0"/>
              <a:t>It</a:t>
            </a:r>
            <a:r>
              <a:rPr lang="tr-TR" sz="5000" dirty="0" smtClean="0"/>
              <a:t> </a:t>
            </a:r>
            <a:r>
              <a:rPr lang="en-US" sz="5000" dirty="0" smtClean="0"/>
              <a:t>is </a:t>
            </a:r>
            <a:r>
              <a:rPr lang="en-US" sz="5000" dirty="0"/>
              <a:t>the most abundant protein present </a:t>
            </a:r>
            <a:r>
              <a:rPr lang="en-US" sz="5000" dirty="0" smtClean="0"/>
              <a:t>in</a:t>
            </a:r>
            <a:r>
              <a:rPr lang="tr-TR" sz="5000" dirty="0" smtClean="0"/>
              <a:t> </a:t>
            </a:r>
            <a:r>
              <a:rPr lang="en-US" sz="5000" dirty="0" smtClean="0"/>
              <a:t>the </a:t>
            </a:r>
            <a:r>
              <a:rPr lang="en-US" sz="5000" dirty="0"/>
              <a:t>human body being the major component of </a:t>
            </a:r>
            <a:r>
              <a:rPr lang="en-US" sz="5000" dirty="0" smtClean="0"/>
              <a:t>skin</a:t>
            </a:r>
            <a:r>
              <a:rPr lang="tr-TR" sz="5000" dirty="0" smtClean="0"/>
              <a:t> </a:t>
            </a:r>
            <a:r>
              <a:rPr lang="tr-TR" sz="5000" dirty="0" err="1" smtClean="0"/>
              <a:t>and</a:t>
            </a:r>
            <a:r>
              <a:rPr lang="tr-TR" sz="5000" dirty="0" smtClean="0"/>
              <a:t> </a:t>
            </a:r>
            <a:r>
              <a:rPr lang="tr-TR" sz="5000" dirty="0" err="1"/>
              <a:t>other</a:t>
            </a:r>
            <a:r>
              <a:rPr lang="tr-TR" sz="5000" dirty="0"/>
              <a:t> </a:t>
            </a:r>
            <a:r>
              <a:rPr lang="tr-TR" sz="5000" dirty="0" err="1"/>
              <a:t>musculoskeletal</a:t>
            </a:r>
            <a:r>
              <a:rPr lang="tr-TR" sz="5000" dirty="0"/>
              <a:t> </a:t>
            </a:r>
            <a:r>
              <a:rPr lang="tr-TR" sz="5000" dirty="0" err="1"/>
              <a:t>tissues</a:t>
            </a:r>
            <a:r>
              <a:rPr lang="tr-TR" sz="5000" dirty="0"/>
              <a:t>.</a:t>
            </a:r>
            <a:r>
              <a:rPr lang="tr-TR" sz="5000" dirty="0" smtClean="0"/>
              <a:t> </a:t>
            </a:r>
            <a:r>
              <a:rPr lang="en-US" sz="5000" dirty="0"/>
              <a:t>There have been more </a:t>
            </a:r>
            <a:r>
              <a:rPr lang="en-US" sz="5000" dirty="0" smtClean="0"/>
              <a:t>than</a:t>
            </a:r>
            <a:r>
              <a:rPr lang="tr-TR" sz="5000" dirty="0" smtClean="0"/>
              <a:t> 22 </a:t>
            </a:r>
            <a:r>
              <a:rPr lang="en-US" sz="5000" dirty="0" smtClean="0"/>
              <a:t>different </a:t>
            </a:r>
            <a:r>
              <a:rPr lang="en-US" sz="5000" dirty="0"/>
              <a:t>types of collagen identified </a:t>
            </a:r>
            <a:r>
              <a:rPr lang="en-US" sz="5000" dirty="0" smtClean="0"/>
              <a:t>so</a:t>
            </a:r>
            <a:r>
              <a:rPr lang="tr-TR" sz="5000" dirty="0" smtClean="0"/>
              <a:t> </a:t>
            </a:r>
            <a:r>
              <a:rPr lang="en-US" sz="5000" dirty="0" smtClean="0"/>
              <a:t>far </a:t>
            </a:r>
            <a:r>
              <a:rPr lang="en-US" sz="5000" dirty="0"/>
              <a:t>in the human </a:t>
            </a:r>
            <a:r>
              <a:rPr lang="en-US" sz="5000" dirty="0" smtClean="0"/>
              <a:t>body</a:t>
            </a:r>
            <a:r>
              <a:rPr lang="tr-TR" sz="5000" dirty="0" smtClean="0"/>
              <a:t>. </a:t>
            </a:r>
            <a:r>
              <a:rPr lang="en-US" sz="5000" dirty="0" smtClean="0"/>
              <a:t>Type </a:t>
            </a:r>
            <a:r>
              <a:rPr lang="en-US" sz="5000" dirty="0"/>
              <a:t>I collagen is the single </a:t>
            </a:r>
            <a:r>
              <a:rPr lang="en-US" sz="5000" dirty="0" smtClean="0"/>
              <a:t>most</a:t>
            </a:r>
            <a:r>
              <a:rPr lang="tr-TR" sz="5000" dirty="0" smtClean="0"/>
              <a:t> </a:t>
            </a:r>
            <a:r>
              <a:rPr lang="en-US" sz="5000" dirty="0" smtClean="0"/>
              <a:t>abundant </a:t>
            </a:r>
            <a:r>
              <a:rPr lang="en-US" sz="5000" dirty="0"/>
              <a:t>protein present in mammals and is </a:t>
            </a:r>
            <a:r>
              <a:rPr lang="en-US" sz="5000" dirty="0" smtClean="0"/>
              <a:t>the</a:t>
            </a:r>
            <a:r>
              <a:rPr lang="tr-TR" sz="5000" dirty="0" smtClean="0"/>
              <a:t> </a:t>
            </a:r>
            <a:r>
              <a:rPr lang="tr-TR" sz="5000" dirty="0" err="1" smtClean="0"/>
              <a:t>most</a:t>
            </a:r>
            <a:r>
              <a:rPr lang="tr-TR" sz="5000" dirty="0" smtClean="0"/>
              <a:t> </a:t>
            </a:r>
            <a:r>
              <a:rPr lang="tr-TR" sz="5000" dirty="0" err="1"/>
              <a:t>thoroughly</a:t>
            </a:r>
            <a:r>
              <a:rPr lang="tr-TR" sz="5000" dirty="0"/>
              <a:t> </a:t>
            </a:r>
            <a:r>
              <a:rPr lang="tr-TR" sz="5000" dirty="0" err="1"/>
              <a:t>studied</a:t>
            </a:r>
            <a:r>
              <a:rPr lang="tr-TR" sz="5000" dirty="0"/>
              <a:t> protein. </a:t>
            </a:r>
            <a:endParaRPr lang="tr-TR" sz="5000" dirty="0" smtClean="0"/>
          </a:p>
          <a:p>
            <a:pPr algn="just">
              <a:lnSpc>
                <a:spcPct val="120000"/>
              </a:lnSpc>
              <a:spcBef>
                <a:spcPts val="600"/>
              </a:spcBef>
              <a:spcAft>
                <a:spcPts val="600"/>
              </a:spcAft>
            </a:pPr>
            <a:r>
              <a:rPr lang="tr-TR" sz="5000" dirty="0" err="1"/>
              <a:t>Collagen</a:t>
            </a:r>
            <a:r>
              <a:rPr lang="tr-TR" sz="5000" dirty="0"/>
              <a:t> is </a:t>
            </a:r>
            <a:r>
              <a:rPr lang="tr-TR" sz="5000" dirty="0" err="1" smtClean="0"/>
              <a:t>mostly</a:t>
            </a:r>
            <a:r>
              <a:rPr lang="tr-TR" sz="5000" dirty="0"/>
              <a:t> </a:t>
            </a:r>
            <a:r>
              <a:rPr lang="en-US" sz="5000" dirty="0" smtClean="0"/>
              <a:t>soluble </a:t>
            </a:r>
            <a:r>
              <a:rPr lang="en-US" sz="5000" dirty="0"/>
              <a:t>in acidic aqueous solutions and can </a:t>
            </a:r>
            <a:r>
              <a:rPr lang="en-US" sz="5000" dirty="0" smtClean="0"/>
              <a:t>be</a:t>
            </a:r>
            <a:r>
              <a:rPr lang="tr-TR" sz="5000" dirty="0" smtClean="0"/>
              <a:t> </a:t>
            </a:r>
            <a:r>
              <a:rPr lang="en-US" sz="5000" dirty="0" smtClean="0"/>
              <a:t>processed </a:t>
            </a:r>
            <a:r>
              <a:rPr lang="en-US" sz="5000" dirty="0"/>
              <a:t>into different forms such as sheets, </a:t>
            </a:r>
            <a:r>
              <a:rPr lang="en-US" sz="5000" dirty="0" smtClean="0"/>
              <a:t>tubes,</a:t>
            </a:r>
            <a:r>
              <a:rPr lang="tr-TR" sz="5000" dirty="0" smtClean="0"/>
              <a:t> </a:t>
            </a:r>
            <a:r>
              <a:rPr lang="tr-TR" sz="5000" dirty="0" err="1" smtClean="0"/>
              <a:t>sponges</a:t>
            </a:r>
            <a:r>
              <a:rPr lang="tr-TR" sz="5000" dirty="0"/>
              <a:t>, </a:t>
            </a:r>
            <a:r>
              <a:rPr lang="tr-TR" sz="5000" dirty="0" err="1"/>
              <a:t>foams</a:t>
            </a:r>
            <a:r>
              <a:rPr lang="tr-TR" sz="5000" dirty="0"/>
              <a:t>, </a:t>
            </a:r>
            <a:r>
              <a:rPr lang="tr-TR" sz="5000" dirty="0" err="1"/>
              <a:t>nanofibrous</a:t>
            </a:r>
            <a:r>
              <a:rPr lang="tr-TR" sz="5000" dirty="0"/>
              <a:t> </a:t>
            </a:r>
            <a:r>
              <a:rPr lang="tr-TR" sz="5000" dirty="0" err="1"/>
              <a:t>matrices</a:t>
            </a:r>
            <a:r>
              <a:rPr lang="tr-TR" sz="5000" dirty="0"/>
              <a:t>, </a:t>
            </a:r>
            <a:r>
              <a:rPr lang="tr-TR" sz="5000" dirty="0" err="1" smtClean="0"/>
              <a:t>powders</a:t>
            </a:r>
            <a:r>
              <a:rPr lang="tr-TR" sz="5000" dirty="0" smtClean="0"/>
              <a:t>, </a:t>
            </a:r>
            <a:r>
              <a:rPr lang="tr-TR" sz="5000" dirty="0" err="1" smtClean="0"/>
              <a:t>injectable</a:t>
            </a:r>
            <a:r>
              <a:rPr lang="tr-TR" sz="5000" dirty="0" smtClean="0"/>
              <a:t> </a:t>
            </a:r>
            <a:r>
              <a:rPr lang="tr-TR" sz="5000" dirty="0" err="1"/>
              <a:t>viscous</a:t>
            </a:r>
            <a:r>
              <a:rPr lang="tr-TR" sz="5000" dirty="0"/>
              <a:t> </a:t>
            </a:r>
            <a:r>
              <a:rPr lang="tr-TR" sz="5000" dirty="0" err="1"/>
              <a:t>solutions</a:t>
            </a:r>
            <a:r>
              <a:rPr lang="tr-TR" sz="5000" dirty="0"/>
              <a:t> </a:t>
            </a:r>
            <a:r>
              <a:rPr lang="tr-TR" sz="5000" dirty="0" err="1"/>
              <a:t>and</a:t>
            </a:r>
            <a:r>
              <a:rPr lang="tr-TR" sz="5000" dirty="0"/>
              <a:t> </a:t>
            </a:r>
            <a:r>
              <a:rPr lang="tr-TR" sz="5000" dirty="0" err="1"/>
              <a:t>dispersions</a:t>
            </a:r>
            <a:r>
              <a:rPr lang="tr-TR" sz="5000" dirty="0"/>
              <a:t>.</a:t>
            </a:r>
          </a:p>
          <a:p>
            <a:pPr algn="just">
              <a:lnSpc>
                <a:spcPct val="120000"/>
              </a:lnSpc>
              <a:spcBef>
                <a:spcPts val="600"/>
              </a:spcBef>
              <a:spcAft>
                <a:spcPts val="600"/>
              </a:spcAft>
            </a:pPr>
            <a:r>
              <a:rPr lang="en-US" sz="5000" dirty="0"/>
              <a:t>Studies have also shown that the degradation rate </a:t>
            </a:r>
            <a:r>
              <a:rPr lang="en-US" sz="5000" dirty="0" smtClean="0"/>
              <a:t>of</a:t>
            </a:r>
            <a:r>
              <a:rPr lang="tr-TR" sz="5000" dirty="0" smtClean="0"/>
              <a:t> </a:t>
            </a:r>
            <a:r>
              <a:rPr lang="en-US" sz="5000" dirty="0" smtClean="0"/>
              <a:t>collagen </a:t>
            </a:r>
            <a:r>
              <a:rPr lang="en-US" sz="5000" dirty="0"/>
              <a:t>used for biomedical applications can </a:t>
            </a:r>
            <a:r>
              <a:rPr lang="en-US" sz="5000" dirty="0" smtClean="0"/>
              <a:t>be</a:t>
            </a:r>
            <a:r>
              <a:rPr lang="tr-TR" sz="5000" dirty="0" smtClean="0"/>
              <a:t> </a:t>
            </a:r>
            <a:r>
              <a:rPr lang="en-US" sz="5000" dirty="0" smtClean="0"/>
              <a:t>significantly </a:t>
            </a:r>
            <a:r>
              <a:rPr lang="en-US" sz="5000" dirty="0"/>
              <a:t>altered by </a:t>
            </a:r>
            <a:r>
              <a:rPr lang="en-US" sz="5000" dirty="0" smtClean="0"/>
              <a:t>cross-linking </a:t>
            </a:r>
            <a:r>
              <a:rPr lang="en-US" sz="5000" dirty="0"/>
              <a:t>using various cross-linking agents</a:t>
            </a:r>
            <a:r>
              <a:rPr lang="en-US" sz="5000" dirty="0" smtClean="0"/>
              <a:t>.</a:t>
            </a:r>
            <a:endParaRPr lang="tr-TR" sz="5000" dirty="0" smtClean="0"/>
          </a:p>
        </p:txBody>
      </p:sp>
    </p:spTree>
    <p:extLst>
      <p:ext uri="{BB962C8B-B14F-4D97-AF65-F5344CB8AC3E}">
        <p14:creationId xmlns:p14="http://schemas.microsoft.com/office/powerpoint/2010/main" val="770923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28600"/>
            <a:ext cx="8229600" cy="5890736"/>
          </a:xfrm>
        </p:spPr>
        <p:txBody>
          <a:bodyPr>
            <a:noAutofit/>
          </a:bodyPr>
          <a:lstStyle/>
          <a:p>
            <a:pPr marL="0" indent="0">
              <a:spcBef>
                <a:spcPts val="600"/>
              </a:spcBef>
              <a:spcAft>
                <a:spcPts val="600"/>
              </a:spcAft>
              <a:buNone/>
            </a:pPr>
            <a:r>
              <a:rPr lang="en-US" sz="2400" b="1" dirty="0"/>
              <a:t>Collagen </a:t>
            </a:r>
            <a:endParaRPr lang="tr-TR" sz="2400" b="1" dirty="0" smtClean="0"/>
          </a:p>
          <a:p>
            <a:pPr algn="just">
              <a:spcBef>
                <a:spcPts val="600"/>
              </a:spcBef>
              <a:spcAft>
                <a:spcPts val="600"/>
              </a:spcAft>
            </a:pPr>
            <a:r>
              <a:rPr lang="en-US" sz="1800" dirty="0" smtClean="0"/>
              <a:t>Collagen </a:t>
            </a:r>
            <a:r>
              <a:rPr lang="en-US" sz="1800" dirty="0"/>
              <a:t>is </a:t>
            </a:r>
            <a:r>
              <a:rPr lang="en-US" sz="1800" b="1" dirty="0"/>
              <a:t>one of the primary initiators of </a:t>
            </a:r>
            <a:r>
              <a:rPr lang="en-US" sz="1800" b="1" dirty="0" err="1" smtClean="0"/>
              <a:t>th</a:t>
            </a:r>
            <a:r>
              <a:rPr lang="tr-TR" sz="1800" b="1" dirty="0" smtClean="0"/>
              <a:t>e </a:t>
            </a:r>
            <a:r>
              <a:rPr lang="en-US" sz="1800" b="1" dirty="0" smtClean="0"/>
              <a:t>coagulation </a:t>
            </a:r>
            <a:r>
              <a:rPr lang="en-US" sz="1800" b="1" dirty="0"/>
              <a:t>cascade</a:t>
            </a:r>
            <a:r>
              <a:rPr lang="en-US" sz="1800" dirty="0"/>
              <a:t> and its high </a:t>
            </a:r>
            <a:r>
              <a:rPr lang="en-US" sz="1800" dirty="0" err="1" smtClean="0"/>
              <a:t>thrombogenicity</a:t>
            </a:r>
            <a:r>
              <a:rPr lang="tr-TR" sz="1800" dirty="0" smtClean="0"/>
              <a:t>* </a:t>
            </a:r>
            <a:r>
              <a:rPr lang="en-US" sz="1800" dirty="0" smtClean="0"/>
              <a:t>has </a:t>
            </a:r>
            <a:r>
              <a:rPr lang="en-US" sz="1800" dirty="0"/>
              <a:t>led to its application as a </a:t>
            </a:r>
            <a:r>
              <a:rPr lang="en-US" sz="1800" b="1" dirty="0" err="1" smtClean="0"/>
              <a:t>haemostatic</a:t>
            </a:r>
            <a:r>
              <a:rPr lang="tr-TR" sz="1800" b="1" dirty="0" smtClean="0"/>
              <a:t>** </a:t>
            </a:r>
            <a:r>
              <a:rPr lang="en-US" sz="1800" b="1" dirty="0" smtClean="0"/>
              <a:t>agent</a:t>
            </a:r>
            <a:r>
              <a:rPr lang="en-US" sz="1800" dirty="0" smtClean="0"/>
              <a:t>.</a:t>
            </a:r>
            <a:r>
              <a:rPr lang="tr-TR" sz="1800" dirty="0" smtClean="0"/>
              <a:t> </a:t>
            </a:r>
            <a:r>
              <a:rPr lang="en-US" sz="1800" dirty="0" smtClean="0"/>
              <a:t>Several </a:t>
            </a:r>
            <a:r>
              <a:rPr lang="en-US" sz="1800" dirty="0"/>
              <a:t>collagen-based hemostats are currently </a:t>
            </a:r>
            <a:r>
              <a:rPr lang="en-US" sz="1800" dirty="0" smtClean="0"/>
              <a:t>on</a:t>
            </a:r>
            <a:r>
              <a:rPr lang="tr-TR" sz="1800" dirty="0" smtClean="0"/>
              <a:t> </a:t>
            </a:r>
            <a:r>
              <a:rPr lang="tr-TR" sz="1800" dirty="0" err="1" smtClean="0"/>
              <a:t>the</a:t>
            </a:r>
            <a:r>
              <a:rPr lang="tr-TR" sz="1800" dirty="0" smtClean="0"/>
              <a:t> market.</a:t>
            </a:r>
          </a:p>
          <a:p>
            <a:pPr algn="just">
              <a:spcBef>
                <a:spcPts val="600"/>
              </a:spcBef>
              <a:spcAft>
                <a:spcPts val="600"/>
              </a:spcAft>
            </a:pPr>
            <a:r>
              <a:rPr lang="en-US" sz="1800" dirty="0"/>
              <a:t>Since collagen forms the major component of </a:t>
            </a:r>
            <a:r>
              <a:rPr lang="en-US" sz="1800" dirty="0" smtClean="0"/>
              <a:t>the</a:t>
            </a:r>
            <a:r>
              <a:rPr lang="tr-TR" sz="1800" dirty="0" smtClean="0"/>
              <a:t> </a:t>
            </a:r>
            <a:r>
              <a:rPr lang="tr-TR" sz="1800" dirty="0" err="1" smtClean="0"/>
              <a:t>extracellular</a:t>
            </a:r>
            <a:r>
              <a:rPr lang="tr-TR" sz="1800" dirty="0" smtClean="0"/>
              <a:t> </a:t>
            </a:r>
            <a:r>
              <a:rPr lang="tr-TR" sz="1800" dirty="0" err="1"/>
              <a:t>matrix</a:t>
            </a:r>
            <a:r>
              <a:rPr lang="tr-TR" sz="1800" dirty="0"/>
              <a:t> </a:t>
            </a:r>
            <a:r>
              <a:rPr lang="tr-TR" sz="1800" dirty="0" err="1"/>
              <a:t>and</a:t>
            </a:r>
            <a:r>
              <a:rPr lang="tr-TR" sz="1800" dirty="0"/>
              <a:t> </a:t>
            </a:r>
            <a:r>
              <a:rPr lang="tr-TR" sz="1800" dirty="0" err="1"/>
              <a:t>serves</a:t>
            </a:r>
            <a:r>
              <a:rPr lang="tr-TR" sz="1800" dirty="0"/>
              <a:t> as a </a:t>
            </a:r>
            <a:r>
              <a:rPr lang="tr-TR" sz="1800" dirty="0" err="1"/>
              <a:t>natural</a:t>
            </a:r>
            <a:r>
              <a:rPr lang="tr-TR" sz="1800" dirty="0"/>
              <a:t> </a:t>
            </a:r>
            <a:r>
              <a:rPr lang="tr-TR" sz="1800" dirty="0" err="1" smtClean="0"/>
              <a:t>substrate</a:t>
            </a:r>
            <a:r>
              <a:rPr lang="tr-TR" sz="1800" dirty="0"/>
              <a:t> </a:t>
            </a:r>
            <a:r>
              <a:rPr lang="en-US" sz="1800" dirty="0" smtClean="0"/>
              <a:t>for </a:t>
            </a:r>
            <a:r>
              <a:rPr lang="en-US" sz="1800" dirty="0"/>
              <a:t>cell attachment, proliferation and </a:t>
            </a:r>
            <a:r>
              <a:rPr lang="en-US" sz="1800" dirty="0" smtClean="0"/>
              <a:t>differentiation,</a:t>
            </a:r>
            <a:r>
              <a:rPr lang="tr-TR" sz="1800" dirty="0" smtClean="0"/>
              <a:t> </a:t>
            </a:r>
            <a:r>
              <a:rPr lang="en-US" sz="1800" dirty="0" smtClean="0"/>
              <a:t>interest </a:t>
            </a:r>
            <a:r>
              <a:rPr lang="en-US" sz="1800" dirty="0"/>
              <a:t>in collagen as an </a:t>
            </a:r>
            <a:r>
              <a:rPr lang="en-US" sz="1800" dirty="0" smtClean="0"/>
              <a:t>ideal</a:t>
            </a:r>
            <a:r>
              <a:rPr lang="tr-TR" sz="1800" dirty="0" smtClean="0"/>
              <a:t> </a:t>
            </a:r>
            <a:r>
              <a:rPr lang="en-US" sz="1800" dirty="0" smtClean="0"/>
              <a:t>matrix </a:t>
            </a:r>
            <a:r>
              <a:rPr lang="en-US" sz="1800" dirty="0"/>
              <a:t>material for </a:t>
            </a:r>
            <a:r>
              <a:rPr lang="en-US" sz="1800" b="1" dirty="0"/>
              <a:t>tissue engineering and </a:t>
            </a:r>
            <a:r>
              <a:rPr lang="en-US" sz="1800" b="1" dirty="0" smtClean="0"/>
              <a:t>wound</a:t>
            </a:r>
            <a:r>
              <a:rPr lang="tr-TR" sz="1800" b="1" dirty="0" smtClean="0"/>
              <a:t> </a:t>
            </a:r>
            <a:r>
              <a:rPr lang="tr-TR" sz="1800" b="1" dirty="0" err="1" smtClean="0"/>
              <a:t>dressing</a:t>
            </a:r>
            <a:r>
              <a:rPr lang="tr-TR" sz="1800" b="1" dirty="0" smtClean="0"/>
              <a:t> </a:t>
            </a:r>
            <a:r>
              <a:rPr lang="tr-TR" sz="1800" b="1" dirty="0" err="1"/>
              <a:t>application</a:t>
            </a:r>
            <a:r>
              <a:rPr lang="tr-TR" sz="1800" dirty="0"/>
              <a:t> has </a:t>
            </a:r>
            <a:r>
              <a:rPr lang="tr-TR" sz="1800" dirty="0" err="1"/>
              <a:t>occurred</a:t>
            </a:r>
            <a:r>
              <a:rPr lang="tr-TR" sz="1800" dirty="0" smtClean="0"/>
              <a:t>.</a:t>
            </a:r>
          </a:p>
          <a:p>
            <a:pPr algn="just">
              <a:spcBef>
                <a:spcPts val="600"/>
              </a:spcBef>
              <a:spcAft>
                <a:spcPts val="600"/>
              </a:spcAft>
            </a:pPr>
            <a:r>
              <a:rPr lang="tr-TR" sz="1800" dirty="0" err="1"/>
              <a:t>Orcels</a:t>
            </a:r>
            <a:r>
              <a:rPr lang="tr-TR" sz="1800" dirty="0"/>
              <a:t> </a:t>
            </a:r>
            <a:r>
              <a:rPr lang="tr-TR" sz="1800" dirty="0" err="1"/>
              <a:t>and</a:t>
            </a:r>
            <a:r>
              <a:rPr lang="tr-TR" sz="1800" dirty="0"/>
              <a:t> </a:t>
            </a:r>
            <a:r>
              <a:rPr lang="tr-TR" sz="1800" dirty="0" err="1"/>
              <a:t>Apligrafs</a:t>
            </a:r>
            <a:r>
              <a:rPr lang="tr-TR" sz="1800" dirty="0"/>
              <a:t> </a:t>
            </a:r>
            <a:r>
              <a:rPr lang="tr-TR" sz="1800" dirty="0" err="1"/>
              <a:t>are</a:t>
            </a:r>
            <a:r>
              <a:rPr lang="tr-TR" sz="1800" dirty="0"/>
              <a:t> </a:t>
            </a:r>
            <a:r>
              <a:rPr lang="en-US" sz="1800" dirty="0"/>
              <a:t>other FDA approved collagen-based bilayer dressings</a:t>
            </a:r>
            <a:r>
              <a:rPr lang="tr-TR" sz="1800" dirty="0"/>
              <a:t> </a:t>
            </a:r>
            <a:r>
              <a:rPr lang="en-US" sz="1800" dirty="0"/>
              <a:t>seeded with live human keratinocytes and</a:t>
            </a:r>
            <a:r>
              <a:rPr lang="tr-TR" sz="1800" dirty="0"/>
              <a:t> </a:t>
            </a:r>
            <a:r>
              <a:rPr lang="en-US" sz="1800" dirty="0"/>
              <a:t>fibroblasts for the treatment of chronic ulcers.</a:t>
            </a:r>
            <a:endParaRPr lang="tr-TR" sz="1800" dirty="0"/>
          </a:p>
          <a:p>
            <a:pPr algn="just">
              <a:spcBef>
                <a:spcPts val="600"/>
              </a:spcBef>
              <a:spcAft>
                <a:spcPts val="600"/>
              </a:spcAft>
            </a:pPr>
            <a:r>
              <a:rPr lang="en-US" sz="1800" dirty="0"/>
              <a:t>Collagen has been extensively investigated for </a:t>
            </a:r>
            <a:r>
              <a:rPr lang="en-US" sz="1800" dirty="0" smtClean="0"/>
              <a:t>the</a:t>
            </a:r>
            <a:r>
              <a:rPr lang="tr-TR" sz="1800" dirty="0" smtClean="0"/>
              <a:t> </a:t>
            </a:r>
            <a:r>
              <a:rPr lang="en-US" sz="1800" dirty="0" smtClean="0"/>
              <a:t>localized </a:t>
            </a:r>
            <a:r>
              <a:rPr lang="en-US" sz="1800" b="1" dirty="0"/>
              <a:t>delivery of low molecular weight </a:t>
            </a:r>
            <a:r>
              <a:rPr lang="en-US" sz="1800" b="1" dirty="0" smtClean="0"/>
              <a:t>drugs</a:t>
            </a:r>
            <a:r>
              <a:rPr lang="tr-TR" sz="1800" dirty="0" smtClean="0"/>
              <a:t> </a:t>
            </a:r>
            <a:r>
              <a:rPr lang="en-US" sz="1800" dirty="0" smtClean="0"/>
              <a:t>including </a:t>
            </a:r>
            <a:r>
              <a:rPr lang="en-US" sz="1800" dirty="0"/>
              <a:t>antibiotics. Several collagen-based </a:t>
            </a:r>
            <a:r>
              <a:rPr lang="en-US" sz="1800" dirty="0" smtClean="0"/>
              <a:t>gentamicin</a:t>
            </a:r>
            <a:r>
              <a:rPr lang="tr-TR" sz="1800" dirty="0" smtClean="0"/>
              <a:t> </a:t>
            </a:r>
            <a:r>
              <a:rPr lang="en-US" sz="1800" dirty="0" smtClean="0"/>
              <a:t>delivery </a:t>
            </a:r>
            <a:r>
              <a:rPr lang="en-US" sz="1800" dirty="0"/>
              <a:t>vehicles are currently on the </a:t>
            </a:r>
            <a:r>
              <a:rPr lang="en-US" sz="1800" dirty="0" smtClean="0"/>
              <a:t>market</a:t>
            </a:r>
            <a:r>
              <a:rPr lang="tr-TR" sz="1800" dirty="0" smtClean="0"/>
              <a:t> </a:t>
            </a:r>
            <a:r>
              <a:rPr lang="tr-TR" sz="1800" dirty="0" err="1" smtClean="0"/>
              <a:t>world-wide</a:t>
            </a:r>
            <a:r>
              <a:rPr lang="tr-TR" sz="1800" dirty="0" smtClean="0"/>
              <a:t> </a:t>
            </a:r>
            <a:r>
              <a:rPr lang="tr-TR" sz="1800" dirty="0"/>
              <a:t>(</a:t>
            </a:r>
            <a:r>
              <a:rPr lang="tr-TR" sz="1800" dirty="0" err="1"/>
              <a:t>Sulmycins-Implant</a:t>
            </a:r>
            <a:r>
              <a:rPr lang="tr-TR" sz="1800" dirty="0"/>
              <a:t>, </a:t>
            </a:r>
            <a:r>
              <a:rPr lang="tr-TR" sz="1800" dirty="0" err="1"/>
              <a:t>Collatamps</a:t>
            </a:r>
            <a:r>
              <a:rPr lang="tr-TR" sz="1800" dirty="0"/>
              <a:t>-G</a:t>
            </a:r>
            <a:r>
              <a:rPr lang="tr-TR" sz="1800" dirty="0" smtClean="0"/>
              <a:t>).</a:t>
            </a:r>
          </a:p>
          <a:p>
            <a:pPr algn="just">
              <a:spcBef>
                <a:spcPts val="600"/>
              </a:spcBef>
              <a:spcAft>
                <a:spcPts val="600"/>
              </a:spcAft>
            </a:pPr>
            <a:r>
              <a:rPr lang="tr-TR" sz="1800" dirty="0"/>
              <a:t>C</a:t>
            </a:r>
            <a:r>
              <a:rPr lang="en-US" sz="1800" dirty="0" err="1"/>
              <a:t>oncerns</a:t>
            </a:r>
            <a:r>
              <a:rPr lang="en-US" sz="1800" dirty="0"/>
              <a:t> include, the </a:t>
            </a:r>
            <a:r>
              <a:rPr lang="en-US" sz="1800" b="1" dirty="0"/>
              <a:t>high cost</a:t>
            </a:r>
            <a:r>
              <a:rPr lang="tr-TR" sz="1800" b="1" dirty="0"/>
              <a:t> </a:t>
            </a:r>
            <a:r>
              <a:rPr lang="en-US" sz="1800" dirty="0"/>
              <a:t>of pure collagen, </a:t>
            </a:r>
            <a:r>
              <a:rPr lang="en-US" sz="1800" b="1" dirty="0"/>
              <a:t>variable </a:t>
            </a:r>
            <a:r>
              <a:rPr lang="en-US" sz="1800" b="1" dirty="0" err="1"/>
              <a:t>physico</a:t>
            </a:r>
            <a:r>
              <a:rPr lang="en-US" sz="1800" b="1" dirty="0"/>
              <a:t>-chemical and</a:t>
            </a:r>
            <a:r>
              <a:rPr lang="tr-TR" sz="1800" b="1" dirty="0"/>
              <a:t> </a:t>
            </a:r>
            <a:r>
              <a:rPr lang="en-US" sz="1800" b="1" dirty="0"/>
              <a:t>degradation properties</a:t>
            </a:r>
            <a:r>
              <a:rPr lang="en-US" sz="1800" dirty="0"/>
              <a:t> and the </a:t>
            </a:r>
            <a:r>
              <a:rPr lang="en-US" sz="1800" b="1" dirty="0"/>
              <a:t>risk of infectious</a:t>
            </a:r>
            <a:r>
              <a:rPr lang="tr-TR" sz="1800" b="1" dirty="0"/>
              <a:t> </a:t>
            </a:r>
            <a:r>
              <a:rPr lang="en-US" sz="1800" b="1" dirty="0"/>
              <a:t>diseases transmission </a:t>
            </a:r>
            <a:r>
              <a:rPr lang="en-US" sz="1800" dirty="0"/>
              <a:t>due to the </a:t>
            </a:r>
            <a:r>
              <a:rPr lang="tr-TR" sz="1800" dirty="0" err="1" smtClean="0"/>
              <a:t>natural</a:t>
            </a:r>
            <a:r>
              <a:rPr lang="tr-TR" sz="1800" dirty="0" smtClean="0"/>
              <a:t> </a:t>
            </a:r>
            <a:r>
              <a:rPr lang="en-US" sz="1800" dirty="0" smtClean="0"/>
              <a:t>origin </a:t>
            </a:r>
            <a:r>
              <a:rPr lang="en-US" sz="1800" dirty="0"/>
              <a:t>of the material.</a:t>
            </a:r>
            <a:endParaRPr lang="tr-TR" sz="1800" dirty="0"/>
          </a:p>
        </p:txBody>
      </p:sp>
      <p:sp>
        <p:nvSpPr>
          <p:cNvPr id="6" name="Rectangle 5"/>
          <p:cNvSpPr/>
          <p:nvPr/>
        </p:nvSpPr>
        <p:spPr>
          <a:xfrm>
            <a:off x="762000" y="6119336"/>
            <a:ext cx="7924800" cy="738664"/>
          </a:xfrm>
          <a:prstGeom prst="rect">
            <a:avLst/>
          </a:prstGeom>
        </p:spPr>
        <p:txBody>
          <a:bodyPr wrap="square">
            <a:spAutoFit/>
          </a:bodyPr>
          <a:lstStyle/>
          <a:p>
            <a:endParaRPr lang="tr-TR" sz="1400" dirty="0"/>
          </a:p>
          <a:p>
            <a:r>
              <a:rPr lang="tr-TR" sz="1400" dirty="0"/>
              <a:t>*</a:t>
            </a:r>
            <a:r>
              <a:rPr lang="en-US" sz="1400" dirty="0"/>
              <a:t>tendency of a material in contact with the blood to produce a thrombus, or clot.</a:t>
            </a:r>
            <a:r>
              <a:rPr lang="tr-TR" sz="1400" dirty="0"/>
              <a:t> </a:t>
            </a:r>
          </a:p>
          <a:p>
            <a:r>
              <a:rPr lang="tr-TR" sz="1400" dirty="0"/>
              <a:t>**</a:t>
            </a:r>
            <a:r>
              <a:rPr lang="en-US" sz="1400" dirty="0"/>
              <a:t>something that stops a flow of blood</a:t>
            </a:r>
            <a:endParaRPr lang="tr-TR" sz="1400" dirty="0"/>
          </a:p>
        </p:txBody>
      </p:sp>
    </p:spTree>
    <p:extLst>
      <p:ext uri="{BB962C8B-B14F-4D97-AF65-F5344CB8AC3E}">
        <p14:creationId xmlns:p14="http://schemas.microsoft.com/office/powerpoint/2010/main" val="190331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2400" b="1" dirty="0" err="1"/>
              <a:t>Chitin</a:t>
            </a:r>
            <a:r>
              <a:rPr lang="tr-TR" sz="2400" b="1" dirty="0"/>
              <a:t> </a:t>
            </a:r>
            <a:r>
              <a:rPr lang="tr-TR" sz="2400" b="1" dirty="0" err="1"/>
              <a:t>and</a:t>
            </a:r>
            <a:r>
              <a:rPr lang="tr-TR" sz="2400" b="1" dirty="0"/>
              <a:t> </a:t>
            </a:r>
            <a:r>
              <a:rPr lang="tr-TR" sz="2400" b="1" dirty="0" err="1"/>
              <a:t>C</a:t>
            </a:r>
            <a:r>
              <a:rPr lang="tr-TR" sz="2400" b="1" dirty="0" err="1" smtClean="0"/>
              <a:t>hitosan</a:t>
            </a:r>
            <a:r>
              <a:rPr lang="tr-TR" sz="2400" b="1" dirty="0"/>
              <a:t/>
            </a:r>
            <a:br>
              <a:rPr lang="tr-TR" sz="2400" b="1" dirty="0"/>
            </a:br>
            <a:r>
              <a:rPr lang="tr-TR" sz="2400" b="1" dirty="0" smtClean="0"/>
              <a:t>(</a:t>
            </a:r>
            <a:r>
              <a:rPr lang="tr-TR" sz="2400" b="1" dirty="0" err="1" smtClean="0"/>
              <a:t>Polysaccharides</a:t>
            </a:r>
            <a:r>
              <a:rPr lang="tr-TR" sz="2400" b="1" dirty="0" smtClean="0"/>
              <a:t> </a:t>
            </a:r>
            <a:r>
              <a:rPr lang="tr-TR" sz="2400" b="1" dirty="0"/>
              <a:t>of </a:t>
            </a:r>
            <a:r>
              <a:rPr lang="tr-TR" sz="2400" b="1" dirty="0" err="1"/>
              <a:t>non-human</a:t>
            </a:r>
            <a:r>
              <a:rPr lang="tr-TR" sz="2400" b="1" dirty="0"/>
              <a:t> </a:t>
            </a:r>
            <a:r>
              <a:rPr lang="tr-TR" sz="2400" b="1" dirty="0" err="1" smtClean="0"/>
              <a:t>origin</a:t>
            </a:r>
            <a:r>
              <a:rPr lang="tr-TR" sz="2400" b="1" dirty="0" smtClean="0"/>
              <a:t>)</a:t>
            </a:r>
            <a:endParaRPr lang="tr-TR" sz="2400" b="1" dirty="0"/>
          </a:p>
        </p:txBody>
      </p:sp>
      <p:sp>
        <p:nvSpPr>
          <p:cNvPr id="3" name="Content Placeholder 2"/>
          <p:cNvSpPr>
            <a:spLocks noGrp="1"/>
          </p:cNvSpPr>
          <p:nvPr>
            <p:ph idx="1"/>
          </p:nvPr>
        </p:nvSpPr>
        <p:spPr/>
        <p:txBody>
          <a:bodyPr>
            <a:normAutofit/>
          </a:bodyPr>
          <a:lstStyle/>
          <a:p>
            <a:pPr algn="just"/>
            <a:r>
              <a:rPr lang="en-US" sz="2000" dirty="0" smtClean="0"/>
              <a:t>Chit</a:t>
            </a:r>
            <a:r>
              <a:rPr lang="tr-TR" sz="2000" dirty="0" smtClean="0"/>
              <a:t>in</a:t>
            </a:r>
            <a:r>
              <a:rPr lang="en-US" sz="2000" dirty="0" smtClean="0"/>
              <a:t> is </a:t>
            </a:r>
            <a:r>
              <a:rPr lang="en-US" sz="2000" dirty="0"/>
              <a:t>the structural element in the exoskeleton of crustaceans (such as crabs and shrimp) and cell walls of fungi</a:t>
            </a:r>
            <a:r>
              <a:rPr lang="en-US" sz="2000" dirty="0" smtClean="0"/>
              <a:t>.</a:t>
            </a:r>
            <a:r>
              <a:rPr lang="tr-TR" sz="2000" dirty="0" smtClean="0"/>
              <a:t> </a:t>
            </a:r>
            <a:r>
              <a:rPr lang="tr-TR" sz="2000" dirty="0" smtClean="0"/>
              <a:t>C</a:t>
            </a:r>
            <a:r>
              <a:rPr lang="en-US" sz="2000" dirty="0" err="1" smtClean="0"/>
              <a:t>hitosan</a:t>
            </a:r>
            <a:r>
              <a:rPr lang="tr-TR" sz="2000" dirty="0" smtClean="0"/>
              <a:t> </a:t>
            </a:r>
            <a:r>
              <a:rPr lang="en-US" sz="2000" dirty="0" smtClean="0"/>
              <a:t>is </a:t>
            </a:r>
            <a:r>
              <a:rPr lang="en-US" sz="2000" dirty="0"/>
              <a:t>produced commercially by </a:t>
            </a:r>
            <a:r>
              <a:rPr lang="en-US" sz="2000" dirty="0" err="1"/>
              <a:t>deacetylation</a:t>
            </a:r>
            <a:r>
              <a:rPr lang="en-US" sz="2000" dirty="0"/>
              <a:t> of </a:t>
            </a:r>
            <a:r>
              <a:rPr lang="en-US" sz="2000" dirty="0" smtClean="0"/>
              <a:t>chitin</a:t>
            </a:r>
            <a:r>
              <a:rPr lang="tr-TR" sz="2000" dirty="0" smtClean="0"/>
              <a:t>.</a:t>
            </a:r>
            <a:r>
              <a:rPr lang="en-US" sz="2000" dirty="0" smtClean="0"/>
              <a:t> </a:t>
            </a:r>
            <a:r>
              <a:rPr lang="en-US" sz="2000" dirty="0"/>
              <a:t>The </a:t>
            </a:r>
            <a:r>
              <a:rPr lang="en-US" sz="2000" dirty="0"/>
              <a:t>degree of </a:t>
            </a:r>
            <a:r>
              <a:rPr lang="en-US" sz="2000" dirty="0" err="1"/>
              <a:t>deacetylation</a:t>
            </a:r>
            <a:r>
              <a:rPr lang="en-US" sz="2000" dirty="0"/>
              <a:t> (%DD) </a:t>
            </a:r>
            <a:r>
              <a:rPr lang="en-US" sz="2000" dirty="0" smtClean="0"/>
              <a:t>in </a:t>
            </a:r>
            <a:r>
              <a:rPr lang="en-US" sz="2000" dirty="0"/>
              <a:t>commercial </a:t>
            </a:r>
            <a:r>
              <a:rPr lang="en-US" sz="2000" dirty="0" err="1"/>
              <a:t>chitosans</a:t>
            </a:r>
            <a:r>
              <a:rPr lang="en-US" sz="2000" dirty="0"/>
              <a:t> ranges from 60 to 100%</a:t>
            </a:r>
            <a:endParaRPr lang="tr-TR" sz="2000" dirty="0" smtClean="0"/>
          </a:p>
          <a:p>
            <a:pPr algn="just"/>
            <a:r>
              <a:rPr lang="tr-TR" sz="2000" dirty="0" err="1" smtClean="0"/>
              <a:t>The</a:t>
            </a:r>
            <a:r>
              <a:rPr lang="tr-TR" sz="2000" dirty="0" smtClean="0"/>
              <a:t> </a:t>
            </a:r>
            <a:r>
              <a:rPr lang="tr-TR" sz="2000" dirty="0"/>
              <a:t>rate </a:t>
            </a:r>
            <a:r>
              <a:rPr lang="tr-TR" sz="2000" dirty="0" smtClean="0"/>
              <a:t>of </a:t>
            </a:r>
            <a:r>
              <a:rPr lang="en-US" sz="2000" dirty="0" smtClean="0"/>
              <a:t>degradation</a:t>
            </a:r>
            <a:r>
              <a:rPr lang="tr-TR" sz="2000" dirty="0" smtClean="0"/>
              <a:t> </a:t>
            </a:r>
            <a:r>
              <a:rPr lang="tr-TR" sz="2000" dirty="0" err="1" smtClean="0"/>
              <a:t>and</a:t>
            </a:r>
            <a:r>
              <a:rPr lang="tr-TR" sz="2000" dirty="0" smtClean="0"/>
              <a:t> </a:t>
            </a:r>
            <a:r>
              <a:rPr lang="tr-TR" sz="2000" dirty="0" err="1" smtClean="0"/>
              <a:t>solubility</a:t>
            </a:r>
            <a:r>
              <a:rPr lang="en-US" sz="2000" dirty="0" smtClean="0"/>
              <a:t> </a:t>
            </a:r>
            <a:r>
              <a:rPr lang="en-US" sz="2000" dirty="0"/>
              <a:t>of chitosan inversely depends on </a:t>
            </a:r>
            <a:r>
              <a:rPr lang="en-US" sz="2000" dirty="0" smtClean="0"/>
              <a:t>the</a:t>
            </a:r>
            <a:r>
              <a:rPr lang="tr-TR" sz="2000" dirty="0" smtClean="0"/>
              <a:t> %DD</a:t>
            </a:r>
            <a:r>
              <a:rPr lang="en-US" sz="2000" dirty="0" smtClean="0"/>
              <a:t> </a:t>
            </a:r>
            <a:r>
              <a:rPr lang="en-US" sz="2000" dirty="0"/>
              <a:t>and crystallinity of </a:t>
            </a:r>
            <a:r>
              <a:rPr lang="en-US" sz="2000" dirty="0" smtClean="0"/>
              <a:t>the</a:t>
            </a:r>
            <a:r>
              <a:rPr lang="tr-TR" sz="2000" dirty="0" smtClean="0"/>
              <a:t> </a:t>
            </a:r>
            <a:r>
              <a:rPr lang="tr-TR" sz="2000" dirty="0" err="1" smtClean="0"/>
              <a:t>polymer</a:t>
            </a:r>
            <a:r>
              <a:rPr lang="tr-TR" sz="2000" dirty="0" smtClean="0"/>
              <a:t>. </a:t>
            </a:r>
            <a:r>
              <a:rPr lang="en-US" sz="2000" dirty="0"/>
              <a:t>The faster degradation rate has </a:t>
            </a:r>
            <a:r>
              <a:rPr lang="en-US" sz="2000" dirty="0" smtClean="0"/>
              <a:t>been</a:t>
            </a:r>
            <a:r>
              <a:rPr lang="tr-TR" sz="2000" dirty="0" smtClean="0"/>
              <a:t> </a:t>
            </a:r>
            <a:r>
              <a:rPr lang="en-US" sz="2000" dirty="0" smtClean="0"/>
              <a:t>attributed </a:t>
            </a:r>
            <a:r>
              <a:rPr lang="en-US" sz="2000" dirty="0"/>
              <a:t>to the deformation of strong </a:t>
            </a:r>
            <a:r>
              <a:rPr lang="en-US" sz="2000" dirty="0" smtClean="0"/>
              <a:t>hydrogen</a:t>
            </a:r>
            <a:r>
              <a:rPr lang="tr-TR" sz="2000" dirty="0" smtClean="0"/>
              <a:t> </a:t>
            </a:r>
            <a:r>
              <a:rPr lang="tr-TR" sz="2000" dirty="0" err="1" smtClean="0"/>
              <a:t>bonds</a:t>
            </a:r>
            <a:r>
              <a:rPr lang="tr-TR" sz="2000" dirty="0" smtClean="0"/>
              <a:t> </a:t>
            </a:r>
            <a:r>
              <a:rPr lang="tr-TR" sz="2000" dirty="0" err="1"/>
              <a:t>present</a:t>
            </a:r>
            <a:r>
              <a:rPr lang="tr-TR" sz="2000" dirty="0"/>
              <a:t> in </a:t>
            </a:r>
            <a:r>
              <a:rPr lang="tr-TR" sz="2000" dirty="0" err="1"/>
              <a:t>chitosan</a:t>
            </a:r>
            <a:r>
              <a:rPr lang="tr-TR" sz="2000"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223165"/>
            <a:ext cx="7010400" cy="259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640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927"/>
            <a:ext cx="8229600" cy="1143000"/>
          </a:xfrm>
        </p:spPr>
        <p:txBody>
          <a:bodyPr>
            <a:normAutofit/>
          </a:bodyPr>
          <a:lstStyle/>
          <a:p>
            <a:pPr algn="l"/>
            <a:r>
              <a:rPr lang="tr-TR" sz="2400" b="1" dirty="0" err="1"/>
              <a:t>Chitin</a:t>
            </a:r>
            <a:r>
              <a:rPr lang="tr-TR" sz="2400" b="1" dirty="0"/>
              <a:t> </a:t>
            </a:r>
            <a:r>
              <a:rPr lang="tr-TR" sz="2400" b="1" dirty="0" err="1"/>
              <a:t>and</a:t>
            </a:r>
            <a:r>
              <a:rPr lang="tr-TR" sz="2400" b="1" dirty="0"/>
              <a:t> </a:t>
            </a:r>
            <a:r>
              <a:rPr lang="tr-TR" sz="2400" b="1" dirty="0" err="1"/>
              <a:t>Chitosan</a:t>
            </a:r>
            <a:endParaRPr lang="tr-TR" sz="2400" dirty="0"/>
          </a:p>
        </p:txBody>
      </p:sp>
      <p:sp>
        <p:nvSpPr>
          <p:cNvPr id="3" name="Content Placeholder 2"/>
          <p:cNvSpPr>
            <a:spLocks noGrp="1"/>
          </p:cNvSpPr>
          <p:nvPr>
            <p:ph idx="1"/>
          </p:nvPr>
        </p:nvSpPr>
        <p:spPr>
          <a:xfrm>
            <a:off x="495300" y="1062435"/>
            <a:ext cx="8229600" cy="4525963"/>
          </a:xfrm>
        </p:spPr>
        <p:txBody>
          <a:bodyPr>
            <a:normAutofit/>
          </a:bodyPr>
          <a:lstStyle/>
          <a:p>
            <a:pPr algn="just">
              <a:spcBef>
                <a:spcPts val="600"/>
              </a:spcBef>
              <a:spcAft>
                <a:spcPts val="600"/>
              </a:spcAft>
            </a:pPr>
            <a:r>
              <a:rPr lang="en-US" sz="2000" dirty="0"/>
              <a:t>Chitosan is soluble in weekly acidic </a:t>
            </a:r>
            <a:r>
              <a:rPr lang="en-US" sz="2000" dirty="0" smtClean="0"/>
              <a:t>solutions</a:t>
            </a:r>
            <a:r>
              <a:rPr lang="tr-TR" sz="2000" dirty="0" smtClean="0"/>
              <a:t> </a:t>
            </a:r>
            <a:r>
              <a:rPr lang="en-US" sz="2000" dirty="0" smtClean="0"/>
              <a:t>resulting </a:t>
            </a:r>
            <a:r>
              <a:rPr lang="en-US" sz="2000" dirty="0"/>
              <a:t>in the formation of a </a:t>
            </a:r>
            <a:r>
              <a:rPr lang="en-US" sz="2000" b="1" dirty="0"/>
              <a:t>cationic polymer </a:t>
            </a:r>
            <a:r>
              <a:rPr lang="en-US" sz="2000" dirty="0" smtClean="0"/>
              <a:t>with</a:t>
            </a:r>
            <a:r>
              <a:rPr lang="tr-TR" sz="2000" dirty="0" smtClean="0"/>
              <a:t> </a:t>
            </a:r>
            <a:r>
              <a:rPr lang="en-US" sz="2000" dirty="0" smtClean="0"/>
              <a:t>a </a:t>
            </a:r>
            <a:r>
              <a:rPr lang="en-US" sz="2000" dirty="0"/>
              <a:t>high charge density and can therefore </a:t>
            </a:r>
            <a:r>
              <a:rPr lang="en-US" sz="2000" dirty="0" smtClean="0"/>
              <a:t>form</a:t>
            </a:r>
            <a:r>
              <a:rPr lang="tr-TR" sz="2000" dirty="0" smtClean="0"/>
              <a:t> </a:t>
            </a:r>
            <a:r>
              <a:rPr lang="en-US" sz="2000" dirty="0" smtClean="0"/>
              <a:t>polyelectrolyte </a:t>
            </a:r>
            <a:r>
              <a:rPr lang="en-US" sz="2000" dirty="0"/>
              <a:t>complexes with </a:t>
            </a:r>
            <a:r>
              <a:rPr lang="en-US" sz="2000" dirty="0" smtClean="0"/>
              <a:t>wide </a:t>
            </a:r>
            <a:r>
              <a:rPr lang="en-US" sz="2000" dirty="0"/>
              <a:t>range </a:t>
            </a:r>
            <a:r>
              <a:rPr lang="en-US" sz="2000" dirty="0" smtClean="0"/>
              <a:t>of</a:t>
            </a:r>
            <a:r>
              <a:rPr lang="tr-TR" sz="2000" dirty="0" smtClean="0"/>
              <a:t> </a:t>
            </a:r>
            <a:r>
              <a:rPr lang="tr-TR" sz="2000" dirty="0" err="1" smtClean="0"/>
              <a:t>anionic</a:t>
            </a:r>
            <a:r>
              <a:rPr lang="tr-TR" sz="2000" dirty="0" smtClean="0"/>
              <a:t> </a:t>
            </a:r>
            <a:r>
              <a:rPr lang="tr-TR" sz="2000" dirty="0" err="1" smtClean="0"/>
              <a:t>polymers</a:t>
            </a:r>
            <a:r>
              <a:rPr lang="tr-TR" sz="2000" dirty="0" smtClean="0"/>
              <a:t>. </a:t>
            </a:r>
          </a:p>
          <a:p>
            <a:pPr algn="just">
              <a:spcBef>
                <a:spcPts val="600"/>
              </a:spcBef>
              <a:spcAft>
                <a:spcPts val="600"/>
              </a:spcAft>
            </a:pPr>
            <a:r>
              <a:rPr lang="tr-TR" sz="2000" dirty="0" smtClean="0"/>
              <a:t>C</a:t>
            </a:r>
            <a:r>
              <a:rPr lang="en-US" sz="2000" dirty="0" err="1" smtClean="0"/>
              <a:t>hitosan</a:t>
            </a:r>
            <a:r>
              <a:rPr lang="tr-TR" sz="2000" dirty="0"/>
              <a:t> </a:t>
            </a:r>
            <a:r>
              <a:rPr lang="en-US" sz="2000" dirty="0" smtClean="0"/>
              <a:t>can </a:t>
            </a:r>
            <a:r>
              <a:rPr lang="en-US" sz="2000" dirty="0"/>
              <a:t>be fabricated into various structures and </a:t>
            </a:r>
            <a:r>
              <a:rPr lang="en-US" sz="2000" dirty="0" smtClean="0"/>
              <a:t>forms,</a:t>
            </a:r>
            <a:r>
              <a:rPr lang="tr-TR" sz="2000" dirty="0" smtClean="0"/>
              <a:t> </a:t>
            </a:r>
            <a:r>
              <a:rPr lang="en-US" sz="2000" dirty="0" smtClean="0"/>
              <a:t>such </a:t>
            </a:r>
            <a:r>
              <a:rPr lang="en-US" sz="2000" dirty="0"/>
              <a:t>as gels, </a:t>
            </a:r>
            <a:r>
              <a:rPr lang="en-US" sz="2000" dirty="0" smtClean="0"/>
              <a:t>nanofibers</a:t>
            </a:r>
            <a:r>
              <a:rPr lang="tr-TR" sz="2000" dirty="0" smtClean="0"/>
              <a:t>,</a:t>
            </a:r>
            <a:r>
              <a:rPr lang="en-US" sz="2000" dirty="0" smtClean="0"/>
              <a:t> </a:t>
            </a:r>
            <a:r>
              <a:rPr lang="en-US" sz="2000" dirty="0" err="1"/>
              <a:t>nanospheres</a:t>
            </a:r>
            <a:r>
              <a:rPr lang="en-US" sz="2000" dirty="0"/>
              <a:t>, </a:t>
            </a:r>
            <a:r>
              <a:rPr lang="en-US" sz="2000" dirty="0" smtClean="0"/>
              <a:t>microspheres</a:t>
            </a:r>
            <a:r>
              <a:rPr lang="tr-TR" sz="2000" dirty="0" smtClean="0"/>
              <a:t> </a:t>
            </a:r>
            <a:r>
              <a:rPr lang="en-US" sz="2000" dirty="0" smtClean="0"/>
              <a:t>and </a:t>
            </a:r>
            <a:r>
              <a:rPr lang="en-US" sz="2000" dirty="0"/>
              <a:t>combined with its pH sensitivity, </a:t>
            </a:r>
            <a:r>
              <a:rPr lang="en-US" sz="2000" dirty="0" smtClean="0"/>
              <a:t>excellent</a:t>
            </a:r>
            <a:r>
              <a:rPr lang="tr-TR" sz="2000" dirty="0" smtClean="0"/>
              <a:t> </a:t>
            </a:r>
            <a:r>
              <a:rPr lang="en-US" sz="2000" dirty="0" smtClean="0"/>
              <a:t>biocompatibility </a:t>
            </a:r>
            <a:r>
              <a:rPr lang="en-US" sz="2000" dirty="0"/>
              <a:t>and biodegradability, makes </a:t>
            </a:r>
            <a:r>
              <a:rPr lang="en-US" sz="2000" dirty="0" smtClean="0"/>
              <a:t>chitosan</a:t>
            </a:r>
            <a:r>
              <a:rPr lang="tr-TR" sz="2000" dirty="0" smtClean="0"/>
              <a:t> </a:t>
            </a:r>
            <a:r>
              <a:rPr lang="en-US" sz="2000" dirty="0" smtClean="0"/>
              <a:t>a </a:t>
            </a:r>
            <a:r>
              <a:rPr lang="en-US" sz="2000" dirty="0"/>
              <a:t>promising candidate for developing </a:t>
            </a:r>
            <a:r>
              <a:rPr lang="en-US" sz="2000" b="1" dirty="0" smtClean="0"/>
              <a:t>drug</a:t>
            </a:r>
            <a:r>
              <a:rPr lang="tr-TR" sz="2000" b="1" dirty="0" smtClean="0"/>
              <a:t> </a:t>
            </a:r>
            <a:r>
              <a:rPr lang="en-US" sz="2000" b="1" dirty="0" smtClean="0"/>
              <a:t>delivery </a:t>
            </a:r>
            <a:r>
              <a:rPr lang="en-US" sz="2000" b="1" dirty="0"/>
              <a:t>devices </a:t>
            </a:r>
            <a:r>
              <a:rPr lang="en-US" sz="2000" dirty="0"/>
              <a:t>and as </a:t>
            </a:r>
            <a:r>
              <a:rPr lang="en-US" sz="2000" b="1" dirty="0"/>
              <a:t>scaffolds for tissue engineering</a:t>
            </a:r>
            <a:r>
              <a:rPr lang="en-US" sz="2000" dirty="0"/>
              <a:t>.</a:t>
            </a:r>
            <a:endParaRPr lang="tr-TR" sz="2000" dirty="0" smtClean="0"/>
          </a:p>
          <a:p>
            <a:pPr algn="just">
              <a:spcBef>
                <a:spcPts val="600"/>
              </a:spcBef>
              <a:spcAft>
                <a:spcPts val="600"/>
              </a:spcAft>
            </a:pPr>
            <a:r>
              <a:rPr lang="tr-TR" sz="2000" dirty="0" err="1"/>
              <a:t>C</a:t>
            </a:r>
            <a:r>
              <a:rPr lang="tr-TR" sz="2000" dirty="0" err="1" smtClean="0"/>
              <a:t>hitin</a:t>
            </a:r>
            <a:r>
              <a:rPr lang="tr-TR" sz="2000" dirty="0" smtClean="0"/>
              <a:t> </a:t>
            </a:r>
            <a:r>
              <a:rPr lang="tr-TR" sz="2000" dirty="0" err="1"/>
              <a:t>and</a:t>
            </a:r>
            <a:r>
              <a:rPr lang="tr-TR" sz="2000" dirty="0"/>
              <a:t> </a:t>
            </a:r>
            <a:r>
              <a:rPr lang="tr-TR" sz="2000" dirty="0" err="1" smtClean="0"/>
              <a:t>chitosan</a:t>
            </a:r>
            <a:r>
              <a:rPr lang="tr-TR" sz="2000" dirty="0"/>
              <a:t> </a:t>
            </a:r>
            <a:r>
              <a:rPr lang="en-US" sz="2000" dirty="0" smtClean="0"/>
              <a:t>have </a:t>
            </a:r>
            <a:r>
              <a:rPr lang="en-US" sz="2000" dirty="0"/>
              <a:t>shown to have stimulatory properties </a:t>
            </a:r>
            <a:r>
              <a:rPr lang="en-US" sz="2000" dirty="0" smtClean="0"/>
              <a:t>on</a:t>
            </a:r>
            <a:r>
              <a:rPr lang="tr-TR" sz="2000" dirty="0" smtClean="0"/>
              <a:t> </a:t>
            </a:r>
            <a:r>
              <a:rPr lang="en-US" sz="2000" dirty="0" smtClean="0"/>
              <a:t>macrophages</a:t>
            </a:r>
            <a:r>
              <a:rPr lang="tr-TR" sz="2000" dirty="0" smtClean="0"/>
              <a:t>*</a:t>
            </a:r>
            <a:r>
              <a:rPr lang="en-US" sz="2000" dirty="0" smtClean="0"/>
              <a:t>, </a:t>
            </a:r>
            <a:r>
              <a:rPr lang="en-US" sz="2000" dirty="0"/>
              <a:t>and </a:t>
            </a:r>
            <a:r>
              <a:rPr lang="en-US" sz="2000" dirty="0" err="1"/>
              <a:t>chemoattractive</a:t>
            </a:r>
            <a:r>
              <a:rPr lang="en-US" sz="2000" dirty="0"/>
              <a:t> properties </a:t>
            </a:r>
            <a:r>
              <a:rPr lang="en-US" sz="2000" dirty="0" smtClean="0"/>
              <a:t>on</a:t>
            </a:r>
            <a:r>
              <a:rPr lang="tr-TR" sz="2000" dirty="0" smtClean="0"/>
              <a:t> </a:t>
            </a:r>
            <a:r>
              <a:rPr lang="en-US" sz="2000" dirty="0" smtClean="0"/>
              <a:t>neutrophils</a:t>
            </a:r>
            <a:r>
              <a:rPr lang="tr-TR" sz="2000" dirty="0" smtClean="0"/>
              <a:t>**</a:t>
            </a:r>
            <a:r>
              <a:rPr lang="en-US" sz="2000" dirty="0" smtClean="0"/>
              <a:t>. </a:t>
            </a:r>
            <a:r>
              <a:rPr lang="en-US" sz="2000" dirty="0"/>
              <a:t>These properties, along with </a:t>
            </a:r>
            <a:r>
              <a:rPr lang="en-US" sz="2000" dirty="0" smtClean="0"/>
              <a:t>its</a:t>
            </a:r>
            <a:r>
              <a:rPr lang="tr-TR" sz="2000" dirty="0" smtClean="0"/>
              <a:t> </a:t>
            </a:r>
            <a:r>
              <a:rPr lang="en-US" sz="2000" dirty="0" smtClean="0"/>
              <a:t>antibacterial</a:t>
            </a:r>
            <a:r>
              <a:rPr lang="en-US" sz="2000" dirty="0"/>
              <a:t>, hemostatic properties give </a:t>
            </a:r>
            <a:r>
              <a:rPr lang="en-US" sz="2000" dirty="0" smtClean="0"/>
              <a:t>chitosan</a:t>
            </a:r>
            <a:r>
              <a:rPr lang="tr-TR" sz="2000" dirty="0" smtClean="0"/>
              <a:t> </a:t>
            </a:r>
            <a:r>
              <a:rPr lang="tr-TR" sz="2000" dirty="0" err="1" smtClean="0"/>
              <a:t>enourmous</a:t>
            </a:r>
            <a:r>
              <a:rPr lang="tr-TR" sz="2000" dirty="0" smtClean="0"/>
              <a:t> </a:t>
            </a:r>
            <a:r>
              <a:rPr lang="tr-TR" sz="2000" dirty="0" err="1"/>
              <a:t>potential</a:t>
            </a:r>
            <a:r>
              <a:rPr lang="tr-TR" sz="2000" dirty="0"/>
              <a:t> as a </a:t>
            </a:r>
            <a:r>
              <a:rPr lang="tr-TR" sz="2000" dirty="0" err="1"/>
              <a:t>natural</a:t>
            </a:r>
            <a:r>
              <a:rPr lang="tr-TR" sz="2000" dirty="0"/>
              <a:t> </a:t>
            </a:r>
            <a:r>
              <a:rPr lang="tr-TR" sz="2000" dirty="0" err="1"/>
              <a:t>polymer</a:t>
            </a:r>
            <a:r>
              <a:rPr lang="tr-TR" sz="2000" dirty="0"/>
              <a:t> </a:t>
            </a:r>
            <a:r>
              <a:rPr lang="tr-TR" sz="2000" dirty="0" err="1" smtClean="0"/>
              <a:t>for</a:t>
            </a:r>
            <a:r>
              <a:rPr lang="tr-TR" sz="2000" dirty="0"/>
              <a:t> </a:t>
            </a:r>
            <a:r>
              <a:rPr lang="tr-TR" sz="2000" b="1" dirty="0" err="1" smtClean="0"/>
              <a:t>wound</a:t>
            </a:r>
            <a:r>
              <a:rPr lang="tr-TR" sz="2000" b="1" dirty="0" smtClean="0"/>
              <a:t> </a:t>
            </a:r>
            <a:r>
              <a:rPr lang="tr-TR" sz="2000" b="1" dirty="0" err="1"/>
              <a:t>healing</a:t>
            </a:r>
            <a:r>
              <a:rPr lang="tr-TR" sz="2000" b="1" dirty="0"/>
              <a:t> </a:t>
            </a:r>
            <a:r>
              <a:rPr lang="tr-TR" sz="2000" b="1" dirty="0" err="1" smtClean="0"/>
              <a:t>applications</a:t>
            </a:r>
            <a:r>
              <a:rPr lang="tr-TR" sz="2000" dirty="0" smtClean="0"/>
              <a:t>.</a:t>
            </a:r>
          </a:p>
          <a:p>
            <a:endParaRPr lang="tr-TR" sz="2000" dirty="0"/>
          </a:p>
        </p:txBody>
      </p:sp>
      <p:sp>
        <p:nvSpPr>
          <p:cNvPr id="4" name="TextBox 3"/>
          <p:cNvSpPr txBox="1"/>
          <p:nvPr/>
        </p:nvSpPr>
        <p:spPr>
          <a:xfrm>
            <a:off x="228600" y="5581471"/>
            <a:ext cx="8763000" cy="1200329"/>
          </a:xfrm>
          <a:prstGeom prst="rect">
            <a:avLst/>
          </a:prstGeom>
          <a:noFill/>
        </p:spPr>
        <p:txBody>
          <a:bodyPr wrap="square" rtlCol="0">
            <a:spAutoFit/>
          </a:bodyPr>
          <a:lstStyle/>
          <a:p>
            <a:pPr algn="just"/>
            <a:r>
              <a:rPr lang="tr-TR" b="1" dirty="0" smtClean="0"/>
              <a:t>*</a:t>
            </a:r>
            <a:r>
              <a:rPr lang="tr-TR" dirty="0"/>
              <a:t>A</a:t>
            </a:r>
            <a:r>
              <a:rPr lang="en-US" dirty="0" smtClean="0"/>
              <a:t> </a:t>
            </a:r>
            <a:r>
              <a:rPr lang="en-US" dirty="0"/>
              <a:t>type of white blood cell that engulfs and digests </a:t>
            </a:r>
            <a:r>
              <a:rPr lang="en-US" dirty="0" smtClean="0"/>
              <a:t>foreign </a:t>
            </a:r>
            <a:r>
              <a:rPr lang="en-US" dirty="0"/>
              <a:t>substances, </a:t>
            </a:r>
            <a:r>
              <a:rPr lang="en-US" dirty="0" smtClean="0"/>
              <a:t>microbes </a:t>
            </a:r>
            <a:r>
              <a:rPr lang="en-US" dirty="0"/>
              <a:t>and cancer </a:t>
            </a:r>
            <a:r>
              <a:rPr lang="en-US" dirty="0" smtClean="0"/>
              <a:t>cell</a:t>
            </a:r>
            <a:r>
              <a:rPr lang="tr-TR" dirty="0" smtClean="0"/>
              <a:t>s.</a:t>
            </a:r>
            <a:r>
              <a:rPr lang="en-US" dirty="0" smtClean="0"/>
              <a:t> </a:t>
            </a:r>
            <a:endParaRPr lang="tr-TR" dirty="0" smtClean="0"/>
          </a:p>
          <a:p>
            <a:pPr algn="just"/>
            <a:r>
              <a:rPr lang="tr-TR" dirty="0" smtClean="0"/>
              <a:t>**</a:t>
            </a:r>
            <a:r>
              <a:rPr lang="tr-TR" dirty="0"/>
              <a:t>T</a:t>
            </a:r>
            <a:r>
              <a:rPr lang="en-US" dirty="0" smtClean="0"/>
              <a:t>he </a:t>
            </a:r>
            <a:r>
              <a:rPr lang="en-US" dirty="0"/>
              <a:t>most </a:t>
            </a:r>
            <a:r>
              <a:rPr lang="en-US" dirty="0" smtClean="0"/>
              <a:t>abundant </a:t>
            </a:r>
            <a:r>
              <a:rPr lang="en-US" dirty="0"/>
              <a:t>type of white blood cells in mammals and form an essential part of the innate immune </a:t>
            </a:r>
            <a:r>
              <a:rPr lang="en-US" dirty="0" smtClean="0"/>
              <a:t>system</a:t>
            </a:r>
            <a:r>
              <a:rPr lang="tr-TR" dirty="0" smtClean="0"/>
              <a:t>.</a:t>
            </a:r>
            <a:endParaRPr lang="tr-TR" dirty="0"/>
          </a:p>
        </p:txBody>
      </p:sp>
    </p:spTree>
    <p:extLst>
      <p:ext uri="{BB962C8B-B14F-4D97-AF65-F5344CB8AC3E}">
        <p14:creationId xmlns:p14="http://schemas.microsoft.com/office/powerpoint/2010/main" val="3520906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Polymeric Micro- and Nanoparticles as Drug Carriers</a:t>
            </a:r>
            <a:endParaRPr lang="en-US" dirty="0"/>
          </a:p>
        </p:txBody>
      </p:sp>
    </p:spTree>
    <p:extLst>
      <p:ext uri="{BB962C8B-B14F-4D97-AF65-F5344CB8AC3E}">
        <p14:creationId xmlns:p14="http://schemas.microsoft.com/office/powerpoint/2010/main" val="4166473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028343"/>
            <a:ext cx="8153400" cy="2308324"/>
          </a:xfrm>
          <a:prstGeom prst="rect">
            <a:avLst/>
          </a:prstGeom>
        </p:spPr>
        <p:txBody>
          <a:bodyPr wrap="square">
            <a:spAutoFit/>
          </a:bodyPr>
          <a:lstStyle/>
          <a:p>
            <a:r>
              <a:rPr lang="en-US" b="1" dirty="0" smtClean="0">
                <a:solidFill>
                  <a:srgbClr val="FF0000"/>
                </a:solidFill>
              </a:rPr>
              <a:t>‘‘</a:t>
            </a:r>
            <a:r>
              <a:rPr lang="tr-TR" b="1" dirty="0" smtClean="0">
                <a:solidFill>
                  <a:srgbClr val="FF0000"/>
                </a:solidFill>
              </a:rPr>
              <a:t>N</a:t>
            </a:r>
            <a:r>
              <a:rPr lang="en-US" b="1" dirty="0" err="1" smtClean="0">
                <a:solidFill>
                  <a:srgbClr val="FF0000"/>
                </a:solidFill>
              </a:rPr>
              <a:t>anosphere</a:t>
            </a:r>
            <a:r>
              <a:rPr lang="en-US" b="1" dirty="0" smtClean="0">
                <a:solidFill>
                  <a:srgbClr val="FF0000"/>
                </a:solidFill>
              </a:rPr>
              <a:t>’’ </a:t>
            </a:r>
            <a:r>
              <a:rPr lang="en-US" dirty="0" smtClean="0"/>
              <a:t>is used to identify</a:t>
            </a:r>
            <a:r>
              <a:rPr lang="tr-TR" dirty="0" smtClean="0"/>
              <a:t> </a:t>
            </a:r>
            <a:r>
              <a:rPr lang="en-US" dirty="0" smtClean="0"/>
              <a:t>a </a:t>
            </a:r>
            <a:r>
              <a:rPr lang="en-US" dirty="0" err="1" smtClean="0"/>
              <a:t>nanoparticle</a:t>
            </a:r>
            <a:r>
              <a:rPr lang="en-US" dirty="0" smtClean="0"/>
              <a:t> system with a matrix character and constituted</a:t>
            </a:r>
            <a:r>
              <a:rPr lang="tr-TR" dirty="0" smtClean="0"/>
              <a:t> </a:t>
            </a:r>
            <a:r>
              <a:rPr lang="en-US" dirty="0" smtClean="0"/>
              <a:t>by a solid core with a dense polymeric network</a:t>
            </a:r>
            <a:r>
              <a:rPr lang="tr-TR" dirty="0" smtClean="0"/>
              <a:t>.</a:t>
            </a:r>
          </a:p>
          <a:p>
            <a:endParaRPr lang="en-US" dirty="0" smtClean="0"/>
          </a:p>
          <a:p>
            <a:r>
              <a:rPr lang="en-US" b="1" dirty="0" smtClean="0">
                <a:solidFill>
                  <a:srgbClr val="FF0000"/>
                </a:solidFill>
              </a:rPr>
              <a:t>‘‘</a:t>
            </a:r>
            <a:r>
              <a:rPr lang="tr-TR" b="1" dirty="0" smtClean="0">
                <a:solidFill>
                  <a:srgbClr val="FF0000"/>
                </a:solidFill>
              </a:rPr>
              <a:t>N</a:t>
            </a:r>
            <a:r>
              <a:rPr lang="en-US" b="1" dirty="0" err="1" smtClean="0">
                <a:solidFill>
                  <a:srgbClr val="FF0000"/>
                </a:solidFill>
              </a:rPr>
              <a:t>anocapsules</a:t>
            </a:r>
            <a:r>
              <a:rPr lang="en-US" b="1" dirty="0" smtClean="0">
                <a:solidFill>
                  <a:srgbClr val="FF0000"/>
                </a:solidFill>
              </a:rPr>
              <a:t>’’ </a:t>
            </a:r>
            <a:r>
              <a:rPr lang="en-US" dirty="0" smtClean="0"/>
              <a:t>are formed by a thin</a:t>
            </a:r>
            <a:r>
              <a:rPr lang="tr-TR" dirty="0" smtClean="0"/>
              <a:t> </a:t>
            </a:r>
            <a:r>
              <a:rPr lang="en-US" dirty="0" smtClean="0"/>
              <a:t>polymeric envelope surrounding an oil-filled</a:t>
            </a:r>
            <a:endParaRPr lang="tr-TR" dirty="0" smtClean="0"/>
          </a:p>
          <a:p>
            <a:r>
              <a:rPr lang="en-US" dirty="0" smtClean="0"/>
              <a:t>cavity. </a:t>
            </a:r>
            <a:r>
              <a:rPr lang="en-US" dirty="0" err="1" smtClean="0"/>
              <a:t>Nanocapsules</a:t>
            </a:r>
            <a:r>
              <a:rPr lang="tr-TR" dirty="0" smtClean="0"/>
              <a:t> </a:t>
            </a:r>
            <a:r>
              <a:rPr lang="en-US" dirty="0" smtClean="0"/>
              <a:t>may thus be considered as a ‘‘reservoir’’ system</a:t>
            </a:r>
            <a:r>
              <a:rPr lang="tr-TR" dirty="0" smtClean="0"/>
              <a:t>.</a:t>
            </a:r>
            <a:endParaRPr lang="en-US" dirty="0" smtClean="0"/>
          </a:p>
          <a:p>
            <a:endParaRPr lang="tr-TR" dirty="0" smtClean="0"/>
          </a:p>
          <a:p>
            <a:r>
              <a:rPr lang="tr-TR" dirty="0" smtClean="0"/>
              <a:t>I</a:t>
            </a:r>
            <a:r>
              <a:rPr lang="en-US" dirty="0" smtClean="0"/>
              <a:t>n practice</a:t>
            </a:r>
            <a:r>
              <a:rPr lang="tr-TR" dirty="0" smtClean="0"/>
              <a:t>,</a:t>
            </a:r>
            <a:r>
              <a:rPr lang="en-US" dirty="0" smtClean="0"/>
              <a:t> the term </a:t>
            </a:r>
            <a:r>
              <a:rPr lang="en-US" b="1" dirty="0" err="1" smtClean="0">
                <a:solidFill>
                  <a:srgbClr val="FF0000"/>
                </a:solidFill>
              </a:rPr>
              <a:t>nanoparticles</a:t>
            </a:r>
            <a:r>
              <a:rPr lang="tr-TR" dirty="0" smtClean="0"/>
              <a:t> </a:t>
            </a:r>
            <a:r>
              <a:rPr lang="en-US" dirty="0" smtClean="0"/>
              <a:t>is also used (instead of </a:t>
            </a:r>
            <a:r>
              <a:rPr lang="en-US" dirty="0" err="1" smtClean="0"/>
              <a:t>nanospheres</a:t>
            </a:r>
            <a:r>
              <a:rPr lang="en-US" dirty="0" smtClean="0"/>
              <a:t>) to designate</a:t>
            </a:r>
          </a:p>
          <a:p>
            <a:r>
              <a:rPr lang="en-US" dirty="0" smtClean="0"/>
              <a:t>polymeric colloidal systems with a matrix structure.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8850" y="3705225"/>
            <a:ext cx="46101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280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259632" y="1412776"/>
            <a:ext cx="6779096" cy="2492990"/>
          </a:xfrm>
          <a:prstGeom prst="rect">
            <a:avLst/>
          </a:prstGeom>
        </p:spPr>
        <p:txBody>
          <a:bodyPr wrap="square">
            <a:spAutoFit/>
          </a:bodyPr>
          <a:lstStyle/>
          <a:p>
            <a:pPr algn="just"/>
            <a:r>
              <a:rPr lang="tr-TR" dirty="0" smtClean="0"/>
              <a:t>*</a:t>
            </a:r>
            <a:r>
              <a:rPr lang="en-US" dirty="0" smtClean="0"/>
              <a:t>Synthetic polymeric NPs, e.g. constructed from the polyester poly(lactic acid) (PLA) and its copolymer with poly(glycolic acid), i.e. poly(lactic-co-glycolic acid) (PLGA), have been studied extensively for drug delivery purposes over the last few decades. Their biodegradable and biocompatible features largely account for their widespread use in biomedical applications and justify the approval of PLGA micro- and </a:t>
            </a:r>
            <a:r>
              <a:rPr lang="en-US" dirty="0" err="1" smtClean="0"/>
              <a:t>nanoparticles</a:t>
            </a:r>
            <a:r>
              <a:rPr lang="en-US" dirty="0" smtClean="0"/>
              <a:t> for human use in drug delivery by the FDA and the European Medicine Agency (EMA).</a:t>
            </a:r>
            <a:endParaRPr lang="tr-TR" baseline="30000" dirty="0" smtClean="0"/>
          </a:p>
          <a:p>
            <a:pPr algn="just"/>
            <a:endParaRPr lang="tr-TR" baseline="30000" dirty="0" smtClean="0"/>
          </a:p>
        </p:txBody>
      </p:sp>
    </p:spTree>
    <p:extLst>
      <p:ext uri="{BB962C8B-B14F-4D97-AF65-F5344CB8AC3E}">
        <p14:creationId xmlns:p14="http://schemas.microsoft.com/office/powerpoint/2010/main" val="3757366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476672"/>
            <a:ext cx="4536504" cy="461665"/>
          </a:xfrm>
          <a:prstGeom prst="rect">
            <a:avLst/>
          </a:prstGeom>
          <a:noFill/>
        </p:spPr>
        <p:txBody>
          <a:bodyPr wrap="square" rtlCol="0">
            <a:spAutoFit/>
          </a:bodyPr>
          <a:lstStyle/>
          <a:p>
            <a:r>
              <a:rPr lang="tr-TR" sz="2400" b="1" dirty="0" smtClean="0"/>
              <a:t>D</a:t>
            </a:r>
            <a:r>
              <a:rPr lang="en-US" sz="2400" b="1" dirty="0" err="1" smtClean="0"/>
              <a:t>efinitions</a:t>
            </a:r>
            <a:r>
              <a:rPr lang="en-US" sz="2400" b="1" dirty="0" smtClean="0"/>
              <a:t> </a:t>
            </a:r>
            <a:r>
              <a:rPr lang="tr-TR" sz="2400" b="1" dirty="0" smtClean="0"/>
              <a:t>of Biocompatibility</a:t>
            </a:r>
            <a:endParaRPr lang="en-US" sz="2400" b="1" dirty="0"/>
          </a:p>
        </p:txBody>
      </p:sp>
      <p:sp>
        <p:nvSpPr>
          <p:cNvPr id="5" name="Rectangle 4"/>
          <p:cNvSpPr/>
          <p:nvPr/>
        </p:nvSpPr>
        <p:spPr>
          <a:xfrm>
            <a:off x="396332" y="1484784"/>
            <a:ext cx="8611463" cy="2031325"/>
          </a:xfrm>
          <a:prstGeom prst="rect">
            <a:avLst/>
          </a:prstGeom>
        </p:spPr>
        <p:txBody>
          <a:bodyPr wrap="square">
            <a:spAutoFit/>
          </a:bodyPr>
          <a:lstStyle/>
          <a:p>
            <a:pPr algn="just"/>
            <a:r>
              <a:rPr lang="tr-TR" dirty="0" smtClean="0"/>
              <a:t>«</a:t>
            </a:r>
            <a:r>
              <a:rPr lang="en-US" dirty="0" smtClean="0"/>
              <a:t>The </a:t>
            </a:r>
            <a:r>
              <a:rPr lang="en-US" dirty="0"/>
              <a:t>ability of a material to perform with an appropriate host response in a specific </a:t>
            </a:r>
            <a:r>
              <a:rPr lang="en-US" dirty="0" smtClean="0"/>
              <a:t>application</a:t>
            </a:r>
            <a:r>
              <a:rPr lang="tr-TR" dirty="0" smtClean="0"/>
              <a:t>» </a:t>
            </a:r>
            <a:r>
              <a:rPr lang="en-US" dirty="0" smtClean="0"/>
              <a:t>Williams</a:t>
            </a:r>
            <a:r>
              <a:rPr lang="en-US" dirty="0"/>
              <a:t>' </a:t>
            </a:r>
            <a:r>
              <a:rPr lang="en-US" dirty="0" smtClean="0"/>
              <a:t>definition</a:t>
            </a:r>
            <a:r>
              <a:rPr lang="tr-TR" baseline="30000" dirty="0" smtClean="0"/>
              <a:t>*</a:t>
            </a:r>
            <a:r>
              <a:rPr lang="en-US" dirty="0" smtClean="0"/>
              <a:t>. </a:t>
            </a:r>
            <a:endParaRPr lang="tr-TR" dirty="0" smtClean="0"/>
          </a:p>
          <a:p>
            <a:pPr algn="just"/>
            <a:endParaRPr lang="tr-TR" dirty="0" smtClean="0"/>
          </a:p>
          <a:p>
            <a:pPr algn="just"/>
            <a:r>
              <a:rPr lang="en-US" dirty="0" smtClean="0"/>
              <a:t>It </a:t>
            </a:r>
            <a:r>
              <a:rPr lang="en-US" dirty="0"/>
              <a:t>was defined in the </a:t>
            </a:r>
            <a:r>
              <a:rPr lang="en-US" b="1" dirty="0"/>
              <a:t>European Society for </a:t>
            </a:r>
            <a:r>
              <a:rPr lang="en-US" b="1" dirty="0" smtClean="0"/>
              <a:t>Biomaterials</a:t>
            </a:r>
            <a:r>
              <a:rPr lang="tr-TR" b="1" dirty="0" smtClean="0"/>
              <a:t> </a:t>
            </a:r>
            <a:r>
              <a:rPr lang="en-US" dirty="0" smtClean="0"/>
              <a:t>Consensus </a:t>
            </a:r>
            <a:r>
              <a:rPr lang="en-US" dirty="0"/>
              <a:t>Conference </a:t>
            </a:r>
            <a:r>
              <a:rPr lang="en-US" dirty="0" smtClean="0"/>
              <a:t>I</a:t>
            </a:r>
            <a:r>
              <a:rPr lang="tr-TR" dirty="0" smtClean="0"/>
              <a:t> in 1976.</a:t>
            </a:r>
          </a:p>
          <a:p>
            <a:pPr algn="just"/>
            <a:endParaRPr lang="tr-TR" dirty="0"/>
          </a:p>
          <a:p>
            <a:pPr algn="just"/>
            <a:endParaRPr lang="en-US" dirty="0"/>
          </a:p>
          <a:p>
            <a:pPr algn="just"/>
            <a:endParaRPr lang="en-US" dirty="0"/>
          </a:p>
        </p:txBody>
      </p:sp>
      <p:sp>
        <p:nvSpPr>
          <p:cNvPr id="6" name="Rectangle 5"/>
          <p:cNvSpPr/>
          <p:nvPr/>
        </p:nvSpPr>
        <p:spPr>
          <a:xfrm>
            <a:off x="476134" y="6036096"/>
            <a:ext cx="8640960" cy="461665"/>
          </a:xfrm>
          <a:prstGeom prst="rect">
            <a:avLst/>
          </a:prstGeom>
        </p:spPr>
        <p:txBody>
          <a:bodyPr wrap="square">
            <a:spAutoFit/>
          </a:bodyPr>
          <a:lstStyle/>
          <a:p>
            <a:r>
              <a:rPr lang="tr-TR" sz="1200" i="1" baseline="30000" dirty="0" smtClean="0"/>
              <a:t>*</a:t>
            </a:r>
            <a:r>
              <a:rPr lang="en-US" sz="1200" i="1" dirty="0" smtClean="0"/>
              <a:t>The </a:t>
            </a:r>
            <a:r>
              <a:rPr lang="en-US" sz="1200" i="1" dirty="0"/>
              <a:t>Williams </a:t>
            </a:r>
            <a:r>
              <a:rPr lang="tr-TR" sz="1200" i="1" dirty="0" smtClean="0"/>
              <a:t>D</a:t>
            </a:r>
            <a:r>
              <a:rPr lang="en-US" sz="1200" i="1" dirty="0" err="1" smtClean="0"/>
              <a:t>ictionary</a:t>
            </a:r>
            <a:r>
              <a:rPr lang="en-US" sz="1200" i="1" dirty="0" smtClean="0"/>
              <a:t> </a:t>
            </a:r>
            <a:r>
              <a:rPr lang="en-US" sz="1200" i="1" dirty="0"/>
              <a:t>of Biomaterials</a:t>
            </a:r>
            <a:r>
              <a:rPr lang="en-US" sz="1200" dirty="0"/>
              <a:t>, D.F. Williams, 1999, ISBN </a:t>
            </a:r>
            <a:r>
              <a:rPr lang="en-US" sz="1200" dirty="0" smtClean="0"/>
              <a:t>0-85323-921-5</a:t>
            </a:r>
            <a:r>
              <a:rPr lang="en-US" sz="1200" i="1" dirty="0">
                <a:hlinkClick r:id="rId2" tooltip="Dorland's Medical Dictionary"/>
              </a:rPr>
              <a:t> </a:t>
            </a:r>
            <a:endParaRPr lang="tr-TR" sz="1200" i="1" dirty="0" smtClean="0"/>
          </a:p>
          <a:p>
            <a:r>
              <a:rPr lang="tr-TR" sz="1200" baseline="30000" dirty="0" smtClean="0"/>
              <a:t>**</a:t>
            </a:r>
            <a:r>
              <a:rPr lang="en-US" sz="1200" dirty="0" smtClean="0"/>
              <a:t>"</a:t>
            </a:r>
            <a:r>
              <a:rPr lang="en-US" sz="1200" dirty="0"/>
              <a:t>Terminology for </a:t>
            </a:r>
            <a:r>
              <a:rPr lang="tr-TR" sz="1200" dirty="0" err="1" smtClean="0"/>
              <a:t>B</a:t>
            </a:r>
            <a:r>
              <a:rPr lang="en-US" sz="1200" dirty="0" err="1" smtClean="0"/>
              <a:t>iorelated</a:t>
            </a:r>
            <a:r>
              <a:rPr lang="en-US" sz="1200" dirty="0" smtClean="0"/>
              <a:t> </a:t>
            </a:r>
            <a:r>
              <a:rPr lang="tr-TR" sz="1200" dirty="0" smtClean="0"/>
              <a:t>P</a:t>
            </a:r>
            <a:r>
              <a:rPr lang="en-US" sz="1200" dirty="0" err="1" smtClean="0"/>
              <a:t>olymers</a:t>
            </a:r>
            <a:r>
              <a:rPr lang="en-US" sz="1200" dirty="0" smtClean="0"/>
              <a:t> </a:t>
            </a:r>
            <a:r>
              <a:rPr lang="en-US" sz="1200" dirty="0"/>
              <a:t>and </a:t>
            </a:r>
            <a:r>
              <a:rPr lang="tr-TR" sz="1200" dirty="0" smtClean="0"/>
              <a:t>A</a:t>
            </a:r>
            <a:r>
              <a:rPr lang="en-US" sz="1200" dirty="0" err="1" smtClean="0"/>
              <a:t>pplications</a:t>
            </a:r>
            <a:r>
              <a:rPr lang="en-US" sz="1200" dirty="0" smtClean="0"/>
              <a:t>". </a:t>
            </a:r>
            <a:r>
              <a:rPr lang="en-US" sz="1200" i="1" dirty="0"/>
              <a:t>Pure and Applied Chemistry</a:t>
            </a:r>
            <a:r>
              <a:rPr lang="en-US" sz="1200" dirty="0"/>
              <a:t> </a:t>
            </a:r>
            <a:r>
              <a:rPr lang="tr-TR" sz="1200" dirty="0" smtClean="0"/>
              <a:t> </a:t>
            </a:r>
            <a:r>
              <a:rPr lang="en-US" sz="1200" b="1" dirty="0" smtClean="0"/>
              <a:t>84</a:t>
            </a:r>
            <a:r>
              <a:rPr lang="en-US" sz="1200" dirty="0" smtClean="0"/>
              <a:t> </a:t>
            </a:r>
            <a:r>
              <a:rPr lang="en-US" sz="1200" dirty="0"/>
              <a:t>(2): 377–410. 2012. </a:t>
            </a:r>
          </a:p>
        </p:txBody>
      </p:sp>
      <p:sp>
        <p:nvSpPr>
          <p:cNvPr id="8" name="Rectangle 7"/>
          <p:cNvSpPr/>
          <p:nvPr/>
        </p:nvSpPr>
        <p:spPr>
          <a:xfrm>
            <a:off x="396332" y="3140968"/>
            <a:ext cx="8496148" cy="646331"/>
          </a:xfrm>
          <a:prstGeom prst="rect">
            <a:avLst/>
          </a:prstGeom>
        </p:spPr>
        <p:txBody>
          <a:bodyPr wrap="square">
            <a:spAutoFit/>
          </a:bodyPr>
          <a:lstStyle/>
          <a:p>
            <a:pPr algn="just"/>
            <a:r>
              <a:rPr lang="en-US" b="1" dirty="0"/>
              <a:t>Biocompatibility</a:t>
            </a:r>
            <a:r>
              <a:rPr lang="tr-TR" b="1" dirty="0"/>
              <a:t>:  </a:t>
            </a:r>
            <a:r>
              <a:rPr lang="en-US" dirty="0"/>
              <a:t>Ability to be in contact with a living system without producing an adverse effect. </a:t>
            </a:r>
            <a:r>
              <a:rPr lang="en-US" b="1" dirty="0" smtClean="0"/>
              <a:t>IUPAC </a:t>
            </a:r>
            <a:r>
              <a:rPr lang="en-US" b="1" dirty="0"/>
              <a:t>Recommendations </a:t>
            </a:r>
            <a:r>
              <a:rPr lang="en-US" b="1" dirty="0" smtClean="0"/>
              <a:t>2012</a:t>
            </a:r>
            <a:r>
              <a:rPr lang="tr-TR" baseline="30000" dirty="0" smtClean="0"/>
              <a:t>**</a:t>
            </a:r>
            <a:endParaRPr lang="en-US" baseline="30000" dirty="0"/>
          </a:p>
        </p:txBody>
      </p:sp>
    </p:spTree>
    <p:extLst>
      <p:ext uri="{BB962C8B-B14F-4D97-AF65-F5344CB8AC3E}">
        <p14:creationId xmlns:p14="http://schemas.microsoft.com/office/powerpoint/2010/main" val="2294720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458650"/>
            <a:ext cx="7696200" cy="1754326"/>
          </a:xfrm>
          <a:prstGeom prst="rect">
            <a:avLst/>
          </a:prstGeom>
        </p:spPr>
        <p:txBody>
          <a:bodyPr wrap="square">
            <a:spAutoFit/>
          </a:bodyPr>
          <a:lstStyle/>
          <a:p>
            <a:pPr algn="just"/>
            <a:r>
              <a:rPr lang="en-US" dirty="0" smtClean="0"/>
              <a:t>The </a:t>
            </a:r>
            <a:r>
              <a:rPr lang="en-US" dirty="0"/>
              <a:t>polymers used in the formulation and fabrication of </a:t>
            </a:r>
            <a:r>
              <a:rPr lang="en-US" b="1" i="1" dirty="0"/>
              <a:t>biodegradable drug delivery devices</a:t>
            </a:r>
            <a:r>
              <a:rPr lang="en-US" b="1" dirty="0"/>
              <a:t> erode</a:t>
            </a:r>
            <a:r>
              <a:rPr lang="en-US" dirty="0"/>
              <a:t> (with or without changes to the chemical structure) </a:t>
            </a:r>
            <a:r>
              <a:rPr lang="en-US" b="1" dirty="0"/>
              <a:t>or degrade</a:t>
            </a:r>
            <a:r>
              <a:rPr lang="en-US" dirty="0"/>
              <a:t> (breakdown of the main chain bonds) </a:t>
            </a:r>
            <a:r>
              <a:rPr lang="en-US" b="1" dirty="0"/>
              <a:t>as a result of the exposure to chemicals (water) or biologicals (enzymes)</a:t>
            </a:r>
            <a:r>
              <a:rPr lang="en-US" dirty="0"/>
              <a:t>. The drug molecules, which are initially dispersed in the polymer, are released as the polymer starts eroding or degrading as shown </a:t>
            </a:r>
            <a:r>
              <a:rPr lang="tr-TR" dirty="0" err="1" smtClean="0"/>
              <a:t>below</a:t>
            </a:r>
            <a:r>
              <a:rPr lang="en-US" dirty="0" smtClean="0"/>
              <a:t>. </a:t>
            </a:r>
            <a:endParaRPr lang="en-US" dirty="0"/>
          </a:p>
        </p:txBody>
      </p:sp>
      <p:sp>
        <p:nvSpPr>
          <p:cNvPr id="5" name="TextBox 4"/>
          <p:cNvSpPr txBox="1"/>
          <p:nvPr/>
        </p:nvSpPr>
        <p:spPr>
          <a:xfrm>
            <a:off x="2286000" y="659011"/>
            <a:ext cx="4946226" cy="830997"/>
          </a:xfrm>
          <a:prstGeom prst="rect">
            <a:avLst/>
          </a:prstGeom>
          <a:noFill/>
        </p:spPr>
        <p:txBody>
          <a:bodyPr wrap="none" rtlCol="0">
            <a:spAutoFit/>
          </a:bodyPr>
          <a:lstStyle/>
          <a:p>
            <a:r>
              <a:rPr lang="en-US" sz="2400" b="1" dirty="0"/>
              <a:t>Biodegradable Drug Delivery Systems</a:t>
            </a:r>
            <a:endParaRPr lang="en-US" sz="2400" dirty="0"/>
          </a:p>
          <a:p>
            <a:endParaRPr lang="en-US" sz="2400" dirty="0"/>
          </a:p>
        </p:txBody>
      </p:sp>
      <p:pic>
        <p:nvPicPr>
          <p:cNvPr id="8194" name="Picture 2" descr="http://www.uweb.engr.washington.edu/images/research/drugdeltutorial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740371"/>
            <a:ext cx="5366321" cy="27357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38799" y="4592389"/>
            <a:ext cx="3124201" cy="1200329"/>
          </a:xfrm>
          <a:prstGeom prst="rect">
            <a:avLst/>
          </a:prstGeom>
        </p:spPr>
        <p:txBody>
          <a:bodyPr wrap="square">
            <a:spAutoFit/>
          </a:bodyPr>
          <a:lstStyle/>
          <a:p>
            <a:pPr algn="just"/>
            <a:r>
              <a:rPr lang="en-US" dirty="0" smtClean="0"/>
              <a:t>The </a:t>
            </a:r>
            <a:r>
              <a:rPr lang="en-US" dirty="0"/>
              <a:t>polymer erodes or degrades to release drug molecules in degradable </a:t>
            </a:r>
            <a:r>
              <a:rPr lang="en-US" dirty="0" smtClean="0"/>
              <a:t>devices</a:t>
            </a:r>
            <a:r>
              <a:rPr lang="tr-TR" dirty="0" smtClean="0"/>
              <a:t>.</a:t>
            </a:r>
            <a:endParaRPr lang="en-US" dirty="0"/>
          </a:p>
        </p:txBody>
      </p:sp>
    </p:spTree>
    <p:extLst>
      <p:ext uri="{BB962C8B-B14F-4D97-AF65-F5344CB8AC3E}">
        <p14:creationId xmlns:p14="http://schemas.microsoft.com/office/powerpoint/2010/main" val="4008652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990600"/>
            <a:ext cx="7543800" cy="2031325"/>
          </a:xfrm>
          <a:prstGeom prst="rect">
            <a:avLst/>
          </a:prstGeom>
        </p:spPr>
        <p:txBody>
          <a:bodyPr wrap="square">
            <a:spAutoFit/>
          </a:bodyPr>
          <a:lstStyle/>
          <a:p>
            <a:pPr algn="just"/>
            <a:r>
              <a:rPr lang="tr-TR" b="1" dirty="0"/>
              <a:t>T</a:t>
            </a:r>
            <a:r>
              <a:rPr lang="en-US" b="1" dirty="0" smtClean="0"/>
              <a:t>he </a:t>
            </a:r>
            <a:r>
              <a:rPr lang="en-US" b="1" i="1" dirty="0"/>
              <a:t>degradable reservoir system</a:t>
            </a:r>
            <a:r>
              <a:rPr lang="en-US" b="1" dirty="0"/>
              <a:t> </a:t>
            </a:r>
            <a:r>
              <a:rPr lang="en-US" dirty="0"/>
              <a:t>has a drug-loaded core surrounded by a polymer coating that degrades or erodes. These systems combine the advantage of long-term constant rate drug release with </a:t>
            </a:r>
            <a:r>
              <a:rPr lang="en-US" dirty="0" err="1"/>
              <a:t>bioerodability</a:t>
            </a:r>
            <a:r>
              <a:rPr lang="en-US" dirty="0"/>
              <a:t> or biodegradability.  In </a:t>
            </a:r>
            <a:r>
              <a:rPr lang="en-US" b="1" i="1" dirty="0"/>
              <a:t>pendant-chain systems</a:t>
            </a:r>
            <a:r>
              <a:rPr lang="en-US" dirty="0"/>
              <a:t>, the drug molecules are covalently attached to the main polymer chain via degradable linkages. So, as the polymer is exposed to water or chemicals, the linkages break down releasing the drug. </a:t>
            </a:r>
          </a:p>
        </p:txBody>
      </p:sp>
      <p:pic>
        <p:nvPicPr>
          <p:cNvPr id="9218" name="Picture 2" descr="http://www.uweb.engr.washington.edu/images/research/drugdeltutorial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657600"/>
            <a:ext cx="4992255" cy="1752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00200" y="5791200"/>
            <a:ext cx="6705600" cy="646331"/>
          </a:xfrm>
          <a:prstGeom prst="rect">
            <a:avLst/>
          </a:prstGeom>
        </p:spPr>
        <p:txBody>
          <a:bodyPr wrap="square">
            <a:spAutoFit/>
          </a:bodyPr>
          <a:lstStyle/>
          <a:p>
            <a:pPr algn="ctr"/>
            <a:r>
              <a:rPr lang="en-US" dirty="0" smtClean="0"/>
              <a:t> </a:t>
            </a:r>
            <a:r>
              <a:rPr lang="en-US" dirty="0"/>
              <a:t>Pendant-chain systems have degradable linkages that release drug molecules upon exposure to water. </a:t>
            </a:r>
          </a:p>
        </p:txBody>
      </p:sp>
    </p:spTree>
    <p:extLst>
      <p:ext uri="{BB962C8B-B14F-4D97-AF65-F5344CB8AC3E}">
        <p14:creationId xmlns:p14="http://schemas.microsoft.com/office/powerpoint/2010/main" val="2831788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533400"/>
            <a:ext cx="4538422" cy="461665"/>
          </a:xfrm>
          <a:prstGeom prst="rect">
            <a:avLst/>
          </a:prstGeom>
        </p:spPr>
        <p:txBody>
          <a:bodyPr wrap="none">
            <a:spAutoFit/>
          </a:bodyPr>
          <a:lstStyle/>
          <a:p>
            <a:r>
              <a:rPr lang="en-US" sz="2400" b="1" dirty="0"/>
              <a:t>Responsive Drug Delivery Systems</a:t>
            </a:r>
            <a:endParaRPr lang="en-US" sz="2400" dirty="0"/>
          </a:p>
        </p:txBody>
      </p:sp>
      <p:sp>
        <p:nvSpPr>
          <p:cNvPr id="5" name="Rectangle 4"/>
          <p:cNvSpPr/>
          <p:nvPr/>
        </p:nvSpPr>
        <p:spPr>
          <a:xfrm>
            <a:off x="609600" y="1542871"/>
            <a:ext cx="8001000" cy="1754326"/>
          </a:xfrm>
          <a:prstGeom prst="rect">
            <a:avLst/>
          </a:prstGeom>
        </p:spPr>
        <p:txBody>
          <a:bodyPr wrap="square">
            <a:spAutoFit/>
          </a:bodyPr>
          <a:lstStyle/>
          <a:p>
            <a:pPr algn="just"/>
            <a:r>
              <a:rPr lang="tr-TR" dirty="0"/>
              <a:t>C</a:t>
            </a:r>
            <a:r>
              <a:rPr lang="en-US" dirty="0" err="1" smtClean="0"/>
              <a:t>lassified</a:t>
            </a:r>
            <a:r>
              <a:rPr lang="en-US" dirty="0" smtClean="0"/>
              <a:t> </a:t>
            </a:r>
            <a:r>
              <a:rPr lang="en-US" dirty="0"/>
              <a:t>as open- or closed-loop </a:t>
            </a:r>
            <a:r>
              <a:rPr lang="en-US" dirty="0" smtClean="0"/>
              <a:t>systems</a:t>
            </a:r>
            <a:r>
              <a:rPr lang="tr-TR" dirty="0" smtClean="0"/>
              <a:t>:</a:t>
            </a:r>
          </a:p>
          <a:p>
            <a:pPr algn="just"/>
            <a:endParaRPr lang="tr-TR" dirty="0" smtClean="0"/>
          </a:p>
          <a:p>
            <a:pPr marL="342900" indent="-342900" algn="just">
              <a:buAutoNum type="alphaLcParenR"/>
            </a:pPr>
            <a:r>
              <a:rPr lang="en-US" b="1" dirty="0" smtClean="0"/>
              <a:t>Open-loop </a:t>
            </a:r>
            <a:r>
              <a:rPr lang="en-US" b="1" dirty="0"/>
              <a:t>systems </a:t>
            </a:r>
            <a:r>
              <a:rPr lang="en-US" dirty="0"/>
              <a:t>are also called pulse or </a:t>
            </a:r>
            <a:r>
              <a:rPr lang="en-US" b="1" dirty="0"/>
              <a:t>externally regulated systems</a:t>
            </a:r>
            <a:r>
              <a:rPr lang="en-US" dirty="0"/>
              <a:t>; the amount of drug released is </a:t>
            </a:r>
            <a:r>
              <a:rPr lang="en-US" i="1" dirty="0"/>
              <a:t>not dependent on the environmental conditions the device is </a:t>
            </a:r>
            <a:r>
              <a:rPr lang="en-US" i="1" dirty="0" smtClean="0"/>
              <a:t>in</a:t>
            </a:r>
            <a:r>
              <a:rPr lang="tr-TR" dirty="0" smtClean="0"/>
              <a:t>. </a:t>
            </a:r>
            <a:r>
              <a:rPr lang="en-US" dirty="0" smtClean="0"/>
              <a:t>The </a:t>
            </a:r>
            <a:r>
              <a:rPr lang="en-US" dirty="0"/>
              <a:t>rate of drug released can also be controlled and enhanced using </a:t>
            </a:r>
            <a:r>
              <a:rPr lang="en-US" i="1" dirty="0"/>
              <a:t>external </a:t>
            </a:r>
            <a:r>
              <a:rPr lang="en-US" i="1" dirty="0" smtClean="0"/>
              <a:t>stimulants </a:t>
            </a:r>
            <a:r>
              <a:rPr lang="en-US" i="1" dirty="0"/>
              <a:t>like </a:t>
            </a:r>
            <a:r>
              <a:rPr lang="en-US" i="1" dirty="0" smtClean="0"/>
              <a:t>magnetism</a:t>
            </a:r>
            <a:r>
              <a:rPr lang="tr-TR" i="1" dirty="0"/>
              <a:t> </a:t>
            </a:r>
            <a:r>
              <a:rPr lang="tr-TR" i="1" dirty="0" smtClean="0"/>
              <a:t>and </a:t>
            </a:r>
            <a:r>
              <a:rPr lang="en-US" i="1" dirty="0" smtClean="0"/>
              <a:t>ultrasound</a:t>
            </a:r>
            <a:r>
              <a:rPr lang="en-US" dirty="0" smtClean="0"/>
              <a:t>.</a:t>
            </a:r>
            <a:r>
              <a:rPr lang="en-US" dirty="0"/>
              <a:t>  </a:t>
            </a:r>
            <a:endParaRPr lang="tr-TR" dirty="0" smtClean="0"/>
          </a:p>
        </p:txBody>
      </p:sp>
      <p:sp>
        <p:nvSpPr>
          <p:cNvPr id="6" name="Rectangle 5"/>
          <p:cNvSpPr/>
          <p:nvPr/>
        </p:nvSpPr>
        <p:spPr>
          <a:xfrm>
            <a:off x="990600" y="3581400"/>
            <a:ext cx="7646504" cy="1754326"/>
          </a:xfrm>
          <a:prstGeom prst="rect">
            <a:avLst/>
          </a:prstGeom>
        </p:spPr>
        <p:txBody>
          <a:bodyPr wrap="square">
            <a:spAutoFit/>
          </a:bodyPr>
          <a:lstStyle/>
          <a:p>
            <a:pPr algn="just"/>
            <a:r>
              <a:rPr lang="en-US" dirty="0"/>
              <a:t>In </a:t>
            </a:r>
            <a:r>
              <a:rPr lang="en-US" b="1" i="1" dirty="0"/>
              <a:t>magnetically-controlled drug delivery devices</a:t>
            </a:r>
            <a:r>
              <a:rPr lang="en-US" dirty="0"/>
              <a:t>, small magnetic spheres are embedded in a drug-containing polymer, which release a significant amount of drug when exposed to an oscillating field.  Similarly, the release rate also increases when analogous drug-containing polymers are exposed to </a:t>
            </a:r>
            <a:r>
              <a:rPr lang="en-US" b="1" i="1" dirty="0"/>
              <a:t>ultrasound</a:t>
            </a:r>
            <a:r>
              <a:rPr lang="en-US" dirty="0"/>
              <a:t>. Ultrasound was found to enhance erosion and degradation of some biodegradable polymers and it can also act as an on-off switch</a:t>
            </a:r>
            <a:r>
              <a:rPr lang="tr-TR" dirty="0"/>
              <a:t>.</a:t>
            </a:r>
            <a:endParaRPr lang="en-US" dirty="0"/>
          </a:p>
        </p:txBody>
      </p:sp>
    </p:spTree>
    <p:extLst>
      <p:ext uri="{BB962C8B-B14F-4D97-AF65-F5344CB8AC3E}">
        <p14:creationId xmlns:p14="http://schemas.microsoft.com/office/powerpoint/2010/main" val="711641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7865" y="1871008"/>
            <a:ext cx="5681332" cy="4927062"/>
            <a:chOff x="-247077" y="1981200"/>
            <a:chExt cx="5313873" cy="4831942"/>
          </a:xfrm>
        </p:grpSpPr>
        <p:pic>
          <p:nvPicPr>
            <p:cNvPr id="5" name="Picture 2" descr="http://www.uweb.engr.washington.edu/images/research/drugdeltutorial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077" y="1981200"/>
              <a:ext cx="5313873" cy="39111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1229" y="6166811"/>
              <a:ext cx="4572000" cy="646331"/>
            </a:xfrm>
            <a:prstGeom prst="rect">
              <a:avLst/>
            </a:prstGeom>
          </p:spPr>
          <p:txBody>
            <a:bodyPr>
              <a:spAutoFit/>
            </a:bodyPr>
            <a:lstStyle/>
            <a:p>
              <a:pPr algn="ctr"/>
              <a:r>
                <a:rPr lang="en-US" dirty="0" smtClean="0"/>
                <a:t>A </a:t>
              </a:r>
              <a:r>
                <a:rPr lang="en-US" dirty="0"/>
                <a:t>schematic of a temperature-responsive biodegradable device.</a:t>
              </a:r>
            </a:p>
          </p:txBody>
        </p:sp>
      </p:grpSp>
      <p:sp>
        <p:nvSpPr>
          <p:cNvPr id="7" name="Rectangle 6"/>
          <p:cNvSpPr/>
          <p:nvPr/>
        </p:nvSpPr>
        <p:spPr>
          <a:xfrm>
            <a:off x="381000" y="670679"/>
            <a:ext cx="8153400" cy="1200329"/>
          </a:xfrm>
          <a:prstGeom prst="rect">
            <a:avLst/>
          </a:prstGeom>
        </p:spPr>
        <p:txBody>
          <a:bodyPr wrap="square">
            <a:spAutoFit/>
          </a:bodyPr>
          <a:lstStyle/>
          <a:p>
            <a:pPr algn="just"/>
            <a:r>
              <a:rPr lang="tr-TR" dirty="0" smtClean="0"/>
              <a:t>b) </a:t>
            </a:r>
            <a:r>
              <a:rPr lang="en-US" b="1" dirty="0" smtClean="0"/>
              <a:t>In </a:t>
            </a:r>
            <a:r>
              <a:rPr lang="en-US" b="1" dirty="0"/>
              <a:t>closed-loop systems</a:t>
            </a:r>
            <a:r>
              <a:rPr lang="en-US" dirty="0"/>
              <a:t>, or self-regulated systems, the release is in direct response to the conditions detected, be it </a:t>
            </a:r>
            <a:r>
              <a:rPr lang="en-US" i="1" dirty="0"/>
              <a:t>temperature, type of solvent, pH, or concentration</a:t>
            </a:r>
            <a:r>
              <a:rPr lang="en-US" dirty="0"/>
              <a:t>, to name a few.  Poly(ethylene glycol) and poly(propylene glycol) copolymers and poly(lactic acid) and poly(glycolic acid) copolymers </a:t>
            </a:r>
            <a:r>
              <a:rPr lang="en-US" dirty="0" smtClean="0"/>
              <a:t> </a:t>
            </a:r>
            <a:r>
              <a:rPr lang="en-US" dirty="0"/>
              <a:t>exhibit thermo-responsiveness.</a:t>
            </a:r>
            <a:r>
              <a:rPr lang="en-US" dirty="0" smtClean="0"/>
              <a:t> </a:t>
            </a:r>
            <a:r>
              <a:rPr lang="en-US" dirty="0"/>
              <a:t>  </a:t>
            </a:r>
          </a:p>
        </p:txBody>
      </p:sp>
      <p:sp>
        <p:nvSpPr>
          <p:cNvPr id="8" name="Rectangle 7"/>
          <p:cNvSpPr/>
          <p:nvPr/>
        </p:nvSpPr>
        <p:spPr>
          <a:xfrm>
            <a:off x="107504" y="2060848"/>
            <a:ext cx="3115072" cy="4801314"/>
          </a:xfrm>
          <a:prstGeom prst="rect">
            <a:avLst/>
          </a:prstGeom>
        </p:spPr>
        <p:txBody>
          <a:bodyPr wrap="square">
            <a:spAutoFit/>
          </a:bodyPr>
          <a:lstStyle/>
          <a:p>
            <a:pPr algn="just"/>
            <a:r>
              <a:rPr lang="en-US" dirty="0"/>
              <a:t>Poly(N-</a:t>
            </a:r>
            <a:r>
              <a:rPr lang="en-US" dirty="0" err="1"/>
              <a:t>isopropylacrylamide</a:t>
            </a:r>
            <a:r>
              <a:rPr lang="en-US" dirty="0"/>
              <a:t>) is a well-known example of a </a:t>
            </a:r>
            <a:r>
              <a:rPr lang="en-US" i="1" dirty="0"/>
              <a:t>thermo-responsive polymer</a:t>
            </a:r>
            <a:r>
              <a:rPr lang="en-US" dirty="0"/>
              <a:t>. At its transition of 32</a:t>
            </a:r>
            <a:r>
              <a:rPr lang="en-US" baseline="30000" dirty="0"/>
              <a:t>o</a:t>
            </a:r>
            <a:r>
              <a:rPr lang="en-US" dirty="0"/>
              <a:t>C, the polymer is soluble in water; but, as temperature is increased, the polymer precipitates and phase separates. </a:t>
            </a:r>
            <a:r>
              <a:rPr lang="en-US" dirty="0" smtClean="0"/>
              <a:t> </a:t>
            </a:r>
            <a:r>
              <a:rPr lang="tr-TR" dirty="0" smtClean="0"/>
              <a:t>T</a:t>
            </a:r>
            <a:r>
              <a:rPr lang="en-US" dirty="0" smtClean="0"/>
              <a:t>he </a:t>
            </a:r>
            <a:r>
              <a:rPr lang="en-US" dirty="0"/>
              <a:t>drug is dissolved in the liquid form of the polymer at room temperature as shown in </a:t>
            </a:r>
            <a:r>
              <a:rPr lang="tr-TR" dirty="0" err="1" smtClean="0"/>
              <a:t>the</a:t>
            </a:r>
            <a:r>
              <a:rPr lang="tr-TR" dirty="0" smtClean="0"/>
              <a:t> </a:t>
            </a:r>
            <a:r>
              <a:rPr lang="en-US" dirty="0" smtClean="0"/>
              <a:t>Figure. </a:t>
            </a:r>
            <a:r>
              <a:rPr lang="en-US" dirty="0"/>
              <a:t>When this mixture is injected in the body, the polymer turns into a gel, which eventually degrades and releases the drug molecules.</a:t>
            </a:r>
          </a:p>
        </p:txBody>
      </p:sp>
    </p:spTree>
    <p:extLst>
      <p:ext uri="{BB962C8B-B14F-4D97-AF65-F5344CB8AC3E}">
        <p14:creationId xmlns:p14="http://schemas.microsoft.com/office/powerpoint/2010/main" val="1605752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533400"/>
            <a:ext cx="7162800" cy="2031325"/>
          </a:xfrm>
          <a:prstGeom prst="rect">
            <a:avLst/>
          </a:prstGeom>
        </p:spPr>
        <p:txBody>
          <a:bodyPr wrap="square">
            <a:spAutoFit/>
          </a:bodyPr>
          <a:lstStyle/>
          <a:p>
            <a:pPr algn="just"/>
            <a:r>
              <a:rPr lang="en-US" dirty="0"/>
              <a:t>Self-regulating insulin-delivery devices depend on the concentration of glucose in the blood to control the release of insulin. One system proposed immobilizing glucose oxidase (an enzyme) to a pH-responsive polymeric hydrogel, which encloses a saturated insulin solution. At high glucose levels, glucose is catalyzed by glucose oxidase </a:t>
            </a:r>
            <a:r>
              <a:rPr lang="tr-TR" dirty="0" smtClean="0"/>
              <a:t>(GOD) </a:t>
            </a:r>
            <a:r>
              <a:rPr lang="en-US" dirty="0" smtClean="0"/>
              <a:t>and </a:t>
            </a:r>
            <a:r>
              <a:rPr lang="en-US" dirty="0"/>
              <a:t>converts it to </a:t>
            </a:r>
            <a:r>
              <a:rPr lang="en-US" dirty="0" err="1"/>
              <a:t>gluconic</a:t>
            </a:r>
            <a:r>
              <a:rPr lang="en-US" dirty="0"/>
              <a:t> acid, thus lowering the </a:t>
            </a:r>
            <a:r>
              <a:rPr lang="en-US" dirty="0" err="1"/>
              <a:t>pH.</a:t>
            </a:r>
            <a:r>
              <a:rPr lang="en-US" dirty="0"/>
              <a:t> This decrease in pH causes the membrane to swell, forcing the insulin out of the device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632" y="2819400"/>
            <a:ext cx="5381968" cy="3083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6096000"/>
            <a:ext cx="8458200" cy="584775"/>
          </a:xfrm>
          <a:prstGeom prst="rect">
            <a:avLst/>
          </a:prstGeom>
        </p:spPr>
        <p:txBody>
          <a:bodyPr wrap="square">
            <a:spAutoFit/>
          </a:bodyPr>
          <a:lstStyle/>
          <a:p>
            <a:r>
              <a:rPr lang="tr-TR" sz="1600" dirty="0" smtClean="0"/>
              <a:t>*</a:t>
            </a:r>
            <a:r>
              <a:rPr lang="tr-TR" sz="1600" dirty="0" err="1" smtClean="0"/>
              <a:t>glucose-sensitive</a:t>
            </a:r>
            <a:r>
              <a:rPr lang="tr-TR" sz="1600" dirty="0" smtClean="0"/>
              <a:t> </a:t>
            </a:r>
            <a:r>
              <a:rPr lang="tr-TR" sz="1600" dirty="0" err="1"/>
              <a:t>enzyme</a:t>
            </a:r>
            <a:r>
              <a:rPr lang="tr-TR" sz="1600" dirty="0"/>
              <a:t> </a:t>
            </a:r>
            <a:r>
              <a:rPr lang="tr-TR" sz="1600" dirty="0" err="1"/>
              <a:t>multilayer</a:t>
            </a:r>
            <a:r>
              <a:rPr lang="tr-TR" sz="1600" dirty="0"/>
              <a:t> </a:t>
            </a:r>
            <a:r>
              <a:rPr lang="tr-TR" sz="1600" dirty="0" err="1"/>
              <a:t>microcapsules</a:t>
            </a:r>
            <a:r>
              <a:rPr lang="tr-TR" sz="1600" dirty="0"/>
              <a:t> </a:t>
            </a:r>
            <a:r>
              <a:rPr lang="tr-TR" sz="1600" dirty="0" err="1"/>
              <a:t>have</a:t>
            </a:r>
            <a:r>
              <a:rPr lang="tr-TR" sz="1600" dirty="0"/>
              <a:t> </a:t>
            </a:r>
            <a:r>
              <a:rPr lang="tr-TR" sz="1600" dirty="0" err="1"/>
              <a:t>been</a:t>
            </a:r>
            <a:r>
              <a:rPr lang="tr-TR" sz="1600" dirty="0"/>
              <a:t> </a:t>
            </a:r>
            <a:r>
              <a:rPr lang="tr-TR" sz="1600" dirty="0" err="1"/>
              <a:t>fabricated</a:t>
            </a:r>
            <a:r>
              <a:rPr lang="tr-TR" sz="1600" dirty="0"/>
              <a:t> </a:t>
            </a:r>
            <a:r>
              <a:rPr lang="tr-TR" sz="1600" dirty="0" err="1"/>
              <a:t>by</a:t>
            </a:r>
            <a:r>
              <a:rPr lang="tr-TR" sz="1600" dirty="0"/>
              <a:t> a </a:t>
            </a:r>
            <a:r>
              <a:rPr lang="tr-TR" sz="1600" dirty="0" err="1"/>
              <a:t>layer-by-layer</a:t>
            </a:r>
            <a:r>
              <a:rPr lang="tr-TR" sz="1600" dirty="0"/>
              <a:t> </a:t>
            </a:r>
            <a:r>
              <a:rPr lang="tr-TR" sz="1600" dirty="0" err="1"/>
              <a:t>technique</a:t>
            </a:r>
            <a:r>
              <a:rPr lang="tr-TR" sz="1600" dirty="0"/>
              <a:t> </a:t>
            </a:r>
            <a:r>
              <a:rPr lang="tr-TR" sz="1600" i="1" dirty="0" err="1"/>
              <a:t>via</a:t>
            </a:r>
            <a:r>
              <a:rPr lang="tr-TR" sz="1600" dirty="0"/>
              <a:t> </a:t>
            </a:r>
            <a:r>
              <a:rPr lang="tr-TR" sz="1600" dirty="0" err="1"/>
              <a:t>cross-linking</a:t>
            </a:r>
            <a:r>
              <a:rPr lang="tr-TR" sz="1600" dirty="0"/>
              <a:t> GOD </a:t>
            </a:r>
            <a:r>
              <a:rPr lang="tr-TR" sz="1600" dirty="0" err="1"/>
              <a:t>with</a:t>
            </a:r>
            <a:r>
              <a:rPr lang="tr-TR" sz="1600" dirty="0"/>
              <a:t> </a:t>
            </a:r>
            <a:r>
              <a:rPr lang="tr-TR" sz="1600" dirty="0" err="1"/>
              <a:t>glutaraldehyde</a:t>
            </a:r>
            <a:r>
              <a:rPr lang="tr-TR" sz="1600" dirty="0"/>
              <a:t> (GA</a:t>
            </a:r>
            <a:r>
              <a:rPr lang="tr-TR" sz="1600" dirty="0" smtClean="0"/>
              <a:t>).</a:t>
            </a:r>
            <a:r>
              <a:rPr lang="en-US" sz="1600" dirty="0"/>
              <a:t> </a:t>
            </a:r>
            <a:endParaRPr lang="tr-TR" sz="1600" dirty="0"/>
          </a:p>
        </p:txBody>
      </p:sp>
    </p:spTree>
    <p:extLst>
      <p:ext uri="{BB962C8B-B14F-4D97-AF65-F5344CB8AC3E}">
        <p14:creationId xmlns:p14="http://schemas.microsoft.com/office/powerpoint/2010/main" val="1201451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if.albayrak\Desktop\adma201305018-fig-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40768"/>
            <a:ext cx="6719636" cy="24638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04528" y="4437112"/>
            <a:ext cx="7488832" cy="1754326"/>
          </a:xfrm>
          <a:prstGeom prst="rect">
            <a:avLst/>
          </a:prstGeom>
          <a:noFill/>
        </p:spPr>
        <p:txBody>
          <a:bodyPr wrap="square" rtlCol="0">
            <a:spAutoFit/>
          </a:bodyPr>
          <a:lstStyle/>
          <a:p>
            <a:pPr algn="just"/>
            <a:r>
              <a:rPr lang="tr-TR" dirty="0" err="1" smtClean="0"/>
              <a:t>Encapsulation</a:t>
            </a:r>
            <a:r>
              <a:rPr lang="tr-TR" dirty="0" smtClean="0"/>
              <a:t> of </a:t>
            </a:r>
            <a:r>
              <a:rPr lang="tr-TR" dirty="0" err="1" smtClean="0"/>
              <a:t>paramagnetic</a:t>
            </a:r>
            <a:r>
              <a:rPr lang="tr-TR" dirty="0" smtClean="0"/>
              <a:t> </a:t>
            </a:r>
            <a:r>
              <a:rPr lang="tr-TR" dirty="0" err="1" smtClean="0"/>
              <a:t>gadolinium</a:t>
            </a:r>
            <a:r>
              <a:rPr lang="tr-TR" dirty="0" smtClean="0"/>
              <a:t> </a:t>
            </a:r>
            <a:r>
              <a:rPr lang="tr-TR" dirty="0" err="1" smtClean="0"/>
              <a:t>into</a:t>
            </a:r>
            <a:r>
              <a:rPr lang="tr-TR" dirty="0" smtClean="0"/>
              <a:t> </a:t>
            </a:r>
            <a:r>
              <a:rPr lang="tr-TR" dirty="0" err="1" smtClean="0"/>
              <a:t>polymeric</a:t>
            </a:r>
            <a:r>
              <a:rPr lang="tr-TR" dirty="0" smtClean="0"/>
              <a:t> </a:t>
            </a:r>
            <a:r>
              <a:rPr lang="tr-TR" dirty="0" err="1" smtClean="0"/>
              <a:t>microspheres</a:t>
            </a:r>
            <a:r>
              <a:rPr lang="tr-TR" dirty="0" smtClean="0"/>
              <a:t> </a:t>
            </a:r>
            <a:r>
              <a:rPr lang="tr-TR" dirty="0" err="1" smtClean="0"/>
              <a:t>enables</a:t>
            </a:r>
            <a:r>
              <a:rPr lang="tr-TR" dirty="0" smtClean="0"/>
              <a:t> </a:t>
            </a:r>
            <a:r>
              <a:rPr lang="tr-TR" dirty="0" err="1" smtClean="0"/>
              <a:t>detection</a:t>
            </a:r>
            <a:r>
              <a:rPr lang="tr-TR" dirty="0" smtClean="0"/>
              <a:t> of </a:t>
            </a:r>
            <a:r>
              <a:rPr lang="tr-TR" dirty="0" err="1" smtClean="0"/>
              <a:t>microspheres</a:t>
            </a:r>
            <a:r>
              <a:rPr lang="tr-TR" dirty="0" smtClean="0"/>
              <a:t>  at </a:t>
            </a:r>
            <a:r>
              <a:rPr lang="tr-TR" dirty="0" err="1" smtClean="0"/>
              <a:t>magnetic</a:t>
            </a:r>
            <a:r>
              <a:rPr lang="tr-TR" dirty="0" smtClean="0"/>
              <a:t> </a:t>
            </a:r>
            <a:r>
              <a:rPr lang="tr-TR" dirty="0" err="1" smtClean="0"/>
              <a:t>resonance</a:t>
            </a:r>
            <a:r>
              <a:rPr lang="tr-TR" dirty="0" smtClean="0"/>
              <a:t> </a:t>
            </a:r>
            <a:r>
              <a:rPr lang="tr-TR" dirty="0" err="1" smtClean="0"/>
              <a:t>imaging</a:t>
            </a:r>
            <a:r>
              <a:rPr lang="tr-TR" dirty="0" smtClean="0"/>
              <a:t> (MRI). </a:t>
            </a:r>
            <a:r>
              <a:rPr lang="tr-TR" dirty="0" err="1" smtClean="0"/>
              <a:t>Compared</a:t>
            </a:r>
            <a:r>
              <a:rPr lang="tr-TR" dirty="0" smtClean="0"/>
              <a:t> </a:t>
            </a:r>
            <a:r>
              <a:rPr lang="tr-TR" dirty="0" err="1" smtClean="0"/>
              <a:t>with</a:t>
            </a:r>
            <a:r>
              <a:rPr lang="tr-TR" dirty="0" smtClean="0"/>
              <a:t> </a:t>
            </a:r>
            <a:r>
              <a:rPr lang="tr-TR" dirty="0" err="1" smtClean="0"/>
              <a:t>biopsy</a:t>
            </a:r>
            <a:r>
              <a:rPr lang="tr-TR" dirty="0" smtClean="0"/>
              <a:t> </a:t>
            </a:r>
            <a:r>
              <a:rPr lang="tr-TR" dirty="0" err="1" smtClean="0"/>
              <a:t>or</a:t>
            </a:r>
            <a:r>
              <a:rPr lang="tr-TR" dirty="0" smtClean="0"/>
              <a:t> </a:t>
            </a:r>
            <a:r>
              <a:rPr lang="tr-TR" dirty="0" err="1" smtClean="0"/>
              <a:t>surgery</a:t>
            </a:r>
            <a:r>
              <a:rPr lang="tr-TR" dirty="0" smtClean="0"/>
              <a:t> , MRI </a:t>
            </a:r>
            <a:r>
              <a:rPr lang="tr-TR" dirty="0" err="1" smtClean="0"/>
              <a:t>enables</a:t>
            </a:r>
            <a:r>
              <a:rPr lang="tr-TR" dirty="0" smtClean="0"/>
              <a:t> </a:t>
            </a:r>
            <a:r>
              <a:rPr lang="tr-TR" dirty="0" err="1" smtClean="0"/>
              <a:t>early</a:t>
            </a:r>
            <a:r>
              <a:rPr lang="tr-TR" dirty="0" smtClean="0"/>
              <a:t> </a:t>
            </a:r>
            <a:r>
              <a:rPr lang="tr-TR" dirty="0" err="1" smtClean="0"/>
              <a:t>detection</a:t>
            </a:r>
            <a:r>
              <a:rPr lang="tr-TR" dirty="0" smtClean="0"/>
              <a:t> </a:t>
            </a:r>
            <a:r>
              <a:rPr lang="tr-TR" dirty="0" err="1" smtClean="0"/>
              <a:t>and</a:t>
            </a:r>
            <a:r>
              <a:rPr lang="tr-TR" dirty="0" smtClean="0"/>
              <a:t>  </a:t>
            </a:r>
            <a:r>
              <a:rPr lang="tr-TR" dirty="0" err="1" smtClean="0"/>
              <a:t>treatment</a:t>
            </a:r>
            <a:r>
              <a:rPr lang="tr-TR" dirty="0" smtClean="0"/>
              <a:t> of </a:t>
            </a:r>
            <a:r>
              <a:rPr lang="tr-TR" dirty="0" err="1" smtClean="0"/>
              <a:t>diseases</a:t>
            </a:r>
            <a:r>
              <a:rPr lang="tr-TR" dirty="0"/>
              <a:t> </a:t>
            </a:r>
            <a:r>
              <a:rPr lang="tr-TR" dirty="0" err="1" smtClean="0"/>
              <a:t>and</a:t>
            </a:r>
            <a:r>
              <a:rPr lang="tr-TR" dirty="0" smtClean="0"/>
              <a:t> it is a </a:t>
            </a:r>
            <a:r>
              <a:rPr lang="tr-TR" dirty="0" err="1" smtClean="0"/>
              <a:t>noninvasive</a:t>
            </a:r>
            <a:r>
              <a:rPr lang="tr-TR" dirty="0" smtClean="0"/>
              <a:t> </a:t>
            </a:r>
            <a:r>
              <a:rPr lang="tr-TR" dirty="0" err="1" smtClean="0"/>
              <a:t>technique</a:t>
            </a:r>
            <a:r>
              <a:rPr lang="tr-TR" dirty="0" smtClean="0"/>
              <a:t>.</a:t>
            </a:r>
          </a:p>
          <a:p>
            <a:pPr algn="just"/>
            <a:endParaRPr lang="tr-TR" dirty="0" smtClean="0"/>
          </a:p>
          <a:p>
            <a:pPr algn="just"/>
            <a:r>
              <a:rPr lang="tr-TR" dirty="0" smtClean="0"/>
              <a:t>*</a:t>
            </a:r>
            <a:r>
              <a:rPr lang="en-US" dirty="0"/>
              <a:t> cancer cells only </a:t>
            </a:r>
            <a:r>
              <a:rPr lang="en-US" dirty="0" smtClean="0"/>
              <a:t>thrive</a:t>
            </a:r>
            <a:r>
              <a:rPr lang="tr-TR" dirty="0" smtClean="0"/>
              <a:t>(gelişmek, büyümek)</a:t>
            </a:r>
            <a:r>
              <a:rPr lang="en-US" dirty="0" smtClean="0"/>
              <a:t> </a:t>
            </a:r>
            <a:r>
              <a:rPr lang="en-US" dirty="0"/>
              <a:t>in an acidic </a:t>
            </a:r>
            <a:r>
              <a:rPr lang="en-US" dirty="0" smtClean="0"/>
              <a:t>environment</a:t>
            </a:r>
            <a:r>
              <a:rPr lang="tr-TR" dirty="0" smtClean="0"/>
              <a:t>.</a:t>
            </a:r>
            <a:r>
              <a:rPr lang="en-US" dirty="0"/>
              <a:t> </a:t>
            </a:r>
            <a:endParaRPr lang="tr-TR" dirty="0"/>
          </a:p>
        </p:txBody>
      </p:sp>
    </p:spTree>
    <p:extLst>
      <p:ext uri="{BB962C8B-B14F-4D97-AF65-F5344CB8AC3E}">
        <p14:creationId xmlns:p14="http://schemas.microsoft.com/office/powerpoint/2010/main" val="3949571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692696"/>
            <a:ext cx="1359988" cy="461665"/>
          </a:xfrm>
          <a:prstGeom prst="rect">
            <a:avLst/>
          </a:prstGeom>
          <a:noFill/>
        </p:spPr>
        <p:txBody>
          <a:bodyPr wrap="none" rtlCol="0">
            <a:spAutoFit/>
          </a:bodyPr>
          <a:lstStyle/>
          <a:p>
            <a:r>
              <a:rPr lang="tr-TR" sz="2400" b="1" dirty="0"/>
              <a:t>B</a:t>
            </a:r>
            <a:r>
              <a:rPr lang="tr-TR" sz="2400" b="1" dirty="0" smtClean="0"/>
              <a:t>ioactive</a:t>
            </a:r>
            <a:endParaRPr lang="en-US" sz="2400" b="1" dirty="0"/>
          </a:p>
        </p:txBody>
      </p:sp>
      <p:sp>
        <p:nvSpPr>
          <p:cNvPr id="2" name="Rectangle 1"/>
          <p:cNvSpPr/>
          <p:nvPr/>
        </p:nvSpPr>
        <p:spPr>
          <a:xfrm>
            <a:off x="323528" y="4797152"/>
            <a:ext cx="5472608" cy="1200329"/>
          </a:xfrm>
          <a:prstGeom prst="rect">
            <a:avLst/>
          </a:prstGeom>
        </p:spPr>
        <p:txBody>
          <a:bodyPr wrap="square">
            <a:spAutoFit/>
          </a:bodyPr>
          <a:lstStyle/>
          <a:p>
            <a:pPr algn="just"/>
            <a:r>
              <a:rPr lang="en-US" dirty="0"/>
              <a:t>In the study of </a:t>
            </a:r>
            <a:r>
              <a:rPr lang="en-US" dirty="0" smtClean="0"/>
              <a:t>biominerali</a:t>
            </a:r>
            <a:r>
              <a:rPr lang="tr-TR" dirty="0" smtClean="0"/>
              <a:t>z</a:t>
            </a:r>
            <a:r>
              <a:rPr lang="en-US" dirty="0" err="1" smtClean="0"/>
              <a:t>ation</a:t>
            </a:r>
            <a:r>
              <a:rPr lang="en-US" dirty="0"/>
              <a:t>, bioactivity is often meant as the formation of calcium phosphate deposits on the surface of objects placed in simulated body </a:t>
            </a:r>
            <a:r>
              <a:rPr lang="en-US" dirty="0" smtClean="0"/>
              <a:t>fluid</a:t>
            </a:r>
            <a:r>
              <a:rPr lang="tr-TR" dirty="0" smtClean="0"/>
              <a:t> SBF</a:t>
            </a:r>
            <a:r>
              <a:rPr lang="en-US" dirty="0" smtClean="0"/>
              <a:t>, </a:t>
            </a:r>
            <a:r>
              <a:rPr lang="en-US" dirty="0"/>
              <a:t>a buffer solution with ion content similar to blood.</a:t>
            </a:r>
          </a:p>
        </p:txBody>
      </p:sp>
      <p:sp>
        <p:nvSpPr>
          <p:cNvPr id="4" name="Rectangle 3"/>
          <p:cNvSpPr/>
          <p:nvPr/>
        </p:nvSpPr>
        <p:spPr>
          <a:xfrm>
            <a:off x="755576" y="1772816"/>
            <a:ext cx="7416823" cy="646331"/>
          </a:xfrm>
          <a:prstGeom prst="rect">
            <a:avLst/>
          </a:prstGeom>
        </p:spPr>
        <p:txBody>
          <a:bodyPr wrap="square">
            <a:spAutoFit/>
          </a:bodyPr>
          <a:lstStyle/>
          <a:p>
            <a:r>
              <a:rPr lang="tr-TR" dirty="0" smtClean="0"/>
              <a:t>«</a:t>
            </a:r>
            <a:r>
              <a:rPr lang="en-US" dirty="0" smtClean="0"/>
              <a:t>Qualifier </a:t>
            </a:r>
            <a:r>
              <a:rPr lang="tr-TR" dirty="0" smtClean="0"/>
              <a:t>(niteleyici) </a:t>
            </a:r>
            <a:r>
              <a:rPr lang="en-US" dirty="0" smtClean="0"/>
              <a:t>for </a:t>
            </a:r>
            <a:r>
              <a:rPr lang="en-US" dirty="0"/>
              <a:t>a substance that provokes </a:t>
            </a:r>
            <a:r>
              <a:rPr lang="en-US" dirty="0" smtClean="0"/>
              <a:t>any</a:t>
            </a:r>
            <a:r>
              <a:rPr lang="tr-TR" dirty="0" smtClean="0"/>
              <a:t> </a:t>
            </a:r>
            <a:r>
              <a:rPr lang="en-US" dirty="0" smtClean="0"/>
              <a:t>response </a:t>
            </a:r>
            <a:r>
              <a:rPr lang="en-US" dirty="0"/>
              <a:t>from a living system</a:t>
            </a:r>
            <a:r>
              <a:rPr lang="en-US" dirty="0" smtClean="0"/>
              <a:t>.</a:t>
            </a:r>
            <a:r>
              <a:rPr lang="tr-TR" dirty="0" smtClean="0"/>
              <a:t> </a:t>
            </a:r>
            <a:r>
              <a:rPr lang="en-US" b="1" dirty="0"/>
              <a:t>IUPAC Recommendations 2012</a:t>
            </a:r>
            <a:endParaRPr lang="en-US" dirty="0"/>
          </a:p>
        </p:txBody>
      </p:sp>
      <p:sp>
        <p:nvSpPr>
          <p:cNvPr id="7" name="Rectangle 6"/>
          <p:cNvSpPr/>
          <p:nvPr/>
        </p:nvSpPr>
        <p:spPr>
          <a:xfrm>
            <a:off x="755576" y="2996952"/>
            <a:ext cx="7632848" cy="646331"/>
          </a:xfrm>
          <a:prstGeom prst="rect">
            <a:avLst/>
          </a:prstGeom>
        </p:spPr>
        <p:txBody>
          <a:bodyPr wrap="square">
            <a:spAutoFit/>
          </a:bodyPr>
          <a:lstStyle/>
          <a:p>
            <a:r>
              <a:rPr lang="tr-TR" dirty="0" smtClean="0"/>
              <a:t>*T</a:t>
            </a:r>
            <a:r>
              <a:rPr lang="en-US" dirty="0" smtClean="0"/>
              <a:t>he </a:t>
            </a:r>
            <a:r>
              <a:rPr lang="en-US" dirty="0"/>
              <a:t>concept of </a:t>
            </a:r>
            <a:r>
              <a:rPr lang="en-US" i="1" dirty="0"/>
              <a:t>bioactivity </a:t>
            </a:r>
            <a:r>
              <a:rPr lang="en-US" dirty="0"/>
              <a:t>does not </a:t>
            </a:r>
            <a:r>
              <a:rPr lang="en-US" dirty="0" smtClean="0"/>
              <a:t>imply</a:t>
            </a:r>
            <a:r>
              <a:rPr lang="tr-TR" dirty="0" smtClean="0"/>
              <a:t> (kastetmek)</a:t>
            </a:r>
            <a:r>
              <a:rPr lang="en-US" dirty="0" smtClean="0"/>
              <a:t> </a:t>
            </a:r>
            <a:r>
              <a:rPr lang="en-US" dirty="0"/>
              <a:t>beneficial action only, although the term </a:t>
            </a:r>
            <a:r>
              <a:rPr lang="en-US" dirty="0" smtClean="0"/>
              <a:t>is</a:t>
            </a:r>
            <a:r>
              <a:rPr lang="tr-TR" dirty="0" smtClean="0"/>
              <a:t> </a:t>
            </a:r>
            <a:r>
              <a:rPr lang="en-US" dirty="0" smtClean="0"/>
              <a:t>often </a:t>
            </a:r>
            <a:r>
              <a:rPr lang="en-US" dirty="0"/>
              <a:t>used positively, i.e., to reflect a beneficial action</a:t>
            </a:r>
            <a:r>
              <a:rPr lang="en-US" dirty="0" smtClean="0"/>
              <a:t>.</a:t>
            </a:r>
            <a:endParaRPr lang="en-US" dirty="0"/>
          </a:p>
        </p:txBody>
      </p:sp>
      <p:pic>
        <p:nvPicPr>
          <p:cNvPr id="1026" name="Picture 2" descr="https://encrypted-tbn3.gstatic.com/images?q=tbn:ANd9GcS1AKcO_DbJ_OQC8nUhLLbkDIkjFiiJ6odvRVa7rmEpW7sx93Ftq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856831"/>
            <a:ext cx="2791197" cy="2791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068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1023119"/>
            <a:ext cx="1441473" cy="461665"/>
          </a:xfrm>
          <a:prstGeom prst="rect">
            <a:avLst/>
          </a:prstGeom>
          <a:noFill/>
        </p:spPr>
        <p:txBody>
          <a:bodyPr wrap="square" rtlCol="0">
            <a:spAutoFit/>
          </a:bodyPr>
          <a:lstStyle/>
          <a:p>
            <a:r>
              <a:rPr lang="tr-TR" sz="2400" b="1" dirty="0" smtClean="0"/>
              <a:t>Bioinert</a:t>
            </a:r>
            <a:endParaRPr lang="en-US" sz="2400" b="1" dirty="0"/>
          </a:p>
        </p:txBody>
      </p:sp>
      <p:sp>
        <p:nvSpPr>
          <p:cNvPr id="6" name="Rectangle 1"/>
          <p:cNvSpPr>
            <a:spLocks noChangeArrowheads="1"/>
          </p:cNvSpPr>
          <p:nvPr/>
        </p:nvSpPr>
        <p:spPr bwMode="auto">
          <a:xfrm>
            <a:off x="1043608" y="1700808"/>
            <a:ext cx="741682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mj-lt"/>
                <a:cs typeface="Times New Roman" pitchFamily="18" charset="0"/>
              </a:rPr>
              <a:t>Biologically inert, or </a:t>
            </a:r>
            <a:r>
              <a:rPr kumimoji="0" lang="tr-TR" altLang="en-US" b="0" i="0" u="none" strike="noStrike" cap="none" normalizeH="0" baseline="0" dirty="0" smtClean="0">
                <a:ln>
                  <a:noFill/>
                </a:ln>
                <a:solidFill>
                  <a:schemeClr val="tx1"/>
                </a:solidFill>
                <a:effectLst/>
                <a:latin typeface="+mj-lt"/>
                <a:cs typeface="Times New Roman" pitchFamily="18" charset="0"/>
              </a:rPr>
              <a:t>b</a:t>
            </a:r>
            <a:r>
              <a:rPr kumimoji="0" lang="en-US" altLang="en-US" b="0" i="0" u="none" strike="noStrike" cap="none" normalizeH="0" baseline="0" dirty="0" err="1" smtClean="0">
                <a:ln>
                  <a:noFill/>
                </a:ln>
                <a:solidFill>
                  <a:schemeClr val="tx1"/>
                </a:solidFill>
                <a:effectLst/>
                <a:latin typeface="+mj-lt"/>
                <a:cs typeface="Times New Roman" pitchFamily="18" charset="0"/>
              </a:rPr>
              <a:t>ioinert</a:t>
            </a:r>
            <a:r>
              <a:rPr kumimoji="0" lang="en-US" altLang="en-US" b="0" i="0" u="none" strike="noStrike" cap="none" normalizeH="0" baseline="0" dirty="0" smtClean="0">
                <a:ln>
                  <a:noFill/>
                </a:ln>
                <a:solidFill>
                  <a:schemeClr val="tx1"/>
                </a:solidFill>
                <a:effectLst/>
                <a:latin typeface="+mj-lt"/>
                <a:cs typeface="Times New Roman" pitchFamily="18" charset="0"/>
              </a:rPr>
              <a:t> materials are ones which do not initiate a response or interact when introduced to biological tissue. In other words, introducing the material to the body will not cause a reaction with the host. Originally, these materials were used for vascular surgery due to the need for surfaces, which do not cause clotting of the blood. For this reason </a:t>
            </a:r>
            <a:r>
              <a:rPr kumimoji="0" lang="en-US" altLang="en-US" b="0" i="0" u="none" strike="noStrike" cap="none" normalizeH="0" baseline="0" dirty="0" err="1" smtClean="0">
                <a:ln>
                  <a:noFill/>
                </a:ln>
                <a:solidFill>
                  <a:schemeClr val="tx1"/>
                </a:solidFill>
                <a:effectLst/>
                <a:latin typeface="+mj-lt"/>
                <a:cs typeface="Times New Roman" pitchFamily="18" charset="0"/>
              </a:rPr>
              <a:t>bioinert</a:t>
            </a:r>
            <a:r>
              <a:rPr kumimoji="0" lang="en-US" altLang="en-US" b="0" i="0" u="none" strike="noStrike" cap="none" normalizeH="0" baseline="0" dirty="0" smtClean="0">
                <a:ln>
                  <a:noFill/>
                </a:ln>
                <a:solidFill>
                  <a:schemeClr val="tx1"/>
                </a:solidFill>
                <a:effectLst/>
                <a:latin typeface="+mj-lt"/>
                <a:cs typeface="Times New Roman" pitchFamily="18" charset="0"/>
              </a:rPr>
              <a:t> materials may sometimes also be called </a:t>
            </a:r>
            <a:r>
              <a:rPr kumimoji="0" lang="en-US" altLang="en-US" b="0" i="0" u="none" strike="noStrike" cap="none" normalizeH="0" baseline="0" dirty="0" err="1" smtClean="0">
                <a:ln>
                  <a:noFill/>
                </a:ln>
                <a:solidFill>
                  <a:schemeClr val="tx1"/>
                </a:solidFill>
                <a:effectLst/>
                <a:latin typeface="+mj-lt"/>
                <a:cs typeface="Times New Roman" pitchFamily="18" charset="0"/>
              </a:rPr>
              <a:t>haemocompatible</a:t>
            </a:r>
            <a:r>
              <a:rPr kumimoji="0" lang="en-US" altLang="en-US" b="0" i="0" u="none" strike="noStrike" cap="none" normalizeH="0" baseline="0" dirty="0" smtClean="0">
                <a:ln>
                  <a:noFill/>
                </a:ln>
                <a:solidFill>
                  <a:schemeClr val="tx1"/>
                </a:solidFill>
                <a:effectLst/>
                <a:latin typeface="+mj-lt"/>
                <a:cs typeface="Times New Roman" pitchFamily="18" charset="0"/>
              </a:rPr>
              <a:t>. </a:t>
            </a:r>
            <a:endParaRPr kumimoji="0" lang="tr-TR" altLang="en-US" b="0" i="0" u="none" strike="noStrike" cap="none" normalizeH="0" baseline="0" dirty="0" smtClean="0">
              <a:ln>
                <a:noFill/>
              </a:ln>
              <a:solidFill>
                <a:schemeClr val="tx1"/>
              </a:solidFill>
              <a:effectLst/>
              <a:latin typeface="+mj-lt"/>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tr-TR" altLang="en-US" dirty="0">
              <a:latin typeface="+mj-lt"/>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altLang="en-US" dirty="0" smtClean="0">
                <a:latin typeface="+mj-lt"/>
                <a:cs typeface="Times New Roman" pitchFamily="18" charset="0"/>
              </a:rPr>
              <a:t>Realistically</a:t>
            </a:r>
            <a:r>
              <a:rPr lang="en-US" altLang="en-US" dirty="0">
                <a:latin typeface="+mj-lt"/>
                <a:cs typeface="Times New Roman" pitchFamily="18" charset="0"/>
              </a:rPr>
              <a:t>, most materials are not completely </a:t>
            </a:r>
            <a:r>
              <a:rPr lang="en-US" altLang="en-US" dirty="0" err="1">
                <a:latin typeface="+mj-lt"/>
                <a:cs typeface="Times New Roman" pitchFamily="18" charset="0"/>
              </a:rPr>
              <a:t>bioinert</a:t>
            </a:r>
            <a:r>
              <a:rPr lang="en-US" altLang="en-US" dirty="0">
                <a:latin typeface="+mj-lt"/>
                <a:cs typeface="Times New Roman" pitchFamily="18" charset="0"/>
              </a:rPr>
              <a:t> and no synthetic material is </a:t>
            </a:r>
            <a:r>
              <a:rPr lang="en-US" altLang="en-US" dirty="0" err="1" smtClean="0">
                <a:latin typeface="+mj-lt"/>
                <a:cs typeface="Times New Roman" pitchFamily="18" charset="0"/>
              </a:rPr>
              <a:t>bioinert</a:t>
            </a:r>
            <a:r>
              <a:rPr lang="en-US" altLang="en-US" dirty="0" smtClean="0">
                <a:latin typeface="+mj-lt"/>
                <a:cs typeface="Times New Roman" pitchFamily="18" charset="0"/>
              </a:rPr>
              <a:t>. </a:t>
            </a:r>
            <a:r>
              <a:rPr lang="en-US" altLang="en-US" dirty="0">
                <a:latin typeface="+mj-lt"/>
                <a:cs typeface="Times New Roman" pitchFamily="18" charset="0"/>
              </a:rPr>
              <a:t>Some examples of </a:t>
            </a:r>
            <a:r>
              <a:rPr lang="en-US" altLang="en-US" dirty="0" err="1">
                <a:latin typeface="+mj-lt"/>
                <a:cs typeface="Times New Roman" pitchFamily="18" charset="0"/>
              </a:rPr>
              <a:t>bioinert</a:t>
            </a:r>
            <a:r>
              <a:rPr lang="en-US" altLang="en-US" dirty="0">
                <a:latin typeface="+mj-lt"/>
                <a:cs typeface="Times New Roman" pitchFamily="18" charset="0"/>
              </a:rPr>
              <a:t>, or very close to </a:t>
            </a:r>
            <a:r>
              <a:rPr lang="en-US" altLang="en-US" dirty="0" err="1">
                <a:latin typeface="+mj-lt"/>
                <a:cs typeface="Times New Roman" pitchFamily="18" charset="0"/>
              </a:rPr>
              <a:t>bioinert</a:t>
            </a:r>
            <a:r>
              <a:rPr lang="en-US" altLang="en-US" dirty="0">
                <a:latin typeface="+mj-lt"/>
                <a:cs typeface="Times New Roman" pitchFamily="18" charset="0"/>
              </a:rPr>
              <a:t> substances are </a:t>
            </a:r>
            <a:r>
              <a:rPr lang="en-US" altLang="en-US" dirty="0" err="1" smtClean="0">
                <a:latin typeface="+mj-lt"/>
                <a:cs typeface="Times New Roman" pitchFamily="18" charset="0"/>
              </a:rPr>
              <a:t>tianium</a:t>
            </a:r>
            <a:r>
              <a:rPr lang="en-US" altLang="en-US" dirty="0" smtClean="0">
                <a:latin typeface="+mj-lt"/>
                <a:cs typeface="Times New Roman" pitchFamily="18" charset="0"/>
              </a:rPr>
              <a:t>-</a:t>
            </a:r>
            <a:r>
              <a:rPr lang="tr-TR" altLang="en-US" dirty="0" smtClean="0">
                <a:latin typeface="+mj-lt"/>
                <a:cs typeface="Times New Roman" pitchFamily="18" charset="0"/>
              </a:rPr>
              <a:t>a</a:t>
            </a:r>
            <a:r>
              <a:rPr lang="en-US" altLang="en-US" dirty="0" err="1" smtClean="0">
                <a:latin typeface="+mj-lt"/>
                <a:cs typeface="Times New Roman" pitchFamily="18" charset="0"/>
              </a:rPr>
              <a:t>luminum</a:t>
            </a:r>
            <a:r>
              <a:rPr lang="tr-TR" altLang="en-US" dirty="0" smtClean="0">
                <a:latin typeface="+mj-lt"/>
                <a:cs typeface="Times New Roman" pitchFamily="18" charset="0"/>
              </a:rPr>
              <a:t>-v</a:t>
            </a:r>
            <a:r>
              <a:rPr lang="en-US" altLang="en-US" dirty="0" err="1" smtClean="0">
                <a:latin typeface="+mj-lt"/>
                <a:cs typeface="Times New Roman" pitchFamily="18" charset="0"/>
              </a:rPr>
              <a:t>anadium</a:t>
            </a:r>
            <a:r>
              <a:rPr lang="en-US" altLang="en-US" dirty="0" smtClean="0">
                <a:latin typeface="+mj-lt"/>
                <a:cs typeface="Times New Roman" pitchFamily="18" charset="0"/>
              </a:rPr>
              <a:t> </a:t>
            </a:r>
            <a:r>
              <a:rPr lang="tr-TR" altLang="en-US" dirty="0" smtClean="0">
                <a:latin typeface="+mj-lt"/>
                <a:cs typeface="Times New Roman" pitchFamily="18" charset="0"/>
              </a:rPr>
              <a:t>a</a:t>
            </a:r>
            <a:r>
              <a:rPr lang="en-US" altLang="en-US" dirty="0" err="1" smtClean="0">
                <a:latin typeface="+mj-lt"/>
                <a:cs typeface="Times New Roman" pitchFamily="18" charset="0"/>
              </a:rPr>
              <a:t>lloy</a:t>
            </a:r>
            <a:r>
              <a:rPr lang="en-US" altLang="en-US" dirty="0" smtClean="0">
                <a:latin typeface="+mj-lt"/>
                <a:cs typeface="Times New Roman" pitchFamily="18" charset="0"/>
              </a:rPr>
              <a:t> </a:t>
            </a:r>
            <a:r>
              <a:rPr lang="en-US" altLang="en-US" dirty="0">
                <a:latin typeface="+mj-lt"/>
                <a:cs typeface="Times New Roman" pitchFamily="18" charset="0"/>
              </a:rPr>
              <a:t>(used in hip </a:t>
            </a:r>
            <a:r>
              <a:rPr lang="en-US" altLang="en-US" dirty="0" smtClean="0">
                <a:latin typeface="+mj-lt"/>
                <a:cs typeface="Times New Roman" pitchFamily="18" charset="0"/>
              </a:rPr>
              <a:t>replacements)</a:t>
            </a:r>
            <a:r>
              <a:rPr lang="tr-TR" altLang="en-US" dirty="0" smtClean="0">
                <a:latin typeface="+mj-lt"/>
                <a:cs typeface="Times New Roman" pitchFamily="18" charset="0"/>
              </a:rPr>
              <a:t> </a:t>
            </a:r>
            <a:r>
              <a:rPr lang="en-US" altLang="en-US" dirty="0" smtClean="0">
                <a:latin typeface="+mj-lt"/>
                <a:cs typeface="Times New Roman" pitchFamily="18" charset="0"/>
              </a:rPr>
              <a:t>and </a:t>
            </a:r>
            <a:r>
              <a:rPr lang="tr-TR" altLang="en-US" dirty="0" smtClean="0">
                <a:latin typeface="+mj-lt"/>
                <a:cs typeface="Times New Roman" pitchFamily="18" charset="0"/>
              </a:rPr>
              <a:t>d</a:t>
            </a:r>
            <a:r>
              <a:rPr lang="en-US" altLang="en-US" dirty="0" err="1" smtClean="0">
                <a:latin typeface="+mj-lt"/>
                <a:cs typeface="Times New Roman" pitchFamily="18" charset="0"/>
              </a:rPr>
              <a:t>iamond</a:t>
            </a:r>
            <a:r>
              <a:rPr lang="en-US" altLang="en-US" dirty="0">
                <a:latin typeface="+mj-lt"/>
                <a:cs typeface="Times New Roman" pitchFamily="18" charset="0"/>
              </a:rPr>
              <a:t>.</a:t>
            </a:r>
          </a:p>
        </p:txBody>
      </p:sp>
      <p:sp>
        <p:nvSpPr>
          <p:cNvPr id="2" name="Rectangle 1"/>
          <p:cNvSpPr/>
          <p:nvPr/>
        </p:nvSpPr>
        <p:spPr>
          <a:xfrm>
            <a:off x="1043608" y="5392767"/>
            <a:ext cx="7416824" cy="646331"/>
          </a:xfrm>
          <a:prstGeom prst="rect">
            <a:avLst/>
          </a:prstGeom>
        </p:spPr>
        <p:txBody>
          <a:bodyPr wrap="square">
            <a:spAutoFit/>
          </a:bodyPr>
          <a:lstStyle/>
          <a:p>
            <a:pPr algn="just"/>
            <a:r>
              <a:rPr lang="en-US" altLang="en-US" b="1" dirty="0" err="1" smtClean="0">
                <a:cs typeface="Times New Roman" pitchFamily="18" charset="0"/>
              </a:rPr>
              <a:t>Haemocompatib</a:t>
            </a:r>
            <a:r>
              <a:rPr lang="tr-TR" altLang="en-US" b="1" dirty="0" smtClean="0">
                <a:cs typeface="Times New Roman" pitchFamily="18" charset="0"/>
              </a:rPr>
              <a:t>ility</a:t>
            </a:r>
            <a:r>
              <a:rPr lang="tr-TR" altLang="en-US" dirty="0" smtClean="0">
                <a:cs typeface="Times New Roman" pitchFamily="18" charset="0"/>
              </a:rPr>
              <a:t>: </a:t>
            </a:r>
            <a:r>
              <a:rPr lang="en-US" dirty="0" smtClean="0"/>
              <a:t>In </a:t>
            </a:r>
            <a:r>
              <a:rPr lang="en-US" dirty="0"/>
              <a:t>biomedical engineering, </a:t>
            </a:r>
            <a:r>
              <a:rPr lang="en-US" dirty="0" err="1"/>
              <a:t>haemocompatibility</a:t>
            </a:r>
            <a:r>
              <a:rPr lang="en-US" dirty="0"/>
              <a:t> is the compatibility of a material with blood.</a:t>
            </a:r>
          </a:p>
        </p:txBody>
      </p:sp>
    </p:spTree>
    <p:extLst>
      <p:ext uri="{BB962C8B-B14F-4D97-AF65-F5344CB8AC3E}">
        <p14:creationId xmlns:p14="http://schemas.microsoft.com/office/powerpoint/2010/main" val="3659308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2060848"/>
            <a:ext cx="7704856" cy="2862322"/>
          </a:xfrm>
          <a:prstGeom prst="rect">
            <a:avLst/>
          </a:prstGeom>
        </p:spPr>
        <p:txBody>
          <a:bodyPr wrap="square">
            <a:spAutoFit/>
          </a:bodyPr>
          <a:lstStyle/>
          <a:p>
            <a:pPr algn="just"/>
            <a:r>
              <a:rPr lang="en-US" dirty="0"/>
              <a:t>The current trend predicts that </a:t>
            </a:r>
            <a:r>
              <a:rPr lang="en-US" dirty="0" smtClean="0"/>
              <a:t>in</a:t>
            </a:r>
            <a:r>
              <a:rPr lang="tr-TR" dirty="0" smtClean="0"/>
              <a:t> </a:t>
            </a:r>
            <a:r>
              <a:rPr lang="en-US" dirty="0" smtClean="0"/>
              <a:t>the </a:t>
            </a:r>
            <a:r>
              <a:rPr lang="en-US" dirty="0"/>
              <a:t>next couple of years, </a:t>
            </a:r>
            <a:r>
              <a:rPr lang="en-US" b="1" dirty="0"/>
              <a:t>many of </a:t>
            </a:r>
            <a:r>
              <a:rPr lang="en-US" b="1" dirty="0" smtClean="0"/>
              <a:t>the</a:t>
            </a:r>
            <a:r>
              <a:rPr lang="tr-TR" b="1" dirty="0" smtClean="0"/>
              <a:t> </a:t>
            </a:r>
            <a:r>
              <a:rPr lang="en-US" b="1" dirty="0" smtClean="0"/>
              <a:t>permanent</a:t>
            </a:r>
            <a:r>
              <a:rPr lang="tr-TR" b="1" dirty="0"/>
              <a:t> </a:t>
            </a:r>
            <a:r>
              <a:rPr lang="en-US" b="1" dirty="0" smtClean="0"/>
              <a:t>prosthetic </a:t>
            </a:r>
            <a:r>
              <a:rPr lang="en-US" b="1" dirty="0"/>
              <a:t>devices used for temporary </a:t>
            </a:r>
            <a:r>
              <a:rPr lang="en-US" b="1" dirty="0" smtClean="0"/>
              <a:t>therapeutic</a:t>
            </a:r>
            <a:r>
              <a:rPr lang="tr-TR" b="1" dirty="0" smtClean="0"/>
              <a:t> </a:t>
            </a:r>
            <a:r>
              <a:rPr lang="en-US" b="1" dirty="0" smtClean="0"/>
              <a:t>applications </a:t>
            </a:r>
            <a:r>
              <a:rPr lang="en-US" b="1" dirty="0"/>
              <a:t>will be replaced by </a:t>
            </a:r>
            <a:r>
              <a:rPr lang="en-US" b="1" dirty="0" smtClean="0"/>
              <a:t>biodegradable</a:t>
            </a:r>
            <a:r>
              <a:rPr lang="tr-TR" b="1" dirty="0" smtClean="0"/>
              <a:t> </a:t>
            </a:r>
            <a:r>
              <a:rPr lang="en-US" b="1" dirty="0" smtClean="0"/>
              <a:t>devices </a:t>
            </a:r>
            <a:r>
              <a:rPr lang="en-US" dirty="0"/>
              <a:t>that could help the body to repair and</a:t>
            </a:r>
          </a:p>
          <a:p>
            <a:pPr algn="just"/>
            <a:r>
              <a:rPr lang="en-US" dirty="0"/>
              <a:t>regenerate the damaged tissues. </a:t>
            </a:r>
            <a:endParaRPr lang="tr-TR" dirty="0" smtClean="0"/>
          </a:p>
          <a:p>
            <a:pPr algn="just"/>
            <a:endParaRPr lang="tr-TR" dirty="0"/>
          </a:p>
          <a:p>
            <a:pPr algn="just"/>
            <a:r>
              <a:rPr lang="en-US" dirty="0" smtClean="0"/>
              <a:t>There </a:t>
            </a:r>
            <a:r>
              <a:rPr lang="en-US" dirty="0"/>
              <a:t>are </a:t>
            </a:r>
            <a:r>
              <a:rPr lang="en-US" dirty="0" smtClean="0"/>
              <a:t>several</a:t>
            </a:r>
            <a:r>
              <a:rPr lang="tr-TR" dirty="0" smtClean="0"/>
              <a:t> </a:t>
            </a:r>
            <a:r>
              <a:rPr lang="en-US" dirty="0" smtClean="0"/>
              <a:t>reasons </a:t>
            </a:r>
            <a:r>
              <a:rPr lang="en-US" dirty="0"/>
              <a:t>for the favorable consideration of </a:t>
            </a:r>
            <a:r>
              <a:rPr lang="en-US" dirty="0" smtClean="0"/>
              <a:t>biodegradable</a:t>
            </a:r>
            <a:r>
              <a:rPr lang="tr-TR" dirty="0" smtClean="0"/>
              <a:t> </a:t>
            </a:r>
            <a:r>
              <a:rPr lang="en-US" dirty="0" smtClean="0"/>
              <a:t>over </a:t>
            </a:r>
            <a:r>
              <a:rPr lang="en-US" dirty="0" err="1"/>
              <a:t>biostable</a:t>
            </a:r>
            <a:r>
              <a:rPr lang="en-US" dirty="0"/>
              <a:t> materials for </a:t>
            </a:r>
            <a:r>
              <a:rPr lang="en-US" dirty="0" smtClean="0"/>
              <a:t>biomedical</a:t>
            </a:r>
            <a:r>
              <a:rPr lang="tr-TR" dirty="0" smtClean="0"/>
              <a:t> </a:t>
            </a:r>
            <a:r>
              <a:rPr lang="en-US" dirty="0" smtClean="0"/>
              <a:t>applications</a:t>
            </a:r>
            <a:r>
              <a:rPr lang="tr-TR" dirty="0" smtClean="0"/>
              <a:t>:</a:t>
            </a:r>
          </a:p>
          <a:p>
            <a:pPr marL="285750" indent="-285750" algn="just">
              <a:buFont typeface="Arial" panose="020B0604020202020204" pitchFamily="34" charset="0"/>
              <a:buChar char="•"/>
            </a:pPr>
            <a:r>
              <a:rPr lang="tr-TR" dirty="0"/>
              <a:t>L</a:t>
            </a:r>
            <a:r>
              <a:rPr lang="en-US" dirty="0" err="1" smtClean="0"/>
              <a:t>ong</a:t>
            </a:r>
            <a:r>
              <a:rPr lang="en-US" dirty="0" smtClean="0"/>
              <a:t>-term </a:t>
            </a:r>
            <a:r>
              <a:rPr lang="en-US" dirty="0"/>
              <a:t>biocompatibility issues with many of </a:t>
            </a:r>
            <a:r>
              <a:rPr lang="en-US" dirty="0" smtClean="0"/>
              <a:t>the</a:t>
            </a:r>
            <a:r>
              <a:rPr lang="tr-TR" dirty="0" smtClean="0"/>
              <a:t> </a:t>
            </a:r>
            <a:r>
              <a:rPr lang="en-US" dirty="0" smtClean="0"/>
              <a:t>existing </a:t>
            </a:r>
            <a:r>
              <a:rPr lang="en-US" dirty="0"/>
              <a:t>permanent implants </a:t>
            </a:r>
            <a:endParaRPr lang="tr-TR" dirty="0"/>
          </a:p>
          <a:p>
            <a:pPr marL="285750" indent="-285750" algn="just">
              <a:buFont typeface="Arial" panose="020B0604020202020204" pitchFamily="34" charset="0"/>
              <a:buChar char="•"/>
            </a:pPr>
            <a:r>
              <a:rPr lang="tr-TR" dirty="0"/>
              <a:t>R</a:t>
            </a:r>
            <a:r>
              <a:rPr lang="en-US" dirty="0" err="1" smtClean="0"/>
              <a:t>evision</a:t>
            </a:r>
            <a:r>
              <a:rPr lang="tr-TR" dirty="0" smtClean="0"/>
              <a:t> </a:t>
            </a:r>
            <a:r>
              <a:rPr lang="en-US" dirty="0" smtClean="0"/>
              <a:t>surgeries.</a:t>
            </a:r>
            <a:endParaRPr lang="en-US" dirty="0"/>
          </a:p>
        </p:txBody>
      </p:sp>
      <p:sp>
        <p:nvSpPr>
          <p:cNvPr id="6" name="TextBox 5"/>
          <p:cNvSpPr txBox="1"/>
          <p:nvPr/>
        </p:nvSpPr>
        <p:spPr>
          <a:xfrm>
            <a:off x="2987824" y="933293"/>
            <a:ext cx="3631507" cy="461665"/>
          </a:xfrm>
          <a:prstGeom prst="rect">
            <a:avLst/>
          </a:prstGeom>
          <a:noFill/>
        </p:spPr>
        <p:txBody>
          <a:bodyPr wrap="none" rtlCol="0">
            <a:spAutoFit/>
          </a:bodyPr>
          <a:lstStyle/>
          <a:p>
            <a:r>
              <a:rPr lang="tr-TR" sz="2400" b="1" dirty="0" smtClean="0"/>
              <a:t>Biodegredable vs Biostable</a:t>
            </a:r>
            <a:endParaRPr lang="en-US" sz="2400" b="1" dirty="0"/>
          </a:p>
        </p:txBody>
      </p:sp>
    </p:spTree>
    <p:extLst>
      <p:ext uri="{BB962C8B-B14F-4D97-AF65-F5344CB8AC3E}">
        <p14:creationId xmlns:p14="http://schemas.microsoft.com/office/powerpoint/2010/main" val="2360791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628800"/>
            <a:ext cx="7833247" cy="3970318"/>
          </a:xfrm>
          <a:prstGeom prst="rect">
            <a:avLst/>
          </a:prstGeom>
        </p:spPr>
        <p:txBody>
          <a:bodyPr wrap="square">
            <a:spAutoFit/>
          </a:bodyPr>
          <a:lstStyle/>
          <a:p>
            <a:pPr marL="285750" indent="-285750" algn="just">
              <a:buFont typeface="Arial" panose="020B0604020202020204" pitchFamily="34" charset="0"/>
              <a:buChar char="•"/>
            </a:pPr>
            <a:r>
              <a:rPr lang="en-US" dirty="0" smtClean="0"/>
              <a:t>The </a:t>
            </a:r>
            <a:r>
              <a:rPr lang="en-US" dirty="0"/>
              <a:t>material should not evoke a </a:t>
            </a:r>
            <a:r>
              <a:rPr lang="en-US" dirty="0" smtClean="0"/>
              <a:t>sustained</a:t>
            </a:r>
            <a:r>
              <a:rPr lang="tr-TR" dirty="0" smtClean="0"/>
              <a:t> (sürekli) </a:t>
            </a:r>
            <a:r>
              <a:rPr lang="en-US" dirty="0" smtClean="0"/>
              <a:t>inflammatory </a:t>
            </a:r>
            <a:r>
              <a:rPr lang="en-US" dirty="0"/>
              <a:t>or toxic response upon </a:t>
            </a:r>
            <a:r>
              <a:rPr lang="en-US" dirty="0" smtClean="0"/>
              <a:t>implantation</a:t>
            </a:r>
            <a:r>
              <a:rPr lang="tr-TR" dirty="0" smtClean="0"/>
              <a:t> </a:t>
            </a:r>
            <a:r>
              <a:rPr lang="en-US" dirty="0" smtClean="0"/>
              <a:t>in </a:t>
            </a:r>
            <a:r>
              <a:rPr lang="en-US" dirty="0"/>
              <a:t>the body</a:t>
            </a:r>
            <a:r>
              <a:rPr lang="en-US" dirty="0" smtClean="0"/>
              <a:t>.</a:t>
            </a:r>
            <a:endParaRPr lang="tr-TR" dirty="0" smtClean="0"/>
          </a:p>
          <a:p>
            <a:pPr algn="just"/>
            <a:endParaRPr lang="en-US" dirty="0"/>
          </a:p>
          <a:p>
            <a:pPr marL="285750" indent="-285750" algn="just">
              <a:buFont typeface="Arial" panose="020B0604020202020204" pitchFamily="34" charset="0"/>
              <a:buChar char="•"/>
            </a:pPr>
            <a:r>
              <a:rPr lang="en-US" dirty="0" smtClean="0"/>
              <a:t>The </a:t>
            </a:r>
            <a:r>
              <a:rPr lang="en-US" dirty="0"/>
              <a:t>material should have acceptable shelf </a:t>
            </a:r>
            <a:r>
              <a:rPr lang="en-US" dirty="0" smtClean="0"/>
              <a:t>life.</a:t>
            </a:r>
            <a:endParaRPr lang="tr-TR" dirty="0" smtClean="0"/>
          </a:p>
          <a:p>
            <a:pPr algn="just"/>
            <a:endParaRPr lang="tr-TR" dirty="0" smtClean="0"/>
          </a:p>
          <a:p>
            <a:pPr marL="285750" indent="-285750" algn="just">
              <a:buFont typeface="Arial" panose="020B0604020202020204" pitchFamily="34" charset="0"/>
              <a:buChar char="•"/>
            </a:pPr>
            <a:r>
              <a:rPr lang="en-US" dirty="0" smtClean="0"/>
              <a:t>The </a:t>
            </a:r>
            <a:r>
              <a:rPr lang="en-US" dirty="0"/>
              <a:t>degradation time of the material </a:t>
            </a:r>
            <a:r>
              <a:rPr lang="en-US" dirty="0" smtClean="0"/>
              <a:t>should</a:t>
            </a:r>
            <a:r>
              <a:rPr lang="tr-TR" dirty="0" smtClean="0"/>
              <a:t> </a:t>
            </a:r>
            <a:r>
              <a:rPr lang="en-US" dirty="0" smtClean="0"/>
              <a:t>match </a:t>
            </a:r>
            <a:r>
              <a:rPr lang="en-US" dirty="0"/>
              <a:t>the healing </a:t>
            </a:r>
            <a:r>
              <a:rPr lang="en-US" dirty="0" smtClean="0"/>
              <a:t>or</a:t>
            </a:r>
            <a:r>
              <a:rPr lang="tr-TR" dirty="0" smtClean="0"/>
              <a:t> </a:t>
            </a:r>
            <a:r>
              <a:rPr lang="en-US" dirty="0" smtClean="0"/>
              <a:t>regeneration process.</a:t>
            </a:r>
            <a:endParaRPr lang="tr-TR" dirty="0" smtClean="0"/>
          </a:p>
          <a:p>
            <a:pPr algn="just"/>
            <a:endParaRPr lang="tr-TR" dirty="0" smtClean="0"/>
          </a:p>
          <a:p>
            <a:pPr marL="285750" indent="-285750" algn="just">
              <a:buFont typeface="Arial" panose="020B0604020202020204" pitchFamily="34" charset="0"/>
              <a:buChar char="•"/>
            </a:pPr>
            <a:r>
              <a:rPr lang="en-US" dirty="0" smtClean="0"/>
              <a:t>The </a:t>
            </a:r>
            <a:r>
              <a:rPr lang="en-US" dirty="0"/>
              <a:t>material should have appropriate </a:t>
            </a:r>
            <a:r>
              <a:rPr lang="en-US" dirty="0" smtClean="0"/>
              <a:t>mechanical</a:t>
            </a:r>
            <a:r>
              <a:rPr lang="tr-TR" dirty="0" smtClean="0"/>
              <a:t>  </a:t>
            </a:r>
            <a:r>
              <a:rPr lang="en-US" dirty="0" smtClean="0"/>
              <a:t>properties </a:t>
            </a:r>
            <a:r>
              <a:rPr lang="en-US" dirty="0"/>
              <a:t>for the indicated application </a:t>
            </a:r>
            <a:r>
              <a:rPr lang="en-US" dirty="0" smtClean="0"/>
              <a:t>and</a:t>
            </a:r>
            <a:r>
              <a:rPr lang="tr-TR" dirty="0" smtClean="0"/>
              <a:t> </a:t>
            </a:r>
            <a:r>
              <a:rPr lang="en-US" dirty="0" smtClean="0"/>
              <a:t>the </a:t>
            </a:r>
            <a:r>
              <a:rPr lang="en-US" dirty="0"/>
              <a:t>variation in mechanical properties </a:t>
            </a:r>
            <a:r>
              <a:rPr lang="en-US" dirty="0" smtClean="0"/>
              <a:t>with</a:t>
            </a:r>
            <a:r>
              <a:rPr lang="tr-TR" dirty="0" smtClean="0"/>
              <a:t> </a:t>
            </a:r>
            <a:r>
              <a:rPr lang="en-US" dirty="0" smtClean="0"/>
              <a:t>degradation </a:t>
            </a:r>
            <a:r>
              <a:rPr lang="en-US" dirty="0"/>
              <a:t>should be compatible with </a:t>
            </a:r>
            <a:r>
              <a:rPr lang="en-US" dirty="0" smtClean="0"/>
              <a:t>the</a:t>
            </a:r>
            <a:r>
              <a:rPr lang="tr-TR" dirty="0" smtClean="0"/>
              <a:t> </a:t>
            </a:r>
            <a:r>
              <a:rPr lang="en-US" dirty="0" smtClean="0"/>
              <a:t>healing </a:t>
            </a:r>
            <a:r>
              <a:rPr lang="en-US" dirty="0"/>
              <a:t>or regeneration </a:t>
            </a:r>
            <a:r>
              <a:rPr lang="en-US" dirty="0" smtClean="0"/>
              <a:t>process.</a:t>
            </a:r>
            <a:endParaRPr lang="tr-TR" dirty="0" smtClean="0"/>
          </a:p>
          <a:p>
            <a:pPr algn="just"/>
            <a:endParaRPr lang="tr-TR" dirty="0" smtClean="0"/>
          </a:p>
          <a:p>
            <a:pPr marL="285750" indent="-285750" algn="just">
              <a:buFont typeface="Arial" panose="020B0604020202020204" pitchFamily="34" charset="0"/>
              <a:buChar char="•"/>
            </a:pPr>
            <a:r>
              <a:rPr lang="en-US" dirty="0" smtClean="0"/>
              <a:t>The </a:t>
            </a:r>
            <a:r>
              <a:rPr lang="en-US" dirty="0"/>
              <a:t>degradation products should be </a:t>
            </a:r>
            <a:r>
              <a:rPr lang="en-US" dirty="0" smtClean="0"/>
              <a:t>non-toxic,</a:t>
            </a:r>
            <a:r>
              <a:rPr lang="tr-TR" dirty="0" smtClean="0"/>
              <a:t> </a:t>
            </a:r>
            <a:r>
              <a:rPr lang="en-US" dirty="0" smtClean="0"/>
              <a:t>and </a:t>
            </a:r>
            <a:r>
              <a:rPr lang="en-US" dirty="0"/>
              <a:t>able to get metabolized and cleared from </a:t>
            </a:r>
            <a:r>
              <a:rPr lang="en-US" dirty="0" smtClean="0"/>
              <a:t>the</a:t>
            </a:r>
            <a:r>
              <a:rPr lang="tr-TR" dirty="0" smtClean="0"/>
              <a:t> </a:t>
            </a:r>
            <a:r>
              <a:rPr lang="en-US" dirty="0" smtClean="0"/>
              <a:t>body.</a:t>
            </a:r>
            <a:endParaRPr lang="tr-TR" dirty="0" smtClean="0"/>
          </a:p>
        </p:txBody>
      </p:sp>
      <p:sp>
        <p:nvSpPr>
          <p:cNvPr id="5" name="Rectangle 4"/>
          <p:cNvSpPr/>
          <p:nvPr/>
        </p:nvSpPr>
        <p:spPr>
          <a:xfrm>
            <a:off x="1122611" y="525874"/>
            <a:ext cx="7668344" cy="461665"/>
          </a:xfrm>
          <a:prstGeom prst="rect">
            <a:avLst/>
          </a:prstGeom>
        </p:spPr>
        <p:txBody>
          <a:bodyPr wrap="square">
            <a:spAutoFit/>
          </a:bodyPr>
          <a:lstStyle/>
          <a:p>
            <a:r>
              <a:rPr lang="tr-TR" sz="2400" b="1" dirty="0"/>
              <a:t>I</a:t>
            </a:r>
            <a:r>
              <a:rPr lang="en-US" sz="2400" b="1" dirty="0" err="1"/>
              <a:t>mportant</a:t>
            </a:r>
            <a:r>
              <a:rPr lang="en-US" sz="2400" b="1" dirty="0"/>
              <a:t> properties of a </a:t>
            </a:r>
            <a:r>
              <a:rPr lang="en-US" sz="2400" b="1" dirty="0" smtClean="0"/>
              <a:t>biodegradable</a:t>
            </a:r>
            <a:r>
              <a:rPr lang="tr-TR" sz="2400" b="1" dirty="0" smtClean="0"/>
              <a:t> </a:t>
            </a:r>
            <a:r>
              <a:rPr lang="en-US" sz="2400" b="1" dirty="0" smtClean="0"/>
              <a:t>biomaterial</a:t>
            </a:r>
            <a:endParaRPr lang="tr-TR" sz="2400" b="1" dirty="0"/>
          </a:p>
        </p:txBody>
      </p:sp>
    </p:spTree>
    <p:extLst>
      <p:ext uri="{BB962C8B-B14F-4D97-AF65-F5344CB8AC3E}">
        <p14:creationId xmlns:p14="http://schemas.microsoft.com/office/powerpoint/2010/main" val="3762647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268760"/>
            <a:ext cx="7560840" cy="4585871"/>
          </a:xfrm>
          <a:prstGeom prst="rect">
            <a:avLst/>
          </a:prstGeom>
        </p:spPr>
        <p:txBody>
          <a:bodyPr wrap="square">
            <a:spAutoFit/>
          </a:bodyPr>
          <a:lstStyle/>
          <a:p>
            <a:pPr>
              <a:spcAft>
                <a:spcPts val="600"/>
              </a:spcAft>
            </a:pPr>
            <a:r>
              <a:rPr lang="en-US" b="1" dirty="0"/>
              <a:t>Biodegradable polymeric materials </a:t>
            </a:r>
            <a:r>
              <a:rPr lang="en-US" dirty="0"/>
              <a:t>are </a:t>
            </a:r>
            <a:r>
              <a:rPr lang="en-US" dirty="0" smtClean="0"/>
              <a:t>being</a:t>
            </a:r>
            <a:r>
              <a:rPr lang="tr-TR" dirty="0" smtClean="0"/>
              <a:t> </a:t>
            </a:r>
            <a:r>
              <a:rPr lang="en-US" dirty="0" smtClean="0"/>
              <a:t>investigated </a:t>
            </a:r>
            <a:r>
              <a:rPr lang="en-US" dirty="0"/>
              <a:t>in developing therapeutic devices </a:t>
            </a:r>
            <a:r>
              <a:rPr lang="en-US" dirty="0" smtClean="0"/>
              <a:t>such</a:t>
            </a:r>
            <a:r>
              <a:rPr lang="tr-TR" dirty="0" smtClean="0"/>
              <a:t> </a:t>
            </a:r>
            <a:r>
              <a:rPr lang="en-US" dirty="0" smtClean="0"/>
              <a:t>as</a:t>
            </a:r>
            <a:r>
              <a:rPr lang="tr-TR" dirty="0" smtClean="0"/>
              <a:t>:</a:t>
            </a:r>
          </a:p>
          <a:p>
            <a:pPr marL="285750" indent="-285750">
              <a:spcAft>
                <a:spcPts val="600"/>
              </a:spcAft>
              <a:buFont typeface="Arial" panose="020B0604020202020204" pitchFamily="34" charset="0"/>
              <a:buChar char="•"/>
            </a:pPr>
            <a:r>
              <a:rPr lang="tr-TR" dirty="0"/>
              <a:t>T</a:t>
            </a:r>
            <a:r>
              <a:rPr lang="en-US" dirty="0" err="1" smtClean="0"/>
              <a:t>emporary</a:t>
            </a:r>
            <a:r>
              <a:rPr lang="en-US" dirty="0" smtClean="0"/>
              <a:t> prostheses</a:t>
            </a:r>
            <a:endParaRPr lang="tr-TR" dirty="0"/>
          </a:p>
          <a:p>
            <a:pPr marL="285750" indent="-285750">
              <a:spcAft>
                <a:spcPts val="600"/>
              </a:spcAft>
              <a:buFont typeface="Arial" panose="020B0604020202020204" pitchFamily="34" charset="0"/>
              <a:buChar char="•"/>
            </a:pPr>
            <a:r>
              <a:rPr lang="tr-TR" dirty="0"/>
              <a:t>S</a:t>
            </a:r>
            <a:r>
              <a:rPr lang="en-US" dirty="0" err="1" smtClean="0"/>
              <a:t>caffolds</a:t>
            </a:r>
            <a:r>
              <a:rPr lang="en-US" dirty="0" smtClean="0"/>
              <a:t> </a:t>
            </a:r>
            <a:r>
              <a:rPr lang="en-US" dirty="0"/>
              <a:t>for tissue </a:t>
            </a:r>
            <a:r>
              <a:rPr lang="en-US" dirty="0" smtClean="0"/>
              <a:t>engineering</a:t>
            </a:r>
            <a:endParaRPr lang="tr-TR" dirty="0" smtClean="0"/>
          </a:p>
          <a:p>
            <a:pPr marL="285750" indent="-285750">
              <a:spcAft>
                <a:spcPts val="600"/>
              </a:spcAft>
              <a:buFont typeface="Arial" panose="020B0604020202020204" pitchFamily="34" charset="0"/>
              <a:buChar char="•"/>
            </a:pPr>
            <a:r>
              <a:rPr lang="tr-TR" dirty="0"/>
              <a:t>P</a:t>
            </a:r>
            <a:r>
              <a:rPr lang="en-US" dirty="0" err="1" smtClean="0"/>
              <a:t>harmacological</a:t>
            </a:r>
            <a:r>
              <a:rPr lang="en-US" dirty="0" smtClean="0"/>
              <a:t> </a:t>
            </a:r>
            <a:r>
              <a:rPr lang="en-US" dirty="0"/>
              <a:t>applications, such as drug delivery</a:t>
            </a:r>
          </a:p>
          <a:p>
            <a:endParaRPr lang="tr-TR" dirty="0" smtClean="0"/>
          </a:p>
          <a:p>
            <a:endParaRPr lang="tr-TR" dirty="0"/>
          </a:p>
          <a:p>
            <a:pPr>
              <a:spcAft>
                <a:spcPts val="600"/>
              </a:spcAft>
            </a:pPr>
            <a:r>
              <a:rPr lang="en-US" b="1" dirty="0" smtClean="0"/>
              <a:t>Some current </a:t>
            </a:r>
            <a:r>
              <a:rPr lang="en-US" b="1" dirty="0"/>
              <a:t>biomedical applications of </a:t>
            </a:r>
            <a:r>
              <a:rPr lang="en-US" b="1" dirty="0" smtClean="0"/>
              <a:t>biodegradable</a:t>
            </a:r>
            <a:r>
              <a:rPr lang="tr-TR" b="1" dirty="0" smtClean="0"/>
              <a:t> </a:t>
            </a:r>
            <a:r>
              <a:rPr lang="en-US" b="1" dirty="0" smtClean="0"/>
              <a:t>polymeric materials</a:t>
            </a:r>
            <a:r>
              <a:rPr lang="tr-TR" b="1" dirty="0" smtClean="0"/>
              <a:t>:</a:t>
            </a:r>
          </a:p>
          <a:p>
            <a:pPr marL="285750" indent="-285750">
              <a:spcAft>
                <a:spcPts val="600"/>
              </a:spcAft>
              <a:buFont typeface="Arial" panose="020B0604020202020204" pitchFamily="34" charset="0"/>
              <a:buChar char="•"/>
            </a:pPr>
            <a:r>
              <a:rPr lang="tr-TR" dirty="0"/>
              <a:t>L</a:t>
            </a:r>
            <a:r>
              <a:rPr lang="en-US" dirty="0" err="1" smtClean="0"/>
              <a:t>arge</a:t>
            </a:r>
            <a:r>
              <a:rPr lang="en-US" dirty="0" smtClean="0"/>
              <a:t> </a:t>
            </a:r>
            <a:r>
              <a:rPr lang="en-US" dirty="0"/>
              <a:t>implants, </a:t>
            </a:r>
            <a:r>
              <a:rPr lang="en-US" dirty="0" smtClean="0"/>
              <a:t>such</a:t>
            </a:r>
            <a:r>
              <a:rPr lang="tr-TR" dirty="0" smtClean="0"/>
              <a:t> </a:t>
            </a:r>
            <a:r>
              <a:rPr lang="en-US" dirty="0" smtClean="0"/>
              <a:t>as </a:t>
            </a:r>
            <a:r>
              <a:rPr lang="en-US" dirty="0"/>
              <a:t>bone screws, bone plates and </a:t>
            </a:r>
            <a:r>
              <a:rPr lang="en-US" dirty="0" smtClean="0"/>
              <a:t>contraceptive</a:t>
            </a:r>
            <a:r>
              <a:rPr lang="tr-TR" dirty="0" smtClean="0"/>
              <a:t> </a:t>
            </a:r>
            <a:r>
              <a:rPr lang="en-US" dirty="0" smtClean="0"/>
              <a:t>reservoirs</a:t>
            </a:r>
            <a:endParaRPr lang="tr-TR" dirty="0" smtClean="0"/>
          </a:p>
          <a:p>
            <a:pPr marL="285750" indent="-285750">
              <a:spcAft>
                <a:spcPts val="600"/>
              </a:spcAft>
              <a:buFont typeface="Arial" panose="020B0604020202020204" pitchFamily="34" charset="0"/>
              <a:buChar char="•"/>
            </a:pPr>
            <a:r>
              <a:rPr lang="tr-TR" dirty="0"/>
              <a:t>S</a:t>
            </a:r>
            <a:r>
              <a:rPr lang="en-US" dirty="0" smtClean="0"/>
              <a:t>mall </a:t>
            </a:r>
            <a:r>
              <a:rPr lang="en-US" dirty="0"/>
              <a:t>implants, such as </a:t>
            </a:r>
            <a:r>
              <a:rPr lang="en-US" dirty="0" smtClean="0"/>
              <a:t>staples,</a:t>
            </a:r>
            <a:r>
              <a:rPr lang="tr-TR" dirty="0" smtClean="0"/>
              <a:t> </a:t>
            </a:r>
            <a:r>
              <a:rPr lang="en-US" dirty="0" smtClean="0"/>
              <a:t>sutures </a:t>
            </a:r>
            <a:r>
              <a:rPr lang="en-US" dirty="0"/>
              <a:t>and </a:t>
            </a:r>
            <a:r>
              <a:rPr lang="en-US" dirty="0" err="1"/>
              <a:t>nano</a:t>
            </a:r>
            <a:r>
              <a:rPr lang="en-US" dirty="0"/>
              <a:t>- or micro-sized drug </a:t>
            </a:r>
            <a:r>
              <a:rPr lang="en-US" dirty="0" smtClean="0"/>
              <a:t>delivery</a:t>
            </a:r>
            <a:r>
              <a:rPr lang="tr-TR" dirty="0" smtClean="0"/>
              <a:t> </a:t>
            </a:r>
            <a:r>
              <a:rPr lang="en-US" dirty="0" smtClean="0"/>
              <a:t>vehicles</a:t>
            </a:r>
            <a:endParaRPr lang="tr-TR" dirty="0" smtClean="0"/>
          </a:p>
          <a:p>
            <a:pPr marL="285750" indent="-285750">
              <a:spcAft>
                <a:spcPts val="600"/>
              </a:spcAft>
              <a:buFont typeface="Arial" panose="020B0604020202020204" pitchFamily="34" charset="0"/>
              <a:buChar char="•"/>
            </a:pPr>
            <a:r>
              <a:rPr lang="tr-TR" dirty="0"/>
              <a:t>P</a:t>
            </a:r>
            <a:r>
              <a:rPr lang="en-US" dirty="0" smtClean="0"/>
              <a:t>lain </a:t>
            </a:r>
            <a:r>
              <a:rPr lang="en-US" dirty="0"/>
              <a:t>membranes for guided </a:t>
            </a:r>
            <a:r>
              <a:rPr lang="en-US" dirty="0" smtClean="0"/>
              <a:t>tissue</a:t>
            </a:r>
            <a:r>
              <a:rPr lang="tr-TR" dirty="0"/>
              <a:t> </a:t>
            </a:r>
            <a:r>
              <a:rPr lang="en-US" dirty="0" smtClean="0"/>
              <a:t>regeneration </a:t>
            </a:r>
            <a:endParaRPr lang="tr-TR" dirty="0" smtClean="0"/>
          </a:p>
          <a:p>
            <a:pPr marL="285750" indent="-285750">
              <a:spcAft>
                <a:spcPts val="600"/>
              </a:spcAft>
              <a:buFont typeface="Arial" panose="020B0604020202020204" pitchFamily="34" charset="0"/>
              <a:buChar char="•"/>
            </a:pPr>
            <a:r>
              <a:rPr lang="tr-TR" dirty="0"/>
              <a:t>M</a:t>
            </a:r>
            <a:r>
              <a:rPr lang="en-US" dirty="0" err="1" smtClean="0"/>
              <a:t>ultifilament</a:t>
            </a:r>
            <a:r>
              <a:rPr lang="en-US" dirty="0" smtClean="0"/>
              <a:t> </a:t>
            </a:r>
            <a:r>
              <a:rPr lang="en-US" dirty="0"/>
              <a:t>meshes </a:t>
            </a:r>
            <a:r>
              <a:rPr lang="en-US" dirty="0" smtClean="0"/>
              <a:t>or</a:t>
            </a:r>
            <a:r>
              <a:rPr lang="tr-TR" dirty="0" smtClean="0"/>
              <a:t> </a:t>
            </a:r>
            <a:r>
              <a:rPr lang="en-US" dirty="0" smtClean="0"/>
              <a:t>porous </a:t>
            </a:r>
            <a:r>
              <a:rPr lang="en-US" dirty="0"/>
              <a:t>structures for tissue engineering </a:t>
            </a:r>
          </a:p>
        </p:txBody>
      </p:sp>
    </p:spTree>
    <p:extLst>
      <p:ext uri="{BB962C8B-B14F-4D97-AF65-F5344CB8AC3E}">
        <p14:creationId xmlns:p14="http://schemas.microsoft.com/office/powerpoint/2010/main" val="1065208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TotalTime>
  <Words>4335</Words>
  <Application>Microsoft Office PowerPoint</Application>
  <PresentationFormat>On-screen Show (4:3)</PresentationFormat>
  <Paragraphs>268</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SmartScrew-Bionx</vt:lpstr>
      <vt:lpstr>ReUnite by BioMet</vt:lpstr>
      <vt:lpstr>PowerPoint Presentation</vt:lpstr>
      <vt:lpstr>PowerPoint Presentation</vt:lpstr>
      <vt:lpstr>PowerPoint Presentation</vt:lpstr>
      <vt:lpstr>PowerPoint Presentation</vt:lpstr>
      <vt:lpstr>PowerPoint Presentation</vt:lpstr>
      <vt:lpstr>PowerPoint Presentation</vt:lpstr>
      <vt:lpstr>Polyglycolide</vt:lpstr>
      <vt:lpstr>Polyglycolide</vt:lpstr>
      <vt:lpstr>Polylactide</vt:lpstr>
      <vt:lpstr>Sculptra</vt:lpstr>
      <vt:lpstr>Polylactide</vt:lpstr>
      <vt:lpstr>PowerPoint Presentation</vt:lpstr>
      <vt:lpstr>Poly(DL-lactide)</vt:lpstr>
      <vt:lpstr>Poly(lactide-co-glycolide)</vt:lpstr>
      <vt:lpstr>PowerPoint Presentation</vt:lpstr>
      <vt:lpstr>Polycaprolactone</vt:lpstr>
      <vt:lpstr>Bacterial polyesters</vt:lpstr>
      <vt:lpstr>Bacterial polyesters</vt:lpstr>
      <vt:lpstr>PowerPoint Presentation</vt:lpstr>
      <vt:lpstr>Synthetic Skin substitutes </vt:lpstr>
      <vt:lpstr>Enzymatically degradable polymers as biomaterials</vt:lpstr>
      <vt:lpstr>PowerPoint Presentation</vt:lpstr>
      <vt:lpstr>Chitin and Chitosan (Polysaccharides of non-human origin)</vt:lpstr>
      <vt:lpstr>Chitin and Chitosan</vt:lpstr>
      <vt:lpstr>Polymeric Micro- and Nanoparticles as Drug Carriers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dc:creator>
  <cp:lastModifiedBy>Raif Serkan Albayrak</cp:lastModifiedBy>
  <cp:revision>227</cp:revision>
  <dcterms:created xsi:type="dcterms:W3CDTF">2012-03-12T04:14:02Z</dcterms:created>
  <dcterms:modified xsi:type="dcterms:W3CDTF">2015-03-13T05:08:03Z</dcterms:modified>
</cp:coreProperties>
</file>