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56" r:id="rId5"/>
    <p:sldId id="257" r:id="rId6"/>
    <p:sldId id="264" r:id="rId7"/>
    <p:sldId id="258" r:id="rId8"/>
    <p:sldId id="266" r:id="rId9"/>
    <p:sldId id="267" r:id="rId10"/>
    <p:sldId id="268" r:id="rId11"/>
    <p:sldId id="269" r:id="rId12"/>
    <p:sldId id="259" r:id="rId13"/>
    <p:sldId id="260" r:id="rId14"/>
    <p:sldId id="261" r:id="rId15"/>
    <p:sldId id="273" r:id="rId16"/>
    <p:sldId id="274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3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33ABC-DB98-4D04-8E5B-8D637506B467}" type="datetimeFigureOut">
              <a:rPr lang="tr-TR" smtClean="0"/>
              <a:pPr/>
              <a:t>20.03.2015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6BA7-DCCC-41EF-993C-82C596174B2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9/9a/Polypyrrol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com.tr/url?sa=i&amp;rct=j&amp;q=&amp;esrc=s&amp;source=images&amp;cd=&amp;cad=rja&amp;uact=8&amp;docid=ONJ4WzB6ECth2M&amp;tbnid=l-xu6uFmpr-_3M:&amp;ved=0CAUQjRw&amp;url=http://cnx.org/content/m25670/latest/?collection=col10719/latest&amp;ei=xotNU7b2BcTTtAahoIHoCQ&amp;psig=AFQjCNHQRSVw4e8Vg6ix7UeY8qPBy5aq1Q&amp;ust=139767733472117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n.wikipedia.org/wiki/File:ConductivePoly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Nobel Prize in Chemistry, 2000:</a:t>
            </a:r>
            <a:br>
              <a:rPr lang="en-US" b="1" dirty="0"/>
            </a:br>
            <a:r>
              <a:rPr lang="en-US" b="1" dirty="0"/>
              <a:t>Conductive polymers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931224" cy="3849291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Professor </a:t>
            </a:r>
            <a:r>
              <a:rPr lang="en-US" sz="2400" b="1" dirty="0"/>
              <a:t>Alan J. </a:t>
            </a:r>
            <a:r>
              <a:rPr lang="en-US" sz="2400" b="1" dirty="0" err="1"/>
              <a:t>Heeger</a:t>
            </a:r>
            <a:r>
              <a:rPr lang="en-US" sz="2400" b="1" dirty="0"/>
              <a:t> </a:t>
            </a:r>
            <a:r>
              <a:rPr lang="en-US" sz="2400" dirty="0"/>
              <a:t>at the University of California at Santa Barbara</a:t>
            </a:r>
            <a:r>
              <a:rPr lang="en-US" sz="2400" b="1" dirty="0"/>
              <a:t>, </a:t>
            </a:r>
            <a:r>
              <a:rPr lang="en-US" sz="2400" dirty="0"/>
              <a:t>USA</a:t>
            </a:r>
          </a:p>
          <a:p>
            <a:r>
              <a:rPr lang="en-US" sz="2400" b="1" dirty="0"/>
              <a:t>Professor Alan G. MacDiarmid </a:t>
            </a:r>
            <a:r>
              <a:rPr lang="en-US" sz="2400" dirty="0"/>
              <a:t>at the University of Pennsylvania, USA and</a:t>
            </a:r>
          </a:p>
          <a:p>
            <a:r>
              <a:rPr lang="en-US" sz="2400" b="1" dirty="0"/>
              <a:t>Professor Hideki </a:t>
            </a:r>
            <a:r>
              <a:rPr lang="en-US" sz="2400" b="1" dirty="0" err="1"/>
              <a:t>Shirakawa</a:t>
            </a:r>
            <a:r>
              <a:rPr lang="en-US" sz="2400" b="1" dirty="0"/>
              <a:t> </a:t>
            </a:r>
            <a:r>
              <a:rPr lang="en-US" sz="2400" dirty="0"/>
              <a:t>at the University of Tsukuba, Japan</a:t>
            </a:r>
          </a:p>
          <a:p>
            <a:pPr marL="392113" indent="0">
              <a:buNone/>
            </a:pPr>
            <a:endParaRPr lang="tr-TR" sz="2400" dirty="0" smtClean="0"/>
          </a:p>
          <a:p>
            <a:pPr marL="392113" indent="0">
              <a:buNone/>
            </a:pPr>
            <a:r>
              <a:rPr lang="en-US" sz="2400" dirty="0" smtClean="0"/>
              <a:t>rewarded </a:t>
            </a:r>
            <a:r>
              <a:rPr lang="en-US" sz="2400" dirty="0"/>
              <a:t>the Nobel Prize in Chemistry for 2000 </a:t>
            </a:r>
            <a:r>
              <a:rPr lang="en-US" sz="2400" i="1" dirty="0" smtClean="0"/>
              <a:t>“</a:t>
            </a:r>
            <a:r>
              <a:rPr lang="en-US" sz="2400" i="1" dirty="0"/>
              <a:t>for the discovery and development of electrically conductive polymers”.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37538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39341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1800" dirty="0"/>
              <a:t>In 1975 Professors Alan </a:t>
            </a:r>
            <a:r>
              <a:rPr lang="en-US" sz="1800" dirty="0" err="1"/>
              <a:t>Heeger</a:t>
            </a:r>
            <a:r>
              <a:rPr lang="en-US" sz="1800" dirty="0"/>
              <a:t> and Alan MacDiarmid collaborated to study the metallic properties of </a:t>
            </a:r>
            <a:r>
              <a:rPr lang="en-US" sz="1800" dirty="0" smtClean="0"/>
              <a:t>a</a:t>
            </a:r>
            <a:r>
              <a:rPr lang="tr-TR" sz="1800" dirty="0" smtClean="0"/>
              <a:t> </a:t>
            </a:r>
            <a:r>
              <a:rPr lang="en-US" sz="1800" dirty="0" smtClean="0"/>
              <a:t>covalent </a:t>
            </a:r>
            <a:r>
              <a:rPr lang="en-US" sz="1800" dirty="0"/>
              <a:t>inorganic </a:t>
            </a:r>
            <a:r>
              <a:rPr lang="en-US" sz="1800" dirty="0" smtClean="0"/>
              <a:t>polymer. </a:t>
            </a:r>
            <a:r>
              <a:rPr lang="en-US" sz="1800" dirty="0"/>
              <a:t>They shifted their attention to </a:t>
            </a:r>
            <a:r>
              <a:rPr lang="en-US" sz="1800" dirty="0" err="1"/>
              <a:t>polyacetylene</a:t>
            </a:r>
            <a:r>
              <a:rPr lang="en-US" sz="1800" dirty="0"/>
              <a:t> after MacDiarmid had </a:t>
            </a:r>
            <a:r>
              <a:rPr lang="en-US" sz="1800" dirty="0" smtClean="0"/>
              <a:t>met</a:t>
            </a:r>
            <a:r>
              <a:rPr lang="tr-TR" sz="1800" dirty="0" smtClean="0"/>
              <a:t> </a:t>
            </a:r>
            <a:r>
              <a:rPr lang="en-US" sz="1800" dirty="0" err="1"/>
              <a:t>Shirakawa</a:t>
            </a:r>
            <a:r>
              <a:rPr lang="en-US" sz="1800" dirty="0"/>
              <a:t> in Tokyo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pPr marL="0" indent="0" algn="just">
              <a:buNone/>
            </a:pPr>
            <a:endParaRPr lang="tr-TR" sz="1800" dirty="0" smtClean="0"/>
          </a:p>
          <a:p>
            <a:pPr algn="just"/>
            <a:r>
              <a:rPr lang="en-US" sz="1800" dirty="0" smtClean="0"/>
              <a:t>MacDiarmid </a:t>
            </a:r>
            <a:r>
              <a:rPr lang="en-US" sz="1800" dirty="0"/>
              <a:t>wanted to modify </a:t>
            </a:r>
            <a:r>
              <a:rPr lang="en-US" sz="1800" dirty="0" smtClean="0"/>
              <a:t>the</a:t>
            </a:r>
            <a:r>
              <a:rPr lang="tr-TR" sz="1800" dirty="0" smtClean="0"/>
              <a:t> </a:t>
            </a:r>
            <a:r>
              <a:rPr lang="en-US" sz="1800" dirty="0" err="1" smtClean="0"/>
              <a:t>polyacetylene</a:t>
            </a:r>
            <a:r>
              <a:rPr lang="en-US" sz="1800" dirty="0" smtClean="0"/>
              <a:t> </a:t>
            </a:r>
            <a:r>
              <a:rPr lang="en-US" sz="1800" dirty="0"/>
              <a:t>by iodine treatment. </a:t>
            </a:r>
            <a:r>
              <a:rPr lang="tr-TR" sz="1800" dirty="0"/>
              <a:t>C</a:t>
            </a:r>
            <a:r>
              <a:rPr lang="en-US" sz="1800" dirty="0" err="1" smtClean="0"/>
              <a:t>onductivity</a:t>
            </a:r>
            <a:r>
              <a:rPr lang="en-US" sz="1800" dirty="0" smtClean="0"/>
              <a:t> </a:t>
            </a:r>
            <a:r>
              <a:rPr lang="en-US" sz="1800" dirty="0"/>
              <a:t>of 3000 </a:t>
            </a:r>
            <a:r>
              <a:rPr lang="en-US" sz="1800" dirty="0" smtClean="0"/>
              <a:t>S</a:t>
            </a:r>
            <a:r>
              <a:rPr lang="tr-TR" sz="1800" dirty="0" smtClean="0"/>
              <a:t>.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–1</a:t>
            </a:r>
            <a:r>
              <a:rPr lang="en-US" sz="1800" dirty="0" smtClean="0"/>
              <a:t> </a:t>
            </a:r>
            <a:r>
              <a:rPr lang="en-US" sz="1800" dirty="0"/>
              <a:t>was measured </a:t>
            </a:r>
            <a:r>
              <a:rPr lang="en-US" sz="1800" dirty="0" smtClean="0"/>
              <a:t>for</a:t>
            </a:r>
            <a:r>
              <a:rPr lang="tr-TR" sz="1800" dirty="0" smtClean="0"/>
              <a:t> </a:t>
            </a:r>
            <a:r>
              <a:rPr lang="en-US" sz="1800" dirty="0" smtClean="0"/>
              <a:t>iodine-modified </a:t>
            </a:r>
            <a:r>
              <a:rPr lang="en-US" sz="1800" i="1" dirty="0"/>
              <a:t>trans</a:t>
            </a:r>
            <a:r>
              <a:rPr lang="en-US" sz="1800" dirty="0"/>
              <a:t>-</a:t>
            </a:r>
            <a:r>
              <a:rPr lang="en-US" sz="1800" dirty="0" err="1"/>
              <a:t>polyacetylene</a:t>
            </a:r>
            <a:r>
              <a:rPr lang="en-US" sz="1800" dirty="0"/>
              <a:t>, an increase of seven orders of magnitude over the </a:t>
            </a:r>
            <a:r>
              <a:rPr lang="en-US" sz="1800" dirty="0" err="1"/>
              <a:t>undoped</a:t>
            </a:r>
            <a:r>
              <a:rPr lang="en-US" sz="1800" dirty="0"/>
              <a:t> material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pPr marL="0" indent="0" algn="just">
              <a:buNone/>
            </a:pPr>
            <a:endParaRPr lang="tr-TR" sz="1800" dirty="0" smtClean="0"/>
          </a:p>
          <a:p>
            <a:pPr algn="just"/>
            <a:r>
              <a:rPr lang="en-US" sz="1800" dirty="0"/>
              <a:t>The seminal paper received for publication </a:t>
            </a:r>
            <a:r>
              <a:rPr lang="tr-TR" sz="1800" dirty="0" smtClean="0"/>
              <a:t>in </a:t>
            </a:r>
            <a:r>
              <a:rPr lang="en-US" sz="1800" dirty="0" smtClean="0"/>
              <a:t>1977</a:t>
            </a:r>
            <a:r>
              <a:rPr lang="en-US" sz="1800" dirty="0"/>
              <a:t>, had the title: </a:t>
            </a:r>
            <a:r>
              <a:rPr lang="en-US" sz="1800" i="1" dirty="0"/>
              <a:t>Synthesis of </a:t>
            </a:r>
            <a:r>
              <a:rPr lang="en-US" sz="1800" i="1" dirty="0" smtClean="0"/>
              <a:t>electrically</a:t>
            </a:r>
            <a:r>
              <a:rPr lang="tr-TR" sz="1800" i="1" dirty="0" smtClean="0"/>
              <a:t> </a:t>
            </a:r>
            <a:r>
              <a:rPr lang="en-US" sz="1800" i="1" dirty="0" smtClean="0"/>
              <a:t>conducting </a:t>
            </a:r>
            <a:r>
              <a:rPr lang="en-US" sz="1800" i="1" dirty="0"/>
              <a:t>organic polymers: Halogen derivatives of </a:t>
            </a:r>
            <a:r>
              <a:rPr lang="en-US" sz="1800" i="1" dirty="0" err="1"/>
              <a:t>polyacetylene</a:t>
            </a:r>
            <a:r>
              <a:rPr lang="en-US" sz="1800" i="1" dirty="0"/>
              <a:t> (CH)x</a:t>
            </a:r>
            <a:r>
              <a:rPr lang="en-US" sz="1800" i="1" dirty="0" smtClean="0"/>
              <a:t>.</a:t>
            </a:r>
            <a:endParaRPr lang="tr-TR" sz="1800" i="1" dirty="0" smtClean="0"/>
          </a:p>
          <a:p>
            <a:pPr marL="0" indent="0" algn="just">
              <a:buNone/>
            </a:pPr>
            <a:endParaRPr lang="tr-TR" sz="1800" i="1" dirty="0" smtClean="0"/>
          </a:p>
          <a:p>
            <a:pPr algn="just"/>
            <a:r>
              <a:rPr lang="en-US" sz="1800" dirty="0"/>
              <a:t>Doping </a:t>
            </a:r>
            <a:r>
              <a:rPr lang="en-US" sz="1800" i="1" dirty="0" err="1"/>
              <a:t>cis</a:t>
            </a:r>
            <a:r>
              <a:rPr lang="en-US" sz="1800" dirty="0" err="1"/>
              <a:t>-polyacetylene</a:t>
            </a:r>
            <a:r>
              <a:rPr lang="en-US" sz="1800" dirty="0"/>
              <a:t> with AsF</a:t>
            </a:r>
            <a:r>
              <a:rPr lang="en-US" sz="1800" b="1" baseline="-25000" dirty="0"/>
              <a:t>5</a:t>
            </a:r>
            <a:r>
              <a:rPr lang="en-US" sz="1800" b="1" dirty="0"/>
              <a:t> </a:t>
            </a:r>
            <a:r>
              <a:rPr lang="en-US" sz="1800" dirty="0"/>
              <a:t>resulted in </a:t>
            </a:r>
            <a:r>
              <a:rPr lang="en-US" sz="1800" dirty="0" smtClean="0"/>
              <a:t>an</a:t>
            </a:r>
            <a:r>
              <a:rPr lang="tr-TR" sz="1800" dirty="0" smtClean="0"/>
              <a:t> </a:t>
            </a:r>
            <a:r>
              <a:rPr lang="en-US" sz="1800" dirty="0" smtClean="0"/>
              <a:t>increase </a:t>
            </a:r>
            <a:r>
              <a:rPr lang="en-US" sz="1800" dirty="0"/>
              <a:t>of conductivity by a factor of 10</a:t>
            </a:r>
            <a:r>
              <a:rPr lang="en-US" sz="1800" baseline="30000" dirty="0"/>
              <a:t>11</a:t>
            </a:r>
            <a:r>
              <a:rPr lang="en-US" sz="1800" dirty="0"/>
              <a:t>. The high conductivity found by </a:t>
            </a:r>
            <a:r>
              <a:rPr lang="en-US" sz="1800" dirty="0" err="1"/>
              <a:t>Heeger</a:t>
            </a:r>
            <a:r>
              <a:rPr lang="en-US" sz="1800" dirty="0"/>
              <a:t>, MacDiarmid </a:t>
            </a:r>
            <a:r>
              <a:rPr lang="en-US" sz="1800" dirty="0" smtClean="0"/>
              <a:t>and</a:t>
            </a:r>
            <a:r>
              <a:rPr lang="tr-TR" sz="1800" dirty="0" smtClean="0"/>
              <a:t> </a:t>
            </a:r>
            <a:r>
              <a:rPr lang="en-US" sz="1800" dirty="0" err="1" smtClean="0"/>
              <a:t>Shirakawa</a:t>
            </a:r>
            <a:r>
              <a:rPr lang="en-US" sz="1800" dirty="0" smtClean="0"/>
              <a:t> </a:t>
            </a:r>
            <a:r>
              <a:rPr lang="en-US" sz="1800" dirty="0"/>
              <a:t>clearly opened up the field of “</a:t>
            </a:r>
            <a:r>
              <a:rPr lang="en-US" sz="1800" b="1" dirty="0"/>
              <a:t>plastic electronics</a:t>
            </a:r>
            <a:r>
              <a:rPr lang="en-US" sz="1800" dirty="0"/>
              <a:t>”.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Conductive polymers – the story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7258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98072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*</a:t>
            </a:r>
            <a:r>
              <a:rPr lang="en-US" dirty="0" err="1" smtClean="0"/>
              <a:t>Polyacetylene</a:t>
            </a:r>
            <a:r>
              <a:rPr lang="en-US" dirty="0" smtClean="0"/>
              <a:t> </a:t>
            </a:r>
            <a:r>
              <a:rPr lang="en-US" dirty="0"/>
              <a:t>remains the </a:t>
            </a:r>
            <a:r>
              <a:rPr lang="en-US" dirty="0" smtClean="0"/>
              <a:t>most</a:t>
            </a:r>
            <a:r>
              <a:rPr lang="tr-TR" dirty="0" smtClean="0"/>
              <a:t> </a:t>
            </a:r>
            <a:r>
              <a:rPr lang="en-US" dirty="0" smtClean="0"/>
              <a:t>crystalline </a:t>
            </a:r>
            <a:r>
              <a:rPr lang="en-US" dirty="0"/>
              <a:t>conductive polymer but is not the first conductive polymer to be </a:t>
            </a:r>
            <a:r>
              <a:rPr lang="en-US" dirty="0" smtClean="0"/>
              <a:t>commercialized. </a:t>
            </a:r>
            <a:r>
              <a:rPr lang="en-US" dirty="0"/>
              <a:t>This is because </a:t>
            </a:r>
            <a:r>
              <a:rPr lang="en-US" dirty="0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easily </a:t>
            </a:r>
            <a:r>
              <a:rPr lang="en-US" dirty="0" err="1"/>
              <a:t>oxidised</a:t>
            </a:r>
            <a:r>
              <a:rPr lang="en-US" dirty="0"/>
              <a:t> by the oxygen in air and is also sensitive to humidity.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*</a:t>
            </a:r>
            <a:r>
              <a:rPr lang="en-US" dirty="0" err="1" smtClean="0"/>
              <a:t>Polypyrrole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polythiophene</a:t>
            </a:r>
            <a:r>
              <a:rPr lang="en-US" dirty="0"/>
              <a:t> </a:t>
            </a:r>
            <a:r>
              <a:rPr lang="en-US" dirty="0" smtClean="0"/>
              <a:t>differ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 err="1"/>
              <a:t>polyacetylene</a:t>
            </a:r>
            <a:r>
              <a:rPr lang="en-US" dirty="0"/>
              <a:t> most notably in that they may be </a:t>
            </a:r>
            <a:r>
              <a:rPr lang="en-US" dirty="0" err="1" smtClean="0"/>
              <a:t>synthesi</a:t>
            </a:r>
            <a:r>
              <a:rPr lang="tr-TR" dirty="0" smtClean="0"/>
              <a:t>z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directly in the doped form and are </a:t>
            </a:r>
            <a:r>
              <a:rPr lang="en-US" dirty="0" smtClean="0"/>
              <a:t>very</a:t>
            </a:r>
            <a:r>
              <a:rPr lang="tr-TR" dirty="0" smtClean="0"/>
              <a:t> </a:t>
            </a:r>
            <a:r>
              <a:rPr lang="en-US" dirty="0" smtClean="0"/>
              <a:t>stable </a:t>
            </a:r>
            <a:r>
              <a:rPr lang="en-US" dirty="0"/>
              <a:t>in air. Their conductivities are low, however: only around 10</a:t>
            </a:r>
            <a:r>
              <a:rPr lang="en-US" b="1" baseline="30000" dirty="0"/>
              <a:t>4</a:t>
            </a:r>
            <a:r>
              <a:rPr lang="en-US" b="1" dirty="0"/>
              <a:t> </a:t>
            </a:r>
            <a:r>
              <a:rPr lang="en-US" dirty="0" smtClean="0"/>
              <a:t>S</a:t>
            </a:r>
            <a:r>
              <a:rPr lang="tr-TR" dirty="0" smtClean="0"/>
              <a:t>.</a:t>
            </a:r>
            <a:r>
              <a:rPr lang="en-US" dirty="0" smtClean="0"/>
              <a:t>m</a:t>
            </a:r>
            <a:r>
              <a:rPr lang="en-US" baseline="30000" dirty="0" smtClean="0"/>
              <a:t>–1</a:t>
            </a:r>
            <a:r>
              <a:rPr lang="en-US" dirty="0"/>
              <a:t>, but this is enough for </a:t>
            </a:r>
            <a:r>
              <a:rPr lang="en-US" dirty="0" smtClean="0"/>
              <a:t>many</a:t>
            </a:r>
            <a:r>
              <a:rPr lang="tr-TR" dirty="0" smtClean="0"/>
              <a:t> </a:t>
            </a:r>
            <a:r>
              <a:rPr lang="en-US" dirty="0" smtClean="0"/>
              <a:t>practical </a:t>
            </a:r>
            <a:r>
              <a:rPr lang="en-US" dirty="0"/>
              <a:t>purposes.</a:t>
            </a:r>
          </a:p>
        </p:txBody>
      </p:sp>
      <p:pic>
        <p:nvPicPr>
          <p:cNvPr id="3074" name="Picture 2" descr="File:Polypyrro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97755"/>
            <a:ext cx="28479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hIGEBQUEhIUEBQWGRUZFhIYFBcZFBwXFRYaFhUXGxcaGyYgHh4kGhcZJS8hIygqLC4uGB4yNTEqQScrLCkBCQoKBQUFDQUFDSkYEhgpKSkpKSkpKSkpKSkpKSkpKSkpKSkpKSkpKSkpKSkpKSkpKSkpKSkpKSkpKSkpKSkpKf/AABEIAJABXwMBIgACEQEDEQH/xAAcAAEBAAIDAQEAAAAAAAAAAAAABwUGAwQIAgH/xABFEAACAQIFAgMEBgcHAQkBAAABAgADEQQFBhIhBzETIkEVUWHSCBcjMlKTFEJVcXOBlDNDYnKRsrM1JCU0NlNjg6HBFv/EABQBAQAAAAAAAAAAAAAAAAAAAAD/xAAUEQEAAAAAAAAAAAAAAAAAAAAA/9oADAMBAAIRAxEAPwC4xEQEREBERAREQEREBERAREQEREBERAREQNe15qxdF4GpiCAzCy00N7NUb7oJANhwT6drXF5qWS6bzLXGDTE4rM8ThHqqz0KOG2UqdMVCSm8oS1ZdvhkBmDAEi9yTO/1uyatnWVMtBDUZKiVGUd9iBtxA9bX7D4zU+lPWaklOng8cVoeFTC08SSAhCXsj8AKQgUA+u3nki4drV+dZ7obwPFxNDF4d8RTH6QKQp1TwD4L00IAQkObrcnYbsAdpsAmL1BktPVOFeiWsr7SHXmzU3V1I55syCZUcQEREBERAREQEREBERAREQEREBERAREQEREBERAREQERBgImsaazyrqbE16qHZg6e6jTUqN1SqrDxK278IttW3BuxPYW2eAiIgIiICIiAiIgInHiMSmEUs7Kii12YgKLmwuTx3MkWp+vArM2Hyui2JrN5UrEHbcMQxWmOW8ouDcDm5HFiFgvP2TLpnoXMsmrti8bjGZ6otUwxJqbha6FnLeUqSbBRxyL2MpsB3kp150KoZ+xrYNlwlU3LoQxpOzPuLcXKGxbgAg+UWWxMyvUDVraFx2Ers7Nh6wajUo7rIpVgwr3seQHIIAFwO/YTe8Li0xyB6bLURuQykFT+4iB5r0brjHdL8YMJitwoK5Wrh2t5d9vtEY9vRhY7SCT+teel6NZcQoZSGVgCrA3BBFwQfUESGfSHFPMcVgqNLa2JtUDqovU2uafghrC9r+IQPiT682nJMK2Bw1Gm9tyU6atY3F1QKbH94gdy9p+yddTdF5hndVMVgcY1J6CHw8OBtJYsGe1QHncFUbWBHkHvM1fJOt+K08/6Pm+GcOpt4yrtewuCWT7rc+qED4QLbE6GR57Q1HRWth6gq02vZh7x3BHoR7jO/AREQEREBERAREQOJ8WlN1QuodgxVCRuITbvIHcgblv/AJhOWaxrrSR1LSR6NRqGLw5Z8NWU2s5AurDsVawBv/8AYuD96F1gmsMPv2+FWQlK1Atd0ZTbnyg2Nrjj1+EDZIiICIiAiIgIiICIiAmqdT9SnSuWV6qMEqkeHSubHe/F1/xKu5h/km1yV9VcU2aZplOBp3cmsterRIGwojjaxLcGy06/Hu9DcQKDprKlyTB0KKhQEpoDtFgWtd2A+LEn+cycAWiAiIgIiICInSzfOaOQ0WrYiotKmv3nN7fAADkn4DmB3ZqmtupGD0Oh8VvEreUrh1I8Qhj39wHB5P8A+zQtUdWcTqusMHkaNUZgGOIA2uNpJcAVLBVsF8ze+3qJz6P6E+cYjNKv6TUIuaG4styoA31L3YryLDjgcwNbqU84621eQcJgu4BDeACi3X4ux39+1j8JW9HdNsFooA0ae6raxrvzUNwoa34QSt7D3mbPRorh1CqAqqAAo7AAWAA91p9wEREDCaj0dhdVmicVT8UUSzKhJ2ksADuA79hMJ9V1PLgwwOKxWX723MKdTdTtdjtCNwou3pN2iBqeQdMcBp2v49Om1StxarVdqjrZSvlLduDb+Q902yIgJjM903htS0zTxNFKy/EeYfEN3HeZOIEFznprmfTZ3xOWYhqtFbs1P9faChIZOzgkG9udqTYNDddqOY/Y5iBhawIXxLEU2IXzb/wHcDx28wHpK1NP1n0uwWslYvTFKsQbV0Fmv5iNw7MLsSb8n3wNto1lxADKQwPYggg/zE+5AcuyPP8ApMzNRT9Nww27kUl1IuCdtO+9D5mFwvvJlA0V1jwWqwEdhhK/A8KobKxIH3H+6fMbAEhj7oG/RAN4gIiICIiAklqVl0Xqq1wtLMKa3ReB4pJUM9+5Lq/b1qStSRfSBo1MEmCxdKyGhVN6otvDHa1O1+/KMfcP5wK7E6mUZgM3w9GsoKirTSoFNrgVFDAG3FwDO3AREQERED8vF5CtZZdqarj8QaDYk0TUbwvCqqtPw/7sAbhyFsDx3v37zC+ytWfix354+eB6PvF55w9las/Fjvzx88eytWfix354+eB6PvI5m+ZjHazwibdvgU/Dve+7dh6ta/bj+1t/Kan7K1Z+LHfnj55q7YXNhmoQmv7S4sd48b+xv9+//pfHtA9b3i884eytWfix354+ePZWrPxY788fPA9H3i884eytWfix354+ePZWrPxY788fPA9H3i884eytWfix354+edPN31NkVFq1erjaVJbbnNbgbiFHZie5ECu6/wCsGF0Z9mlsViDu+zRhtSx2/aML2NwfL34N7cXmmndNY/rZW/ScZiFXDoSpCld4H3tqUgLD08zd+/mmb6RdL8HneBOKxFsRUreIoU2IpWLISQb3qH71z2BW3qTwdH8a+jc3xOWVCu1i1jdfv0x5eSASSptYesCuaV0jhtHUPBwybVvuZiSzMxAUsSfftHA490zURAREQEREBERAREQEREBERASda66L4TVAarQAwmJsxDIAKbuTuvUUDuST5hY883taUWcWJxC4RGdztVQWZj2AAuT/AKQPPGXa2zTo9W/RcWFxNLjbTNbdZBwDTYG6A+5l/lLNozqDg9bpeg9qiqGeg3FRRcrf3EXHcX7re17SQaFy760M7r4rFU1r0E3HaS3h99tFQD3Fudp98/erXT6joDw8Zgqz0GaqAKIblSF3hqbX3WDJze9i62taB6DvF55qwWH1TmFNKlN8c6OqsjCuLFWF1PL+oM5vZWrPxY788fPA9H3i884eytWfix354+ePZWrPxY788fPA9H3kx+kKf+6V/j0v9tST72Vqz8WO/PHzzD6ryrPhhi2YHEmgpBPi1lK7uy2G/k8nt8YF16P4lsVkmDZ2Lna4uTc2Sq6KOfQKoA+AE3K88s6Vw+oMZhl/QGxf6OpZUCVNqXvubaCw9WPI4vf4zL+ytWfix354+eB6PvF55w9las/Fjvzx88eytWfix354+eB6PvP2883+ytWfix354+ebX0zwOoaGYIcc1f8ARttTxBWqBgfL5AoufNv2m/HAb9xCyxEQEREBIvmeWtgta4d2KkVk3qBe4C4WpRIPHfdSbtfgj90tEkvUwNkufZRi1Ksajfo/hspsBv2s1wwuduJNh6FR3vaBWoiICIiAnSznLFzrDVqDkhatN6bFSA1nUqbEg82PuM7sQIh0HzOpkuNxmWVCrBGqOCCLeLScUau26hm3DaeTwKfbkx17yWpleIw2Y0AVKkK9RTUuGU3pkkcKLXHBBJM5eptNtD55hczVWFGrtWsVaoLuo2sHNiADT2WUd/Cbji5perMmTWOXVaS7T4tO9NigazEbkYBrWPxuLXgdzTOcrqDCUK6kEVEViQGA3Ws4AbmwYEfymTkh+j5mwo0cTgah21qNVn2Ep91gEYLY3ba6G5tYbl55legIiICIiAiIgIiICIiAiIgJLvpAai9l5etBSQ+Ja3ZSDTp2Lg35HJTkD07j1qMh+d4v6y9S0sOr2oYIsbg2JamytWK3p3vvCLY3H2ZIPMDfekulzpbLKSOAKtT7R7BQbvyqllJ3WHrf/STjqOzdQdRUMu3BaVIhSQw/WpiviGBCEhtihADcXpg8XMtmd5smQ4erXqGyU1LHv6dhwCeTYdpLehWV1Mzq4zM6ytursUpMzOW27t1XkgBlv4ahueaTDj1CvKu0Wn1EQEREBJh9IX/pK/x6X+2pKfJP9InHrTwFChY76tYFTxttTUhrm9/7wW4PrA2Lov8A9Dwf7qv/AD1Ju0xel8o9g4LD0LIppUkVggshcKPEYcDu+43tc3ue8ykBERAREQEREBERATS+ruTtmmV1Xpllq4criKTK+0hqNyzX+CFyPiBN0nxWoriFKsAykEFSAQQeCCD3BEDhy3FrjqNOopJV0RgSLEhlDA2PwM7M07QdV8narl1dgXw/nonfuL4Wox8M3JuShBVuAB5Lek3GAiIgIiIGj9Y9PHUOVVQoLPSIrIFFySgIIt/lZp1OiWqW1FlwSpU8SrQOxr3vs/uyST5jb1/dKDUQVQQQCDwQeQQe4IkF0ju6calqYVgGp4k7VICg7ahL0jYNZQD3Hew7QObW2YjpxqWnilJ8PEIrVxyRtdjTqdl9PDVrDm6j3y6I28Aj15/1k7646XGfZY1VVLVcMfEWwJJQ2WqtgeBazE2NvD/fOz0X1S2p8sXxLmpQPhMx/W2gFGuSSTtIuT63gb7ERAREQEREBERAREQEREDXOoWpjpLLq+IXl1AWn2++5CoSLi4BNz8AZpH0fcldcNiMbVLtUxNSwZxyyoSWfcTdtzu1z70mE65Zq2pMdhctoHewYb0BTb4tQhUF+4YKWvews4loyjK6eR4enRpDbTpqFXt2A7mwAue5PqSTAl/0gNSvhqFHB0WO+ubugB3FL2Vbj3t6es3/AENkQ01l2HoC90QFrix3OS73F+DuYyP6dpnqVqWpiCoFHDkEgqputMlKaspY3JPqL9hxL9AREQEREBI/q6kdb6kwuEtvoYQLVrIwQ0zeztwe9wUQg+48cSj6u1PS0jhaleqyiwIRCbF6hB2UxYE3JHoDYXPpML000g2nqNSviPNjMUxqYhwwIuxLKvlAXgMb29SebWgbnERARI91zzbMtPIj0sYKdCqWp+ElPZUHl3c1LkngHldpF+3rO/htN5hr3B0KjY+vl1Lw6WyiqfatsphTVqVN4a7tuIANtpQnm8CpRI50c1Ti8PjcRlmMd6zU95VmYOylGtUBfcSQbi3f15ljgIiICIiAiIgcZoKWD7RuAKhrDcFJBIB72JUcfAe6ckRAREQEREBI91/0ualKlj6S/aUSFqMAPu3ujEbbmzepNgJYZ0M/yhc+wtag99tVGQ2Nu498DFaI1DT1rl1OqbPuXZWVgCN4FqgYWAN73ta1mkl0fUPS/UVXCOSuHrnYhNuQx3Ydi2zk8lSFsLt8JnugmZHL2xmXVCN1GoXTuGYX8OpZT2UFUP8A8k+fpB6VbFUaWOpX3UPJUtfhC11Ye6zk3P8AiX3QLEImD0Tn6amwGHrp+sihh7nXyuOefvA2v3Fj6zOQEREBERAREQEREBOhn2cJkGGq4ipwlJCx/l2Hf1Np35KfpAahODwdLBpbdinsxNuEpsrW94u5Wx/wNAwPRXJKupsfXzWsWFmqBBckF6gIYXYklUQgAfFeeLTeeseqxpnLXCtarXvTp9r2I87WIIICmx/zTM6C0suj8BSoADeBuqHjmo3LnjvbgX9yiTXqs3/9rneCy1SNieaqRuJDVPMytbtami2P/uQNl6HaT9gZeKzptq4jzkkC4T9Rfugjjkgk8yjzjw9EYZFUdlAA99gLCckBERAREQMVmemqGcYjD16yeI+G8Q0gbbQ1TZ57W5YbBb0F72uARlYiAiIgSD6SP/gsL/GP/G0pOlR/2DC/wKH/ABLJZ9IHMkzWlRw9EPVq06pZwtNyFGwjlrWvyOJQNI6koPldKoWKLRp0qdTcjqysqKpBUi/e3b3iBNdC/wDm7HfvxX+9Zc5580bnaYPUeJxdRa1PD1jX2VGo1APtGBUtxcDieg4CIiAiIgIiICIiAiIgIiICIiBDeo9Y9P8AUGGzAUz4NVfPtblyAUrXG7khWRgDYGy/G1gzvKKepMJUoVB5KqEG45F+VNveDY/ympdatMDUGV1HCbquH+1pkbd1hYVRdv1dl2IBF/DXv2nx0Q1MM+ytKbPuq4f7NhZQdg/siADcjZYbiOSD3teBq3QrOfYmKxmV1Ct0qVHpsCBuemwpVQLm7EhVYADgIxlrkF6x4OrozOMPmWHXaH2km72NWn5XV7dleltFgeQH+MueBxiZjSSrTbelRVdG55VwGU888giBzxEQEREBERAREQPw8SB5HUbqhqY17eJhcMSVJB2eFTuKI5Tu7nfta3d/dKJ1j1SumsrqrwamIDUaa/xFIqNa4NlS/IvZil+86PQrS5yHLBVdQKmJPi32jd4VgKQLAm4Iu493iHjvA3rOs0XI8NVruCVpI9RgouxCKWNgSOePfJL0Mwj57i8dmVVLeI5WmxYkgsxeog5vZVNMcj3W7Gdn6QupRhsLSwaP56zBnXyn7NORck3W77be8K3Peb10900ulMuoUQmx9oercLu8VwC+4rwSD5b88IOTA2SIiAiIgIiICIiAiIgLRaIgLREQEREBERAREQEREBERAREQEREDixOHXFoyOodGBVlIuCrCzAj1BBtIFoHFHpvqCtgn8tGsxphnKA2uWw7k2tyDawtcuPdaegpL+sHTfEaqelisI4WrQR7qWcMQhNRPDCITv3FvUfq2gbR1H0kdaZdVoJsFXyvSZxwHQ37+m5dy39A5n50301iNJYCnh8RVWqykldosEV7Madz96zl/N7iOBaTSn1N1LTUD2UxsALnA4wk29Sd/efX1o6l/ZJ/oMX88C5RIb9aOpf2Sf6DF/PH1o6l/ZJ/oMX88C5RIb9aOpf2Sf6DF/PH1o6l/ZJ/oMX88C5RIb9aOpf2Sf6DF/PH1o6l/ZJ/oMX88C5RIb9aOpf2Sf6DF/PH1o6l/ZJ/oMX88DauqXTbEa8xGFZayLQpEK9O1nC1GvWqK/NztVAFI7i8oOHw6ZdTVEC06dNQFUcKqqLAD3AASKfWjqX9kn+gxfzzr5hr7Umc0nonLXoiqChqJg8WjqG43Bt5sR77QOPJnPU7U5rXHg4UhlsVN6dBrU7ELZg1Q3/yt34EvoFppHSjQL6Dw1RKxptWqVNzPTZypRRZB5gvIu/YevrN4gIiICIiAiIgIiICIiAiIgIiIH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295400"/>
            <a:ext cx="65913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597755"/>
            <a:ext cx="3127251" cy="12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50916" y="5190265"/>
            <a:ext cx="1601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P</a:t>
            </a:r>
            <a:r>
              <a:rPr lang="en-US" dirty="0" err="1" smtClean="0"/>
              <a:t>olythiophene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79712" y="5201326"/>
            <a:ext cx="1249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Polypyrrole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4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1600" dirty="0" smtClean="0"/>
              <a:t>	</a:t>
            </a:r>
            <a:endParaRPr lang="tr-TR" sz="1600" dirty="0"/>
          </a:p>
        </p:txBody>
      </p:sp>
      <p:sp>
        <p:nvSpPr>
          <p:cNvPr id="2" name="Rectangle 1"/>
          <p:cNvSpPr/>
          <p:nvPr/>
        </p:nvSpPr>
        <p:spPr>
          <a:xfrm>
            <a:off x="878329" y="105273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</a:t>
            </a:r>
            <a:r>
              <a:rPr lang="en-US" dirty="0" smtClean="0"/>
              <a:t>energy</a:t>
            </a:r>
            <a:r>
              <a:rPr lang="tr-TR" dirty="0" smtClean="0"/>
              <a:t> </a:t>
            </a:r>
            <a:r>
              <a:rPr lang="en-US" dirty="0" smtClean="0"/>
              <a:t>spacing </a:t>
            </a:r>
            <a:r>
              <a:rPr lang="en-US" dirty="0"/>
              <a:t>between the </a:t>
            </a:r>
            <a:r>
              <a:rPr lang="en-US" dirty="0" smtClean="0"/>
              <a:t>highest</a:t>
            </a:r>
            <a:r>
              <a:rPr lang="tr-TR" dirty="0" smtClean="0"/>
              <a:t> </a:t>
            </a:r>
            <a:r>
              <a:rPr lang="en-US" dirty="0" smtClean="0"/>
              <a:t>occupied </a:t>
            </a:r>
            <a:r>
              <a:rPr lang="en-US" dirty="0"/>
              <a:t>and the </a:t>
            </a:r>
            <a:r>
              <a:rPr lang="en-US" dirty="0" smtClean="0"/>
              <a:t>lowest unoccupied </a:t>
            </a:r>
            <a:r>
              <a:rPr lang="en-US" dirty="0"/>
              <a:t>bands is called the </a:t>
            </a:r>
            <a:r>
              <a:rPr lang="en-US" b="1" i="1" dirty="0"/>
              <a:t>band gap</a:t>
            </a:r>
            <a:r>
              <a:rPr lang="en-US" dirty="0"/>
              <a:t>. The </a:t>
            </a:r>
            <a:r>
              <a:rPr lang="en-US" dirty="0" smtClean="0"/>
              <a:t>lowest</a:t>
            </a:r>
            <a:r>
              <a:rPr lang="tr-TR" dirty="0" smtClean="0"/>
              <a:t> </a:t>
            </a:r>
            <a:r>
              <a:rPr lang="en-US" dirty="0" smtClean="0"/>
              <a:t>unoccupied </a:t>
            </a:r>
            <a:r>
              <a:rPr lang="en-US" dirty="0"/>
              <a:t>band is called the </a:t>
            </a:r>
            <a:r>
              <a:rPr lang="en-US" b="1" dirty="0"/>
              <a:t>conduction band </a:t>
            </a:r>
            <a:r>
              <a:rPr lang="en-US" dirty="0"/>
              <a:t>and the highest occupied one the </a:t>
            </a:r>
            <a:r>
              <a:rPr lang="en-US" b="1" dirty="0"/>
              <a:t>valence band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</a:p>
          <a:p>
            <a:pPr algn="just"/>
            <a:endParaRPr lang="tr-TR" dirty="0"/>
          </a:p>
          <a:p>
            <a:pPr algn="just"/>
            <a:r>
              <a:rPr lang="en-US" dirty="0" smtClean="0"/>
              <a:t>The conductivity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metal is due either to only-partly-filled valence or conduction bands, or to the band gap </a:t>
            </a:r>
            <a:r>
              <a:rPr lang="en-US" dirty="0" smtClean="0"/>
              <a:t>being</a:t>
            </a:r>
            <a:r>
              <a:rPr lang="tr-TR" dirty="0" smtClean="0"/>
              <a:t> </a:t>
            </a:r>
            <a:r>
              <a:rPr lang="en-US" dirty="0" smtClean="0"/>
              <a:t>near </a:t>
            </a:r>
            <a:r>
              <a:rPr lang="en-US" dirty="0"/>
              <a:t>zero, so that with even a weak electric field the electrons easily redistribute: electrons at higher </a:t>
            </a:r>
            <a:r>
              <a:rPr lang="en-US" dirty="0" smtClean="0"/>
              <a:t>energy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holes at lower energy.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4290497" cy="264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7584" y="76470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Assume a row of N atoms separated by a distance </a:t>
            </a:r>
            <a:r>
              <a:rPr lang="en-US" i="1" dirty="0"/>
              <a:t>d</a:t>
            </a:r>
            <a:r>
              <a:rPr lang="en-US" dirty="0"/>
              <a:t>, so the total length of the chain is (</a:t>
            </a:r>
            <a:r>
              <a:rPr lang="en-US" dirty="0" smtClean="0"/>
              <a:t>N–1)</a:t>
            </a:r>
            <a:r>
              <a:rPr lang="en-US" i="1" dirty="0" smtClean="0"/>
              <a:t>d</a:t>
            </a:r>
            <a:r>
              <a:rPr lang="tr-TR" i="1" dirty="0" smtClean="0"/>
              <a:t> </a:t>
            </a:r>
            <a:r>
              <a:rPr lang="en-US" dirty="0" smtClean="0"/>
              <a:t>or</a:t>
            </a:r>
            <a:r>
              <a:rPr lang="en-US" dirty="0"/>
              <a:t>, for large N, approximately </a:t>
            </a:r>
            <a:r>
              <a:rPr lang="en-US" dirty="0" err="1"/>
              <a:t>N</a:t>
            </a:r>
            <a:r>
              <a:rPr lang="en-US" i="1" dirty="0" err="1"/>
              <a:t>d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energy required to excite an electron from HOMO to LUMO </a:t>
            </a:r>
            <a:r>
              <a:rPr lang="en-US" dirty="0" smtClean="0"/>
              <a:t>is: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709" y="2420888"/>
            <a:ext cx="750356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9592" y="3645024"/>
            <a:ext cx="737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*</a:t>
            </a:r>
            <a:r>
              <a:rPr lang="en-US" dirty="0" smtClean="0"/>
              <a:t>Obviously </a:t>
            </a:r>
            <a:r>
              <a:rPr lang="en-US" b="1" dirty="0"/>
              <a:t>the band gap is predicted to decrease as 1/N with increasing polymer length</a:t>
            </a:r>
            <a:r>
              <a:rPr lang="en-US" dirty="0"/>
              <a:t>, and will </a:t>
            </a:r>
            <a:r>
              <a:rPr lang="en-US" dirty="0" smtClean="0"/>
              <a:t>thus</a:t>
            </a:r>
            <a:r>
              <a:rPr lang="tr-TR" dirty="0" smtClean="0"/>
              <a:t> </a:t>
            </a:r>
            <a:r>
              <a:rPr lang="en-US" dirty="0" smtClean="0"/>
              <a:t>practically </a:t>
            </a:r>
            <a:r>
              <a:rPr lang="en-US" dirty="0"/>
              <a:t>vanish for macroscopic dimensions.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hQREBUREBQVExUUFREaGBcRFhkUFxYZGBQVIBcaFR4ZHicfGRwjGhQfIDsiLyctLCwsGh49QTIqNScrLCkBCQoKBQUFDQUFDSkYEhgpKSkpKSkpKSkpKSkpKSkpKSkpKSkpKSkpKSkpKSkpKSkpKSkpKSkpKSkpKSkpKSkpKf/AABEIAE0BQAMBIgACEQEDEQH/xAAbAAEBAQEBAQEBAAAAAAAAAAAABgUDBAIBB//EAEEQAAIBAwIDBQIMAwcFAQAAAAECAwAEEQUSEyExBiJBUWEUcRUjMjVCYnSBgpGytDRSsyRDRGNyc6FFVISSsTP/xAAUAQEAAAAAAAAAAAAAAAAAAAAA/8QAFBEBAAAAAAAAAAAAAAAAAAAAAP/aAAwDAQACEQMRAD8A/uNKUoFKUoFZ3aO5aOzuJEO1kgnZSPBljYg/mK0a5zwK6sjgMrAhgeYIIwQfQg0E5p+tTyXcEckTwq1vOxDtGwkZWt8HuEkY3ny+VVPWJoF1x5J2dEDW880MZUYIj2xEj7zj8hW3QKUpQK8mrzFLeV1OGWOUg+RCEg/mK9dfMsQZSrDIIIIPQgjmDQR2m9oLmSewSSN4llhlZyzRsJSIUIPcJI5knw61Z1haLIJZp1ZEHsc3ChKjBVWt4Sf1Y9wFbtApSlArnO2FYjwB/wDldK/CM8jQRGhdo7mUaaJY3QTLl5GaMib+yu3RSSMsN3QdKuKwtJKtcTQcNAlm0Kw7RgoHt1zj7mI91btApSlApSlBD6R2juZEsOJG6iWXDyloyJBw5jjCncMlQeg6VcVgaa6tdzWvDQR2i2rxYXBVpFm3H8hj7zW/QKUpQKUpQQdt2lujFa7kcB73htMWjKunGlG3aDuGQoHTwq8rBt9pvHtOHHwoI7eZAF5iR5Z8ny+hn3k1vUClKUClKUEFH2muuEvcfB1ExcbdHt4ftpTbtzu+T3elXtTwZfbvY+HHwhD7Rjbz4vtJ73l173TrVDQKUpQKn9R1W59tW1txDgQiVmm35wZSuF2+g8a3I7hWLBWVipwwUglTjo2OhwawR88H7Cv7lqCipSlApSvLqmorbwSTvnbGjMQOpwOg9T0oMfsf8q++3T/04qoqwdBjmjkcSW6RLMWlLRSmTEh2ArIGA5kDquR3T08d6gUpSgUpXC+vFhieV/kxo7tjyVST/wACgxezH8RqH2tf2tvVDU9oLTCQu9skaXXxrNHKXZW2IFEoYAZKqB3cgEffVDQKUpQKUrncThEZ25BQSfcBk/8AAoMTQ/46/wD9y1/bJW/U5oU8zSe0G2RI7sK5ZZSzriMcPiqQAMqAO6Tg+fWqOgUpSgUpX4zYGT0FBO6R86X3+3p/6Z6o6mNEupZJRdrbKsd2seXEpMoRVcwvIhAUAhuikkbh18KegUpSgUpSgn7T52uPsln/AFrqqCpjSr6SaYXkdshin2x7xKeLw0aTY7IQE25YnAO7DDr0qnoFKUoFKVxkvEV1jZ1DvnapYBmwMnaOpwKDB/6z/wCAP3JqkqXs7uSa4F5FbK0ZLQb+KRLw1mIZwhGzaHBOM7iPyqooJ+PVrlL9LaYQmOWO5dDHv3gRNEAH3cuYl8PKqCpzUfna0+zX/wCu1qjoMXVey8cr8eJmt7gdJoMBj5CRT3ZV9GB9MVMrrklrqhOohQBaKvHgVjHjjthpRzMPPl1K58RX9AqcxnWCD/2K/uGoKCGZXUMjBlYZDKQQR5gjkRX3Urq+krYQz3dnuj2xyMYVPxBY/wB4UPJSvyjt25wc5rvBp7K/C9vlczQscExmTIZfjYSFwow2MYI5rjGOYe3V+0sVuwjO6WZh3IIRvlb1x9FfrMQvrU3Jq0txM1vcd/erI9nZ4k4ayDBe7nOFRgDkKCPTdXbTOyUrbgf7HCxO9YnL3Vx63E/UZ8lOefyh0qq07S4reMRQRrGg8EGOfiT5n1POgzLfs7KuS95M7CN0jJWMcPdjvsAuJH7o5kY68uZrzfD89ny1BN8Q6XVupKY/z4xlov8AUNy+oqmoRQcra6SRA8bK6MMqyEMpHmCORrrU1qOipZrNeWgaNlindoYziGVgjEFk6BsjOVwT45pZWjAoPb5HNxC/I8MljtU8W3wuEC56YIwV8Rkho6x2jhtiEcl5X+RDEN8r/wClR4fWOAPE1NTa7NLNwpxncrA2NqFmk2OCpa8lPciABztBHvaumndk5izjnaRMTvZH4t7c4PWWY54anrhcnn1XpVTpekQ2ycOCNY164XqT4liebH1JJoM2z7NSIRuu53EaOkQIQbMrtDPhfjWUdC3L0J515/hq5s+V8nGhH+Kt1PIec8QyV/1LlfRapqUHGzvUmQSROsiMMhkIZSPQiu1T19oMdsZLy1DRuqSu0UJxHOwRiBImCN2fpABvWvPpCORBI187NdRElW2EMxj3brcbe5s8uYx1yedBr6x2hhtdokYl3+RFGC8sh8kReZ9/QeJFTNz2jnedUlG0kEixtws9xIpBGbpz8XCnPOM/iPSvuy7JzcRwpNqhJDz7xNe3IB6mQ8oUPkOY8AtU+k6LDapsgQICck8yzH+Z2PedvUkmgztP7MPGUBuZmjiUiKM7BsypVd5C5l2g4GeXnk864fCt1Z8rxDcwj/E26fGKPOeJef4kyPqiqalB57DUI54xLC6yI3RkIYH8q9FYdz2bjjlN1AHikGWdYDtW4wD3ZVwVYn+bAb1rO0J3aO1uZL1t10o3RtsKMzxltkK4yjIR5nkpznwDc1fX4bUAzPhm5IigvJIfKNFyzH3D8qmrrtNOZkDgw/SSzhCz3cw8OMc7IIz7/wAQ6V9W3ZSfjPsJgUna907Ce9uB9RiNsCegHuVapdI0KG1UrAgXccsxJZ3P80jNlnPqTQZum9mGjMY483Bi5xwHYAhwQFZ1G51TOACcchnOBXL2+7s/4lTdwD++gTEyD/OiX5Y+snP6tU1KDy6bqcVxGJYJFkQ9GQ5HqD5EeR5ivVWPP2Zi44uYt0Mu4FzCdomA+jMuNr588bh4EVk6FO8kdveSXjK074aJtnCJbd8Si4BV1x1yTlWznPIN/V9chtVDTuF3HCqAWdz/ACxquWc+gFTF92pnMqbt1sCQyW0arPe3AB+kvNIEPiSfeVr7j7Lz8d+GTF4PeTMs93KD1WAEbIE546eHyfGqLSNAhtQeCvebm8jkvJIfOR27zH76DO0/syy8P46ZIVbiLbdwbGJ3bGdRuZFZj3c49SBivh7y8syTMpvYMk8SFQtxGM/TjHdlA81w31TVLSg8el6vFcxiW3kWRTyyp6HxDDqpHkQDXa7u0iRpJWCIgJZmOAAOpNZt52XieYXEe6CYFd0kB2GQA/JlGCsgPTmCR4EVj6VO8qJdzXbRl52QwtsMOOKyCHbjdv5DvZzn05UHxqvbCR03xEWkDchc3KEySk9BawfLcnwLD8JrloWgzs/FRWtlYqXnucTX04Bzg5ytuh/lxn0WqLT+zMUUpnbdNMc/Gzne6gn5KeEa+GFA9c1rUGBH2WKvhLiVYOKZeAu0DcX3Eb8b9hc7tufTOOVfE9zeWrMzL7bASx+LULcxAnptGFmUemG9GqipQSEesw3Wp2kkEgdfZ9QBxyZTvtcq6nvI3oQDVfUT2j0JZNWtmjZreVre9PGgwHJRrfbvyCJFG490g9ao9Ge6G5LtYztxtlhJAkHPqh5xsMdMkc+RoNOp0fPB+wr+5aqKp0fPB+wr+5agoWUEYPMHwNTvY+3iHtDRwxRFbmaLMS7crG3dz+fTp6VR1Pdjel39uu/1CgoaUpQKUpQKnOyttEJrsxwRRGOcxAxJtJXhxNz/ABOeQwOnKqOp7sp/+1/9tb9vBQUNKUoFKUoFTXZy3iF5eBIIYzFJGgaNNrEPDG7Z/E3hjwqlqc7N/wAbqP8AvwftIaCjpSlApSlAqa0S2i+ELsLBCjRGDDomHPFj3Pk+p8sZ8c1S1OaH85ah77L+gaCjpSlApSlAqdsLSH4SnxBErpFbuJFTDlpTMHJPujHPrzPWqKsDT/nS6+z2P6rqg36UpQKUpQKmYreL4WdeBDuW2im4mz4ze8sqHn0+Sg54z151TVNxfPMn2C3/AHM9BSUpSgUpSgnNR+drT7Nf/rtao6nNR+drT7Nf/rtao6BU3fxzR6iLhLd5o2tljJjaMbW4xbvB3U4wc8s1SUoPDrupezWs1wBu4UUj4JxnapOM+HSsfRNctzdez2pVxKlxcSMrFsPxIgRg+e8n8NberacLiCSBiQsqOhK9QGBBIz76+PghfaEuMndHFJEBywQ7Rkk+vxY/M0HupSlApSlB5NXveDbyzAbjHHI+OmdiE4+/FT2h9o7driOO22s12ss8u1yxR1SAdD5g4/DVHqNkJoZIWJAkR0JHUB1IJHrzrypoKCS3kyc28ckajlhg4jBLevxQ/M0GnSlKBSlKDlcy7EZsZ2qxx54BNSug9pbeSaEwbDLfASTBXLFGS2XHL02hfCqueLerKfpAj8xis637PogtQGb+yLtXp3hwtne+7nQatKUoFKUoPwmozRO1dvJJBJFs49+0YmUOSU2QSEcvTZt8OtWZFY9t2YRI7WMM2LQgqeWWxE6d77nJoNmlKUClKUCorSu18EjQzIE9ou5I4ZEDklVjM+Dj05/+3pVrWLa9l0jht4QzEW8vEUnGWPf5Ny6fGH8qDapSlApSlAqLtu1Vu0qTjZ7TLKLVk3nIRLmUA48+rffVpWPH2aRYki3NiOfjA8sluM0mD6ZbHuoNilKUClKUE1w5pdTilNu8cUMV2nEdoyHMjw7SgVy2CIyeYHhXPTNfne5RXMZjklvowqqQy8BjtYtu5kgHIx5VU18iMeQ8fDz60H//2Q=="/>
          <p:cNvSpPr>
            <a:spLocks noChangeAspect="1" noChangeArrowheads="1"/>
          </p:cNvSpPr>
          <p:nvPr/>
        </p:nvSpPr>
        <p:spPr bwMode="auto">
          <a:xfrm>
            <a:off x="63500" y="-361950"/>
            <a:ext cx="3048000" cy="733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36" name="AutoShape 4" descr="data:image/jpeg;base64,/9j/4AAQSkZJRgABAQAAAQABAAD/2wCEAAkGBhQREBUREBQVExUUFREaGBcRFhkUFxYZGBQVIBcaFR4ZHicfGRwjGhQfIDsiLyctLCwsGh49QTIqNScrLCkBCQoKBQUFDQUFDSkYEhgpKSkpKSkpKSkpKSkpKSkpKSkpKSkpKSkpKSkpKSkpKSkpKSkpKSkpKSkpKSkpKSkpKf/AABEIAE0BQAMBIgACEQEDEQH/xAAbAAEBAQEBAQEBAAAAAAAAAAAABgUDBAIBB//EAEEQAAIBAwIDBQIMAwcFAQAAAAECAwAEEQUSEyExBiJBUWEUcRUjMjVCYnSBgpGytDRSsyRDRGNyc6FFVISSsTP/xAAUAQEAAAAAAAAAAAAAAAAAAAAA/8QAFBEBAAAAAAAAAAAAAAAAAAAAAP/aAAwDAQACEQMRAD8A/uNKUoFKUoFZ3aO5aOzuJEO1kgnZSPBljYg/mK0a5zwK6sjgMrAhgeYIIwQfQg0E5p+tTyXcEckTwq1vOxDtGwkZWt8HuEkY3ny+VVPWJoF1x5J2dEDW880MZUYIj2xEj7zj8hW3QKUpQK8mrzFLeV1OGWOUg+RCEg/mK9dfMsQZSrDIIIIPQgjmDQR2m9oLmSewSSN4llhlZyzRsJSIUIPcJI5knw61Z1haLIJZp1ZEHsc3ChKjBVWt4Sf1Y9wFbtApSlArnO2FYjwB/wDldK/CM8jQRGhdo7mUaaJY3QTLl5GaMib+yu3RSSMsN3QdKuKwtJKtcTQcNAlm0Kw7RgoHt1zj7mI91btApSlApSlBD6R2juZEsOJG6iWXDyloyJBw5jjCncMlQeg6VcVgaa6tdzWvDQR2i2rxYXBVpFm3H8hj7zW/QKUpQKUpQQdt2lujFa7kcB73htMWjKunGlG3aDuGQoHTwq8rBt9pvHtOHHwoI7eZAF5iR5Z8ny+hn3k1vUClKUClKUEFH2muuEvcfB1ExcbdHt4ftpTbtzu+T3elXtTwZfbvY+HHwhD7Rjbz4vtJ73l173TrVDQKUpQKn9R1W59tW1txDgQiVmm35wZSuF2+g8a3I7hWLBWVipwwUglTjo2OhwawR88H7Cv7lqCipSlApSvLqmorbwSTvnbGjMQOpwOg9T0oMfsf8q++3T/04qoqwdBjmjkcSW6RLMWlLRSmTEh2ArIGA5kDquR3T08d6gUpSgUpXC+vFhieV/kxo7tjyVST/wACgxezH8RqH2tf2tvVDU9oLTCQu9skaXXxrNHKXZW2IFEoYAZKqB3cgEffVDQKUpQKUrncThEZ25BQSfcBk/8AAoMTQ/46/wD9y1/bJW/U5oU8zSe0G2RI7sK5ZZSzriMcPiqQAMqAO6Tg+fWqOgUpSgUpX4zYGT0FBO6R86X3+3p/6Z6o6mNEupZJRdrbKsd2seXEpMoRVcwvIhAUAhuikkbh18KegUpSgUpSgn7T52uPsln/AFrqqCpjSr6SaYXkdshin2x7xKeLw0aTY7IQE25YnAO7DDr0qnoFKUoFKVxkvEV1jZ1DvnapYBmwMnaOpwKDB/6z/wCAP3JqkqXs7uSa4F5FbK0ZLQb+KRLw1mIZwhGzaHBOM7iPyqooJ+PVrlL9LaYQmOWO5dDHv3gRNEAH3cuYl8PKqCpzUfna0+zX/wCu1qjoMXVey8cr8eJmt7gdJoMBj5CRT3ZV9GB9MVMrrklrqhOohQBaKvHgVjHjjthpRzMPPl1K58RX9AqcxnWCD/2K/uGoKCGZXUMjBlYZDKQQR5gjkRX3Urq+krYQz3dnuj2xyMYVPxBY/wB4UPJSvyjt25wc5rvBp7K/C9vlczQscExmTIZfjYSFwow2MYI5rjGOYe3V+0sVuwjO6WZh3IIRvlb1x9FfrMQvrU3Jq0txM1vcd/erI9nZ4k4ayDBe7nOFRgDkKCPTdXbTOyUrbgf7HCxO9YnL3Vx63E/UZ8lOefyh0qq07S4reMRQRrGg8EGOfiT5n1POgzLfs7KuS95M7CN0jJWMcPdjvsAuJH7o5kY68uZrzfD89ny1BN8Q6XVupKY/z4xlov8AUNy+oqmoRQcra6SRA8bK6MMqyEMpHmCORrrU1qOipZrNeWgaNlindoYziGVgjEFk6BsjOVwT45pZWjAoPb5HNxC/I8MljtU8W3wuEC56YIwV8Rkho6x2jhtiEcl5X+RDEN8r/wClR4fWOAPE1NTa7NLNwpxncrA2NqFmk2OCpa8lPciABztBHvaumndk5izjnaRMTvZH4t7c4PWWY54anrhcnn1XpVTpekQ2ycOCNY164XqT4liebH1JJoM2z7NSIRuu53EaOkQIQbMrtDPhfjWUdC3L0J515/hq5s+V8nGhH+Kt1PIec8QyV/1LlfRapqUHGzvUmQSROsiMMhkIZSPQiu1T19oMdsZLy1DRuqSu0UJxHOwRiBImCN2fpABvWvPpCORBI187NdRElW2EMxj3brcbe5s8uYx1yedBr6x2hhtdokYl3+RFGC8sh8kReZ9/QeJFTNz2jnedUlG0kEixtws9xIpBGbpz8XCnPOM/iPSvuy7JzcRwpNqhJDz7xNe3IB6mQ8oUPkOY8AtU+k6LDapsgQICck8yzH+Z2PedvUkmgztP7MPGUBuZmjiUiKM7BsypVd5C5l2g4GeXnk864fCt1Z8rxDcwj/E26fGKPOeJef4kyPqiqalB57DUI54xLC6yI3RkIYH8q9FYdz2bjjlN1AHikGWdYDtW4wD3ZVwVYn+bAb1rO0J3aO1uZL1t10o3RtsKMzxltkK4yjIR5nkpznwDc1fX4bUAzPhm5IigvJIfKNFyzH3D8qmrrtNOZkDgw/SSzhCz3cw8OMc7IIz7/wAQ6V9W3ZSfjPsJgUna907Ce9uB9RiNsCegHuVapdI0KG1UrAgXccsxJZ3P80jNlnPqTQZum9mGjMY483Bi5xwHYAhwQFZ1G51TOACcchnOBXL2+7s/4lTdwD++gTEyD/OiX5Y+snP6tU1KDy6bqcVxGJYJFkQ9GQ5HqD5EeR5ivVWPP2Zi44uYt0Mu4FzCdomA+jMuNr588bh4EVk6FO8kdveSXjK074aJtnCJbd8Si4BV1x1yTlWznPIN/V9chtVDTuF3HCqAWdz/ACxquWc+gFTF92pnMqbt1sCQyW0arPe3AB+kvNIEPiSfeVr7j7Lz8d+GTF4PeTMs93KD1WAEbIE546eHyfGqLSNAhtQeCvebm8jkvJIfOR27zH76DO0/syy8P46ZIVbiLbdwbGJ3bGdRuZFZj3c49SBivh7y8syTMpvYMk8SFQtxGM/TjHdlA81w31TVLSg8el6vFcxiW3kWRTyyp6HxDDqpHkQDXa7u0iRpJWCIgJZmOAAOpNZt52XieYXEe6CYFd0kB2GQA/JlGCsgPTmCR4EVj6VO8qJdzXbRl52QwtsMOOKyCHbjdv5DvZzn05UHxqvbCR03xEWkDchc3KEySk9BawfLcnwLD8JrloWgzs/FRWtlYqXnucTX04Bzg5ytuh/lxn0WqLT+zMUUpnbdNMc/Gzne6gn5KeEa+GFA9c1rUGBH2WKvhLiVYOKZeAu0DcX3Eb8b9hc7tufTOOVfE9zeWrMzL7bASx+LULcxAnptGFmUemG9GqipQSEesw3Wp2kkEgdfZ9QBxyZTvtcq6nvI3oQDVfUT2j0JZNWtmjZreVre9PGgwHJRrfbvyCJFG490g9ao9Ge6G5LtYztxtlhJAkHPqh5xsMdMkc+RoNOp0fPB+wr+5aqKp0fPB+wr+5agoWUEYPMHwNTvY+3iHtDRwxRFbmaLMS7crG3dz+fTp6VR1Pdjel39uu/1CgoaUpQKUpQKnOyttEJrsxwRRGOcxAxJtJXhxNz/ABOeQwOnKqOp7sp/+1/9tb9vBQUNKUoFKUoFTXZy3iF5eBIIYzFJGgaNNrEPDG7Z/E3hjwqlqc7N/wAbqP8AvwftIaCjpSlApSlAqa0S2i+ELsLBCjRGDDomHPFj3Pk+p8sZ8c1S1OaH85ah77L+gaCjpSlApSlAqdsLSH4SnxBErpFbuJFTDlpTMHJPujHPrzPWqKsDT/nS6+z2P6rqg36UpQKUpQKmYreL4WdeBDuW2im4mz4ze8sqHn0+Sg54z151TVNxfPMn2C3/AHM9BSUpSgUpSgnNR+drT7Nf/rtao6nNR+drT7Nf/rtao6BU3fxzR6iLhLd5o2tljJjaMbW4xbvB3U4wc8s1SUoPDrupezWs1wBu4UUj4JxnapOM+HSsfRNctzdez2pVxKlxcSMrFsPxIgRg+e8n8NberacLiCSBiQsqOhK9QGBBIz76+PghfaEuMndHFJEBywQ7Rkk+vxY/M0HupSlApSlB5NXveDbyzAbjHHI+OmdiE4+/FT2h9o7driOO22s12ss8u1yxR1SAdD5g4/DVHqNkJoZIWJAkR0JHUB1IJHrzrypoKCS3kyc28ckajlhg4jBLevxQ/M0GnSlKBSlKDlcy7EZsZ2qxx54BNSug9pbeSaEwbDLfASTBXLFGS2XHL02hfCqueLerKfpAj8xis637PogtQGb+yLtXp3hwtne+7nQatKUoFKUoPwmozRO1dvJJBJFs49+0YmUOSU2QSEcvTZt8OtWZFY9t2YRI7WMM2LQgqeWWxE6d77nJoNmlKUClKUCorSu18EjQzIE9ou5I4ZEDklVjM+Dj05/+3pVrWLa9l0jht4QzEW8vEUnGWPf5Ny6fGH8qDapSlApSlAqLtu1Vu0qTjZ7TLKLVk3nIRLmUA48+rffVpWPH2aRYki3NiOfjA8sluM0mD6ZbHuoNilKUClKUE1w5pdTilNu8cUMV2nEdoyHMjw7SgVy2CIyeYHhXPTNfne5RXMZjklvowqqQy8BjtYtu5kgHIx5VU18iMeQ8fDz60H//2Q=="/>
          <p:cNvSpPr>
            <a:spLocks noChangeAspect="1" noChangeArrowheads="1"/>
          </p:cNvSpPr>
          <p:nvPr/>
        </p:nvSpPr>
        <p:spPr bwMode="auto">
          <a:xfrm>
            <a:off x="63500" y="-361950"/>
            <a:ext cx="3048000" cy="733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38" name="Picture 6" descr="http://upload.wikimedia.org/wikipedia/commons/thumb/a/a0/ConductivePoly.png/400px-ConductivePoly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0935" y="3433875"/>
            <a:ext cx="5518827" cy="2083357"/>
          </a:xfrm>
          <a:prstGeom prst="rect">
            <a:avLst/>
          </a:prstGeom>
          <a:noFill/>
        </p:spPr>
      </p:pic>
      <p:pic>
        <p:nvPicPr>
          <p:cNvPr id="18439" name="Picture 7" descr="http://bits.wikimedia.org/skins-1.19/common/images/magnify-clip.png">
            <a:hlinkClick r:id="rId2" tooltip="Enlarg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142875" cy="104775"/>
          </a:xfrm>
          <a:prstGeom prst="rect">
            <a:avLst/>
          </a:prstGeom>
          <a:noFill/>
        </p:spPr>
      </p:pic>
      <p:sp>
        <p:nvSpPr>
          <p:cNvPr id="12" name="11 Dikdörtgen"/>
          <p:cNvSpPr/>
          <p:nvPr/>
        </p:nvSpPr>
        <p:spPr>
          <a:xfrm>
            <a:off x="755576" y="5818038"/>
            <a:ext cx="78558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structures</a:t>
            </a:r>
            <a:r>
              <a:rPr lang="tr-TR" dirty="0" smtClean="0"/>
              <a:t> of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conductive</a:t>
            </a:r>
            <a:r>
              <a:rPr lang="tr-TR" dirty="0" smtClean="0"/>
              <a:t> </a:t>
            </a:r>
            <a:r>
              <a:rPr lang="tr-TR" dirty="0" err="1" smtClean="0"/>
              <a:t>polymers</a:t>
            </a:r>
            <a:r>
              <a:rPr lang="tr-TR" dirty="0" smtClean="0"/>
              <a:t>. </a:t>
            </a:r>
            <a:r>
              <a:rPr lang="tr-TR" dirty="0" err="1" smtClean="0"/>
              <a:t>From</a:t>
            </a:r>
            <a:r>
              <a:rPr lang="tr-TR" dirty="0" smtClean="0"/>
              <a:t> top </a:t>
            </a:r>
            <a:r>
              <a:rPr lang="tr-TR" dirty="0" err="1" smtClean="0"/>
              <a:t>left</a:t>
            </a:r>
            <a:r>
              <a:rPr lang="tr-TR" dirty="0" smtClean="0"/>
              <a:t> </a:t>
            </a:r>
            <a:r>
              <a:rPr lang="tr-TR" dirty="0" err="1" smtClean="0"/>
              <a:t>clockwise</a:t>
            </a:r>
            <a:r>
              <a:rPr lang="tr-TR" dirty="0" smtClean="0"/>
              <a:t>: </a:t>
            </a:r>
            <a:r>
              <a:rPr lang="tr-TR" dirty="0" err="1" smtClean="0"/>
              <a:t>polyacetylene</a:t>
            </a:r>
            <a:r>
              <a:rPr lang="tr-TR" dirty="0" smtClean="0"/>
              <a:t>; </a:t>
            </a:r>
            <a:r>
              <a:rPr lang="tr-TR" dirty="0" err="1" smtClean="0"/>
              <a:t>polyphenylene</a:t>
            </a:r>
            <a:r>
              <a:rPr lang="tr-TR" dirty="0" smtClean="0"/>
              <a:t> </a:t>
            </a:r>
            <a:r>
              <a:rPr lang="tr-TR" dirty="0" err="1" smtClean="0"/>
              <a:t>vinylene</a:t>
            </a:r>
            <a:r>
              <a:rPr lang="tr-TR" dirty="0" smtClean="0"/>
              <a:t>; </a:t>
            </a:r>
            <a:r>
              <a:rPr lang="tr-TR" dirty="0" err="1" smtClean="0"/>
              <a:t>polypyrrole</a:t>
            </a:r>
            <a:r>
              <a:rPr lang="tr-TR" dirty="0" smtClean="0"/>
              <a:t> (X = NH)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polythiophene</a:t>
            </a:r>
            <a:r>
              <a:rPr lang="tr-TR" dirty="0" smtClean="0"/>
              <a:t> (X = S);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polyaniline</a:t>
            </a:r>
            <a:r>
              <a:rPr lang="tr-TR" dirty="0" smtClean="0"/>
              <a:t> (X = NH/N)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polyphenylene</a:t>
            </a:r>
            <a:r>
              <a:rPr lang="tr-TR" dirty="0" smtClean="0"/>
              <a:t> </a:t>
            </a:r>
            <a:r>
              <a:rPr lang="tr-TR" dirty="0" err="1" smtClean="0"/>
              <a:t>sulfide</a:t>
            </a:r>
            <a:r>
              <a:rPr lang="tr-TR" dirty="0" smtClean="0"/>
              <a:t> (X = S).</a:t>
            </a:r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546570" y="37147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key property of a conductive polymer is the presence of </a:t>
            </a:r>
            <a:r>
              <a:rPr lang="en-US" b="1" i="1" dirty="0">
                <a:solidFill>
                  <a:srgbClr val="FF0000"/>
                </a:solidFill>
              </a:rPr>
              <a:t>conjugated double bonds </a:t>
            </a:r>
            <a:r>
              <a:rPr lang="en-US" dirty="0"/>
              <a:t>along the backbone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polymer</a:t>
            </a:r>
            <a:r>
              <a:rPr lang="en-US" dirty="0"/>
              <a:t>. In conjugation, the bonds between the carbon atoms are alternately single and double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endParaRPr lang="tr-TR" dirty="0"/>
          </a:p>
          <a:p>
            <a:endParaRPr lang="tr-TR" dirty="0" smtClean="0"/>
          </a:p>
        </p:txBody>
      </p:sp>
      <p:pic>
        <p:nvPicPr>
          <p:cNvPr id="8194" name="Picture 2" descr="image0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250" y="1859836"/>
            <a:ext cx="1963370" cy="99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0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18774"/>
            <a:ext cx="2592288" cy="137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72200" y="1745521"/>
            <a:ext cx="2729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The presence of C</a:t>
            </a:r>
            <a:r>
              <a:rPr lang="en-US" sz="1600" baseline="-25000" dirty="0"/>
              <a:t>5</a:t>
            </a:r>
            <a:r>
              <a:rPr lang="en-US" sz="1600" dirty="0"/>
              <a:t> makes it impossible for the π electrons of the C</a:t>
            </a:r>
            <a:r>
              <a:rPr lang="en-US" sz="1600" baseline="-25000" dirty="0"/>
              <a:t>6</a:t>
            </a:r>
            <a:r>
              <a:rPr lang="en-US" sz="1600" dirty="0"/>
              <a:t>-C</a:t>
            </a:r>
            <a:r>
              <a:rPr lang="en-US" sz="1600" baseline="-25000" dirty="0"/>
              <a:t>7</a:t>
            </a:r>
            <a:r>
              <a:rPr lang="en-US" sz="1600" dirty="0"/>
              <a:t> pi bond to join the conjugated system on the first four carbons.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048869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C</a:t>
            </a:r>
            <a:r>
              <a:rPr lang="en-US" b="1" dirty="0" err="1" smtClean="0"/>
              <a:t>onjugation</a:t>
            </a:r>
            <a:r>
              <a:rPr lang="en-US" b="1" dirty="0" smtClean="0"/>
              <a:t> </a:t>
            </a:r>
            <a:r>
              <a:rPr lang="en-US" b="1" dirty="0"/>
              <a:t>is not enough to</a:t>
            </a:r>
            <a:r>
              <a:rPr lang="tr-TR" b="1" dirty="0"/>
              <a:t> </a:t>
            </a:r>
            <a:r>
              <a:rPr lang="en-US" b="1" dirty="0"/>
              <a:t>make the polymer material conductive</a:t>
            </a:r>
            <a:r>
              <a:rPr lang="en-US" dirty="0"/>
              <a:t>. In addition – and this is what the dopant does – charge carriers in the</a:t>
            </a:r>
            <a:r>
              <a:rPr lang="tr-TR" dirty="0"/>
              <a:t> </a:t>
            </a:r>
            <a:r>
              <a:rPr lang="en-US" dirty="0"/>
              <a:t>form of </a:t>
            </a:r>
            <a:r>
              <a:rPr lang="en-US" b="1" dirty="0" smtClean="0"/>
              <a:t>extra</a:t>
            </a:r>
            <a:r>
              <a:rPr lang="tr-TR" b="1" dirty="0" smtClean="0"/>
              <a:t> </a:t>
            </a:r>
            <a:r>
              <a:rPr lang="en-US" b="1" dirty="0" smtClean="0"/>
              <a:t>electrons </a:t>
            </a:r>
            <a:r>
              <a:rPr lang="en-US" b="1" dirty="0"/>
              <a:t>or ”holes” have to be injected into the material. </a:t>
            </a:r>
            <a:endParaRPr lang="tr-TR" b="1" dirty="0" smtClean="0"/>
          </a:p>
          <a:p>
            <a:pPr algn="just"/>
            <a:endParaRPr lang="tr-TR" dirty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hole is a position where an electron</a:t>
            </a:r>
            <a:r>
              <a:rPr lang="tr-TR" dirty="0"/>
              <a:t> </a:t>
            </a:r>
            <a:r>
              <a:rPr lang="en-US" dirty="0"/>
              <a:t>is missing. When such a hole is filled by an electron jumping in from a </a:t>
            </a:r>
            <a:r>
              <a:rPr lang="en-US" dirty="0" err="1"/>
              <a:t>neighbouring</a:t>
            </a:r>
            <a:r>
              <a:rPr lang="en-US" dirty="0"/>
              <a:t> position, a new hole is</a:t>
            </a:r>
            <a:r>
              <a:rPr lang="tr-TR" dirty="0"/>
              <a:t> </a:t>
            </a:r>
            <a:r>
              <a:rPr lang="en-US" dirty="0"/>
              <a:t>created and so on, allowing charge to migrate a long distance</a:t>
            </a:r>
            <a:r>
              <a:rPr lang="en-US" dirty="0" smtClean="0"/>
              <a:t>.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en-US" dirty="0"/>
              <a:t>The “doped” form of </a:t>
            </a:r>
            <a:r>
              <a:rPr lang="en-US" dirty="0" err="1"/>
              <a:t>polyacetylene</a:t>
            </a:r>
            <a:r>
              <a:rPr lang="en-US" dirty="0"/>
              <a:t> had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conductivity </a:t>
            </a:r>
            <a:r>
              <a:rPr lang="en-US" dirty="0"/>
              <a:t>of 10</a:t>
            </a:r>
            <a:r>
              <a:rPr lang="en-US" baseline="30000" dirty="0"/>
              <a:t>5</a:t>
            </a:r>
            <a:r>
              <a:rPr lang="en-US" dirty="0"/>
              <a:t> Siemens per meter, which was higher than that of any previously known polymer. As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comparison</a:t>
            </a:r>
            <a:r>
              <a:rPr lang="en-US" dirty="0"/>
              <a:t>, </a:t>
            </a:r>
            <a:r>
              <a:rPr lang="en-US" dirty="0" err="1"/>
              <a:t>teflon</a:t>
            </a:r>
            <a:r>
              <a:rPr lang="en-US" dirty="0"/>
              <a:t> has a conductivity of 10</a:t>
            </a:r>
            <a:r>
              <a:rPr lang="en-US" baseline="30000" dirty="0"/>
              <a:t>–16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tr-TR" dirty="0" smtClean="0"/>
              <a:t>.</a:t>
            </a:r>
            <a:r>
              <a:rPr lang="en-US" dirty="0" smtClean="0"/>
              <a:t>m</a:t>
            </a:r>
            <a:r>
              <a:rPr lang="en-US" baseline="30000" dirty="0" smtClean="0"/>
              <a:t>–1</a:t>
            </a:r>
            <a:r>
              <a:rPr lang="en-US" dirty="0" smtClean="0"/>
              <a:t>and </a:t>
            </a:r>
            <a:r>
              <a:rPr lang="en-US" dirty="0"/>
              <a:t>silver and copper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tr-TR" dirty="0" smtClean="0"/>
              <a:t>.</a:t>
            </a:r>
            <a:r>
              <a:rPr lang="en-US" dirty="0" smtClean="0"/>
              <a:t>m</a:t>
            </a:r>
            <a:r>
              <a:rPr lang="en-US" baseline="30000" dirty="0" smtClean="0"/>
              <a:t>–1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6092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55679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The halogen doping </a:t>
            </a:r>
            <a:r>
              <a:rPr lang="en-US" dirty="0"/>
              <a:t>that transforms </a:t>
            </a:r>
            <a:r>
              <a:rPr lang="en-US" dirty="0" err="1"/>
              <a:t>polyacetylene</a:t>
            </a:r>
            <a:r>
              <a:rPr lang="en-US" dirty="0"/>
              <a:t> to a good conductor of electricity is </a:t>
            </a:r>
            <a:r>
              <a:rPr lang="en-US" b="1" dirty="0"/>
              <a:t>oxidation (or </a:t>
            </a:r>
            <a:r>
              <a:rPr lang="en-US" b="1" i="1" dirty="0" smtClean="0"/>
              <a:t>p</a:t>
            </a:r>
            <a:r>
              <a:rPr lang="tr-TR" b="1" i="1" dirty="0" smtClean="0"/>
              <a:t>-</a:t>
            </a:r>
            <a:r>
              <a:rPr lang="en-US" b="1" dirty="0" smtClean="0"/>
              <a:t>doping</a:t>
            </a:r>
            <a:r>
              <a:rPr lang="en-US" b="1" dirty="0"/>
              <a:t>)</a:t>
            </a:r>
            <a:r>
              <a:rPr lang="en-US" dirty="0"/>
              <a:t>.</a:t>
            </a:r>
          </a:p>
          <a:p>
            <a:pPr algn="just"/>
            <a:endParaRPr lang="tr-TR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Reductive </a:t>
            </a:r>
            <a:r>
              <a:rPr lang="en-US" b="1" dirty="0"/>
              <a:t>doping (called </a:t>
            </a:r>
            <a:r>
              <a:rPr lang="en-US" b="1" i="1" dirty="0"/>
              <a:t>n</a:t>
            </a:r>
            <a:r>
              <a:rPr lang="en-US" b="1" dirty="0"/>
              <a:t>-doping) </a:t>
            </a:r>
            <a:r>
              <a:rPr lang="en-US" dirty="0"/>
              <a:t>is also possible using, </a:t>
            </a:r>
            <a:r>
              <a:rPr lang="en-US" i="1" dirty="0"/>
              <a:t>e.g., </a:t>
            </a:r>
            <a:r>
              <a:rPr lang="en-US" b="1" dirty="0"/>
              <a:t>an alkali metal</a:t>
            </a:r>
            <a:r>
              <a:rPr lang="en-US" dirty="0"/>
              <a:t>.</a:t>
            </a:r>
          </a:p>
          <a:p>
            <a:pPr algn="just"/>
            <a:endParaRPr lang="tr-T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104" y="3117161"/>
            <a:ext cx="5398088" cy="9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423386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doped polymer is thus a salt. However, it is not the counter ions, </a:t>
            </a:r>
            <a:r>
              <a:rPr lang="en-US" dirty="0" smtClean="0"/>
              <a:t>I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–</a:t>
            </a:r>
            <a:r>
              <a:rPr lang="en-US" dirty="0" smtClean="0"/>
              <a:t> </a:t>
            </a:r>
            <a:r>
              <a:rPr lang="en-US" dirty="0"/>
              <a:t>or Na</a:t>
            </a:r>
            <a:r>
              <a:rPr lang="en-US" baseline="30000" dirty="0"/>
              <a:t>+</a:t>
            </a:r>
            <a:r>
              <a:rPr lang="en-US" dirty="0"/>
              <a:t>, but the </a:t>
            </a:r>
            <a:r>
              <a:rPr lang="en-US" b="1" dirty="0"/>
              <a:t>charges on </a:t>
            </a:r>
            <a:r>
              <a:rPr lang="en-US" b="1" dirty="0" smtClean="0"/>
              <a:t>the</a:t>
            </a:r>
            <a:r>
              <a:rPr lang="tr-TR" b="1" dirty="0" smtClean="0"/>
              <a:t> </a:t>
            </a:r>
            <a:r>
              <a:rPr lang="en-US" b="1" dirty="0" smtClean="0"/>
              <a:t>polymer </a:t>
            </a:r>
            <a:r>
              <a:rPr lang="en-US" b="1" dirty="0"/>
              <a:t>that are the mobile charge </a:t>
            </a:r>
            <a:r>
              <a:rPr lang="en-US" b="1" dirty="0" smtClean="0"/>
              <a:t>carriers</a:t>
            </a:r>
            <a:r>
              <a:rPr lang="tr-TR" dirty="0" smtClean="0"/>
              <a:t>.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608" y="476672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Mechanism of polymer conductivity – role of doping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9095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27584" y="1582341"/>
            <a:ext cx="76328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en-US" dirty="0" smtClean="0"/>
              <a:t>Conductivity is defined by Ohm’s law:</a:t>
            </a:r>
            <a:endParaRPr lang="tr-TR" dirty="0" smtClean="0"/>
          </a:p>
          <a:p>
            <a:endParaRPr lang="en-US" dirty="0" smtClean="0"/>
          </a:p>
          <a:p>
            <a:r>
              <a:rPr lang="tr-TR" sz="2800" b="1" dirty="0" smtClean="0"/>
              <a:t>U = R I</a:t>
            </a:r>
          </a:p>
          <a:p>
            <a:endParaRPr lang="tr-TR" sz="2800" b="1" dirty="0" smtClean="0"/>
          </a:p>
          <a:p>
            <a:r>
              <a:rPr lang="en-US" dirty="0" smtClean="0"/>
              <a:t>where I is the current (in Amperes) through a resistor and U is the drop in</a:t>
            </a:r>
            <a:r>
              <a:rPr lang="tr-TR" dirty="0" smtClean="0"/>
              <a:t> </a:t>
            </a:r>
            <a:r>
              <a:rPr lang="en-US" dirty="0" smtClean="0"/>
              <a:t>potential (in Volts) across it. R is called the “resistance”, measured in Ohms (Ω). R is measured by applying a</a:t>
            </a:r>
            <a:r>
              <a:rPr lang="tr-TR" dirty="0" smtClean="0"/>
              <a:t> </a:t>
            </a:r>
            <a:r>
              <a:rPr lang="en-US" dirty="0" smtClean="0"/>
              <a:t>known voltage across the resistor and measuring the current through it. </a:t>
            </a:r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The reciprocal of resistance (R</a:t>
            </a:r>
            <a:r>
              <a:rPr lang="en-US" baseline="30000" dirty="0" smtClean="0"/>
              <a:t>–1</a:t>
            </a:r>
            <a:r>
              <a:rPr lang="en-US" dirty="0" smtClean="0"/>
              <a:t>) is</a:t>
            </a:r>
            <a:r>
              <a:rPr lang="tr-TR" dirty="0" smtClean="0"/>
              <a:t> </a:t>
            </a:r>
            <a:r>
              <a:rPr lang="tr-TR" dirty="0" err="1" smtClean="0"/>
              <a:t>called</a:t>
            </a:r>
            <a:r>
              <a:rPr lang="tr-TR" dirty="0" smtClean="0"/>
              <a:t> </a:t>
            </a:r>
            <a:r>
              <a:rPr lang="tr-TR" b="1" i="1" dirty="0" err="1" smtClean="0"/>
              <a:t>conductance</a:t>
            </a:r>
            <a:r>
              <a:rPr lang="tr-TR" b="1" i="1" dirty="0" smtClean="0"/>
              <a:t>.</a:t>
            </a:r>
            <a:endParaRPr lang="tr-TR" b="1" dirty="0"/>
          </a:p>
        </p:txBody>
      </p:sp>
      <p:sp>
        <p:nvSpPr>
          <p:cNvPr id="5" name="4 Dikdörtgen"/>
          <p:cNvSpPr/>
          <p:nvPr/>
        </p:nvSpPr>
        <p:spPr>
          <a:xfrm>
            <a:off x="2339752" y="620688"/>
            <a:ext cx="4837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 smtClean="0"/>
              <a:t>What</a:t>
            </a:r>
            <a:r>
              <a:rPr lang="tr-TR" sz="2800" b="1" dirty="0" smtClean="0"/>
              <a:t> is </a:t>
            </a:r>
            <a:r>
              <a:rPr lang="tr-TR" sz="2800" b="1" dirty="0" err="1" smtClean="0"/>
              <a:t>electrical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conductivity</a:t>
            </a:r>
            <a:r>
              <a:rPr lang="tr-TR" sz="28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683568" y="692696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Ohmic</a:t>
            </a:r>
            <a:r>
              <a:rPr lang="en-US" dirty="0" smtClean="0"/>
              <a:t> material</a:t>
            </a:r>
            <a:r>
              <a:rPr lang="tr-TR" dirty="0" smtClean="0"/>
              <a:t>,</a:t>
            </a:r>
            <a:r>
              <a:rPr lang="en-US" dirty="0" smtClean="0"/>
              <a:t> the resistance is proportional to the </a:t>
            </a:r>
            <a:r>
              <a:rPr lang="en-US" b="1" dirty="0" smtClean="0"/>
              <a:t>length </a:t>
            </a:r>
            <a:r>
              <a:rPr lang="en-US" b="1" i="1" dirty="0" smtClean="0"/>
              <a:t>l</a:t>
            </a:r>
            <a:r>
              <a:rPr lang="en-US" i="1" dirty="0" smtClean="0"/>
              <a:t> of the sample and inversely proportional to the</a:t>
            </a:r>
            <a:r>
              <a:rPr lang="tr-TR" i="1" dirty="0" smtClean="0"/>
              <a:t> </a:t>
            </a:r>
            <a:r>
              <a:rPr lang="tr-TR" dirty="0" err="1" smtClean="0"/>
              <a:t>sample</a:t>
            </a:r>
            <a:r>
              <a:rPr lang="tr-TR" dirty="0" smtClean="0"/>
              <a:t> </a:t>
            </a:r>
            <a:r>
              <a:rPr lang="tr-TR" b="1" dirty="0" err="1" smtClean="0"/>
              <a:t>cross</a:t>
            </a:r>
            <a:r>
              <a:rPr lang="tr-TR" b="1" dirty="0" smtClean="0"/>
              <a:t>-</a:t>
            </a:r>
            <a:r>
              <a:rPr lang="tr-TR" b="1" dirty="0" err="1" smtClean="0"/>
              <a:t>section</a:t>
            </a:r>
            <a:r>
              <a:rPr lang="tr-TR" b="1" dirty="0" smtClean="0"/>
              <a:t> A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r>
              <a:rPr lang="pt-BR" sz="2800" dirty="0" smtClean="0"/>
              <a:t>R = ρ </a:t>
            </a:r>
            <a:r>
              <a:rPr lang="pt-BR" sz="2800" i="1" dirty="0" smtClean="0"/>
              <a:t>l / A </a:t>
            </a:r>
            <a:endParaRPr lang="tr-TR" sz="2800" i="1" dirty="0" smtClean="0"/>
          </a:p>
          <a:p>
            <a:endParaRPr lang="pt-BR" sz="2800" i="1" dirty="0" smtClean="0"/>
          </a:p>
          <a:p>
            <a:r>
              <a:rPr lang="en-US" dirty="0" smtClean="0"/>
              <a:t>where </a:t>
            </a:r>
            <a:r>
              <a:rPr lang="en-US" b="1" dirty="0" smtClean="0"/>
              <a:t>ρ</a:t>
            </a:r>
            <a:r>
              <a:rPr lang="en-US" dirty="0" smtClean="0"/>
              <a:t> is the </a:t>
            </a:r>
            <a:r>
              <a:rPr lang="en-US" b="1" dirty="0" smtClean="0"/>
              <a:t>resistivity</a:t>
            </a:r>
            <a:r>
              <a:rPr lang="en-US" dirty="0" smtClean="0"/>
              <a:t> measured in Ω cm (in SI units Ω m).</a:t>
            </a:r>
            <a:endParaRPr lang="tr-TR" dirty="0" smtClean="0"/>
          </a:p>
          <a:p>
            <a:r>
              <a:rPr lang="en-US" dirty="0" smtClean="0"/>
              <a:t>Its inverse </a:t>
            </a:r>
            <a:r>
              <a:rPr lang="en-US" b="1" dirty="0" smtClean="0"/>
              <a:t>σ = ρ</a:t>
            </a:r>
            <a:r>
              <a:rPr lang="en-US" b="1" baseline="30000" dirty="0" smtClean="0"/>
              <a:t>–1</a:t>
            </a:r>
            <a:r>
              <a:rPr lang="en-US" b="1" dirty="0" smtClean="0"/>
              <a:t> </a:t>
            </a:r>
            <a:r>
              <a:rPr lang="en-US" dirty="0" smtClean="0"/>
              <a:t>is the </a:t>
            </a:r>
            <a:r>
              <a:rPr lang="en-US" b="1" i="1" dirty="0" smtClean="0"/>
              <a:t>conductivity</a:t>
            </a:r>
            <a:r>
              <a:rPr lang="en-US" i="1" dirty="0" smtClean="0"/>
              <a:t>. </a:t>
            </a:r>
            <a:endParaRPr lang="tr-TR" i="1" dirty="0" smtClean="0"/>
          </a:p>
          <a:p>
            <a:endParaRPr lang="tr-TR" i="1" dirty="0" smtClean="0"/>
          </a:p>
          <a:p>
            <a:r>
              <a:rPr lang="en-US" i="1" dirty="0" smtClean="0"/>
              <a:t>The unit</a:t>
            </a:r>
            <a:r>
              <a:rPr lang="tr-TR" i="1" dirty="0" smtClean="0"/>
              <a:t> </a:t>
            </a:r>
            <a:r>
              <a:rPr lang="en-US" dirty="0" smtClean="0"/>
              <a:t>of conductance is the Siemens (S = Ω </a:t>
            </a:r>
            <a:r>
              <a:rPr lang="en-US" baseline="30000" dirty="0" smtClean="0"/>
              <a:t>–1</a:t>
            </a:r>
            <a:r>
              <a:rPr lang="en-US" dirty="0" smtClean="0"/>
              <a:t>). </a:t>
            </a:r>
            <a:endParaRPr lang="tr-TR" dirty="0" smtClean="0"/>
          </a:p>
          <a:p>
            <a:r>
              <a:rPr lang="en-US" dirty="0" smtClean="0"/>
              <a:t>The unit of conductivity is S m</a:t>
            </a:r>
            <a:r>
              <a:rPr lang="en-US" baseline="30000" dirty="0" smtClean="0"/>
              <a:t>–1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683568" y="436510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* </a:t>
            </a:r>
            <a:r>
              <a:rPr lang="en-US" dirty="0" smtClean="0"/>
              <a:t>Not all materials obey Ohm’s law. </a:t>
            </a:r>
            <a:r>
              <a:rPr lang="tr-TR" dirty="0" smtClean="0"/>
              <a:t>S</a:t>
            </a:r>
            <a:r>
              <a:rPr lang="en-US" dirty="0" err="1" smtClean="0"/>
              <a:t>emiconductors</a:t>
            </a:r>
            <a:r>
              <a:rPr lang="en-US" dirty="0" smtClean="0"/>
              <a:t> and what are termed </a:t>
            </a:r>
            <a:r>
              <a:rPr lang="tr-TR" dirty="0" smtClean="0"/>
              <a:t>“</a:t>
            </a:r>
            <a:r>
              <a:rPr lang="en-US" b="1" dirty="0" smtClean="0"/>
              <a:t>one</a:t>
            </a:r>
            <a:r>
              <a:rPr lang="tr-TR" b="1" dirty="0" smtClean="0"/>
              <a:t> </a:t>
            </a:r>
            <a:r>
              <a:rPr lang="en-US" b="1" dirty="0" smtClean="0"/>
              <a:t>dimensional</a:t>
            </a:r>
            <a:r>
              <a:rPr lang="tr-TR" b="1" dirty="0" smtClean="0"/>
              <a:t> </a:t>
            </a:r>
            <a:r>
              <a:rPr lang="en-US" b="1" dirty="0" smtClean="0"/>
              <a:t>conductors</a:t>
            </a:r>
            <a:r>
              <a:rPr lang="tr-TR" b="1" smtClean="0"/>
              <a:t>”</a:t>
            </a:r>
            <a:r>
              <a:rPr lang="en-US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e.g.a</a:t>
            </a:r>
            <a:r>
              <a:rPr lang="en-US" i="1" dirty="0" smtClean="0"/>
              <a:t> linear </a:t>
            </a:r>
            <a:r>
              <a:rPr lang="en-US" i="1" dirty="0" err="1" smtClean="0"/>
              <a:t>polyene</a:t>
            </a:r>
            <a:r>
              <a:rPr lang="en-US" i="1" dirty="0" smtClean="0"/>
              <a:t> chain) generally all deviate from Ohm’s law.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59086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1115616" y="450912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FIGURE 1</a:t>
            </a:r>
            <a:r>
              <a:rPr lang="tr-TR" i="1" dirty="0" smtClean="0"/>
              <a:t>.</a:t>
            </a:r>
            <a:r>
              <a:rPr lang="en-US" i="1" dirty="0" smtClean="0"/>
              <a:t> Conductivity of conductive polymers compared to those of other materials, from quartz</a:t>
            </a:r>
            <a:r>
              <a:rPr lang="tr-TR" i="1" dirty="0" smtClean="0"/>
              <a:t> </a:t>
            </a:r>
            <a:r>
              <a:rPr lang="en-US" i="1" dirty="0" smtClean="0"/>
              <a:t>(insulator) to copper (conductor).</a:t>
            </a:r>
            <a:r>
              <a:rPr lang="tr-TR" i="1" dirty="0" smtClean="0"/>
              <a:t> </a:t>
            </a:r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719064" y="836712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Polymers may also have conductivities corresponding to those of</a:t>
            </a:r>
            <a:r>
              <a:rPr lang="tr-TR" b="1" i="1" dirty="0" smtClean="0"/>
              <a:t> </a:t>
            </a:r>
            <a:r>
              <a:rPr lang="tr-TR" b="1" i="1" dirty="0" err="1" smtClean="0"/>
              <a:t>semiconductors</a:t>
            </a:r>
            <a:r>
              <a:rPr lang="tr-TR" b="1" i="1" dirty="0" smtClean="0"/>
              <a:t>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43608" y="1340768"/>
            <a:ext cx="813690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*</a:t>
            </a:r>
            <a:r>
              <a:rPr lang="en-US" dirty="0" smtClean="0"/>
              <a:t>Conductivity depends on</a:t>
            </a:r>
            <a:r>
              <a:rPr lang="tr-TR" dirty="0" smtClean="0"/>
              <a:t>:</a:t>
            </a:r>
            <a:r>
              <a:rPr lang="en-US" dirty="0" smtClean="0"/>
              <a:t> the number density of charge carriers </a:t>
            </a:r>
            <a:r>
              <a:rPr lang="en-US" b="1" dirty="0" smtClean="0"/>
              <a:t>(number of electrons</a:t>
            </a:r>
            <a:r>
              <a:rPr lang="tr-TR" b="1" dirty="0" smtClean="0"/>
              <a:t>,</a:t>
            </a:r>
            <a:r>
              <a:rPr lang="en-US" b="1" dirty="0" smtClean="0"/>
              <a:t> n)</a:t>
            </a:r>
            <a:r>
              <a:rPr lang="en-US" dirty="0" smtClean="0"/>
              <a:t> and how fast they can</a:t>
            </a:r>
            <a:r>
              <a:rPr lang="tr-TR" dirty="0" smtClean="0"/>
              <a:t> </a:t>
            </a:r>
            <a:r>
              <a:rPr lang="en-US" dirty="0" smtClean="0"/>
              <a:t>move in the material </a:t>
            </a:r>
            <a:r>
              <a:rPr lang="en-US" b="1" dirty="0" smtClean="0"/>
              <a:t>(mobility</a:t>
            </a:r>
            <a:r>
              <a:rPr lang="tr-TR" b="1" dirty="0" smtClean="0"/>
              <a:t>,</a:t>
            </a:r>
            <a:r>
              <a:rPr lang="en-US" b="1" dirty="0" smtClean="0"/>
              <a:t> μ)</a:t>
            </a:r>
            <a:endParaRPr lang="en-US" dirty="0" smtClean="0"/>
          </a:p>
          <a:p>
            <a:endParaRPr lang="tr-TR" dirty="0"/>
          </a:p>
          <a:p>
            <a:r>
              <a:rPr lang="pt-BR" sz="2800" dirty="0"/>
              <a:t>σ = n μ e </a:t>
            </a:r>
          </a:p>
          <a:p>
            <a:endParaRPr lang="tr-TR" dirty="0" smtClean="0"/>
          </a:p>
          <a:p>
            <a:r>
              <a:rPr lang="en-US" dirty="0" smtClean="0"/>
              <a:t>where </a:t>
            </a:r>
            <a:r>
              <a:rPr lang="tr-TR" dirty="0" smtClean="0"/>
              <a:t>“</a:t>
            </a:r>
            <a:r>
              <a:rPr lang="en-US" b="1" dirty="0" smtClean="0"/>
              <a:t>e</a:t>
            </a:r>
            <a:r>
              <a:rPr lang="tr-TR" b="1" dirty="0" smtClean="0"/>
              <a:t>”</a:t>
            </a:r>
            <a:r>
              <a:rPr lang="en-US" b="1" dirty="0" smtClean="0"/>
              <a:t> </a:t>
            </a:r>
            <a:r>
              <a:rPr lang="en-US" b="1" dirty="0" smtClean="0"/>
              <a:t>is the electron charge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 smtClean="0"/>
          </a:p>
          <a:p>
            <a:pPr algn="just"/>
            <a:r>
              <a:rPr lang="tr-TR" dirty="0"/>
              <a:t>*</a:t>
            </a:r>
            <a:r>
              <a:rPr lang="en-US" dirty="0" smtClean="0"/>
              <a:t>In semiconductors and electrolyte solutions, one must also add in </a:t>
            </a:r>
            <a:r>
              <a:rPr lang="tr-TR" dirty="0" smtClean="0"/>
              <a:t>the above equation </a:t>
            </a:r>
            <a:r>
              <a:rPr lang="en-US" dirty="0" smtClean="0"/>
              <a:t>an</a:t>
            </a:r>
            <a:r>
              <a:rPr lang="tr-TR" dirty="0"/>
              <a:t> </a:t>
            </a:r>
            <a:r>
              <a:rPr lang="en-US" dirty="0" smtClean="0"/>
              <a:t>extra term due to positive charge carriers (holes or </a:t>
            </a:r>
            <a:r>
              <a:rPr lang="en-US" dirty="0" err="1" smtClean="0"/>
              <a:t>cations</a:t>
            </a:r>
            <a:r>
              <a:rPr lang="en-US" dirty="0" smtClean="0"/>
              <a:t>). </a:t>
            </a:r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*</a:t>
            </a:r>
            <a:r>
              <a:rPr lang="en-US" dirty="0" smtClean="0"/>
              <a:t>Conductivity depends on </a:t>
            </a:r>
            <a:r>
              <a:rPr lang="en-US" b="1" dirty="0" smtClean="0"/>
              <a:t>temperature</a:t>
            </a:r>
            <a:r>
              <a:rPr lang="en-US" dirty="0" smtClean="0"/>
              <a:t>: it</a:t>
            </a:r>
            <a:r>
              <a:rPr lang="tr-TR" dirty="0" smtClean="0"/>
              <a:t> </a:t>
            </a:r>
            <a:r>
              <a:rPr lang="en-US" dirty="0" smtClean="0"/>
              <a:t>generally increases with decreasing temperature for “metallic” materials (some of which become</a:t>
            </a:r>
            <a:r>
              <a:rPr lang="tr-TR" dirty="0" smtClean="0"/>
              <a:t> </a:t>
            </a:r>
            <a:r>
              <a:rPr lang="en-US" dirty="0" smtClean="0"/>
              <a:t>superconductive below a certain critical temperature </a:t>
            </a:r>
            <a:r>
              <a:rPr lang="en-US" dirty="0" err="1" smtClean="0"/>
              <a:t>Tc</a:t>
            </a:r>
            <a:r>
              <a:rPr lang="en-US" dirty="0" smtClean="0"/>
              <a:t>), while it generally decreases with lowered</a:t>
            </a:r>
            <a:r>
              <a:rPr lang="tr-TR" dirty="0" smtClean="0"/>
              <a:t> </a:t>
            </a:r>
            <a:r>
              <a:rPr lang="en-US" dirty="0" smtClean="0"/>
              <a:t>temperature for semiconductors and insulators.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76672"/>
            <a:ext cx="3744416" cy="412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Dikdörtgen"/>
          <p:cNvSpPr/>
          <p:nvPr/>
        </p:nvSpPr>
        <p:spPr>
          <a:xfrm>
            <a:off x="899592" y="501317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i="1" dirty="0" smtClean="0"/>
              <a:t>FIGURE 2. </a:t>
            </a:r>
            <a:r>
              <a:rPr lang="en-US" i="1" dirty="0" smtClean="0"/>
              <a:t>The conductivity of conductive polymers decreases with falling</a:t>
            </a:r>
            <a:r>
              <a:rPr lang="tr-TR" i="1" dirty="0" smtClean="0"/>
              <a:t> </a:t>
            </a:r>
            <a:r>
              <a:rPr lang="en-US" i="1" dirty="0" smtClean="0"/>
              <a:t>temperature in contrast to the conductivities</a:t>
            </a:r>
            <a:r>
              <a:rPr lang="tr-TR" i="1" dirty="0" smtClean="0"/>
              <a:t> </a:t>
            </a:r>
            <a:r>
              <a:rPr lang="en-US" i="1" dirty="0" smtClean="0"/>
              <a:t>of typical metals, e.g. silver, which increase with falling temperature.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32656"/>
            <a:ext cx="474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What makes a material conductive?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852" y="1124745"/>
            <a:ext cx="2621092" cy="211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24744"/>
            <a:ext cx="2196966" cy="28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77" y="4004494"/>
            <a:ext cx="2844219" cy="92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744" y="5157192"/>
            <a:ext cx="3083168" cy="4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55976" y="446906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/>
              <a:t>Three </a:t>
            </a:r>
            <a:r>
              <a:rPr lang="en-US" dirty="0" smtClean="0"/>
              <a:t>simple</a:t>
            </a:r>
            <a:r>
              <a:rPr lang="tr-TR" dirty="0" smtClean="0"/>
              <a:t> </a:t>
            </a:r>
            <a:r>
              <a:rPr lang="en-US" dirty="0" smtClean="0"/>
              <a:t>carbon </a:t>
            </a:r>
            <a:r>
              <a:rPr lang="en-US" dirty="0"/>
              <a:t>compounds are diamond, graphite and </a:t>
            </a:r>
            <a:r>
              <a:rPr lang="en-US" dirty="0" err="1"/>
              <a:t>polyacetylene</a:t>
            </a:r>
            <a:r>
              <a:rPr lang="en-US" dirty="0"/>
              <a:t>. They may be regarded, respectively, as </a:t>
            </a:r>
            <a:r>
              <a:rPr lang="en-US" b="1" dirty="0"/>
              <a:t>three- </a:t>
            </a:r>
            <a:r>
              <a:rPr lang="en-US" b="1" dirty="0" smtClean="0"/>
              <a:t>,</a:t>
            </a:r>
            <a:r>
              <a:rPr lang="tr-TR" b="1" dirty="0" smtClean="0"/>
              <a:t> </a:t>
            </a:r>
            <a:r>
              <a:rPr lang="en-US" b="1" dirty="0" smtClean="0"/>
              <a:t>two- </a:t>
            </a:r>
            <a:r>
              <a:rPr lang="en-US" b="1" dirty="0"/>
              <a:t>and one-dimensional forms of carbon </a:t>
            </a:r>
            <a:r>
              <a:rPr lang="en-US" b="1" dirty="0" smtClean="0"/>
              <a:t>materials</a:t>
            </a:r>
            <a:r>
              <a:rPr lang="en-US" dirty="0" smtClean="0"/>
              <a:t>. </a:t>
            </a:r>
            <a:r>
              <a:rPr lang="en-US" dirty="0"/>
              <a:t>Diamond and graphite are modifications of </a:t>
            </a:r>
            <a:r>
              <a:rPr lang="en-US" dirty="0" smtClean="0"/>
              <a:t>pure</a:t>
            </a:r>
            <a:r>
              <a:rPr lang="tr-TR" dirty="0" smtClean="0"/>
              <a:t> </a:t>
            </a:r>
            <a:r>
              <a:rPr lang="en-US" dirty="0" smtClean="0"/>
              <a:t>carbon</a:t>
            </a:r>
            <a:r>
              <a:rPr lang="en-US" dirty="0"/>
              <a:t>, while in </a:t>
            </a:r>
            <a:r>
              <a:rPr lang="en-US" dirty="0" err="1"/>
              <a:t>polyacetylene</a:t>
            </a:r>
            <a:r>
              <a:rPr lang="en-US" dirty="0"/>
              <a:t> one hydrogen atom is bound to each carbon atom.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/>
              <a:t>In many </a:t>
            </a:r>
            <a:r>
              <a:rPr lang="en-US" dirty="0" smtClean="0"/>
              <a:t>materials</a:t>
            </a:r>
            <a:r>
              <a:rPr lang="tr-TR" dirty="0" smtClean="0"/>
              <a:t>, </a:t>
            </a:r>
            <a:r>
              <a:rPr lang="en-US" dirty="0" smtClean="0"/>
              <a:t>macroscopic </a:t>
            </a:r>
            <a:r>
              <a:rPr lang="en-US" dirty="0"/>
              <a:t>properties such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dirty="0" smtClean="0"/>
              <a:t>strength </a:t>
            </a:r>
            <a:r>
              <a:rPr lang="en-US" dirty="0"/>
              <a:t>and optical and electrical properties generally depend on </a:t>
            </a:r>
            <a:r>
              <a:rPr lang="en-US" b="1" dirty="0"/>
              <a:t>direction</a:t>
            </a:r>
            <a:r>
              <a:rPr lang="en-US" dirty="0"/>
              <a:t>. They are said to be </a:t>
            </a:r>
            <a:r>
              <a:rPr lang="en-US" b="1" i="1" dirty="0" smtClean="0"/>
              <a:t>anisotropic</a:t>
            </a:r>
            <a:r>
              <a:rPr lang="tr-TR" i="1" dirty="0" smtClean="0"/>
              <a:t>.</a:t>
            </a:r>
            <a:r>
              <a:rPr lang="en-US" i="1" dirty="0" smtClean="0"/>
              <a:t> </a:t>
            </a:r>
            <a:endParaRPr lang="tr-TR" i="1" dirty="0" smtClean="0"/>
          </a:p>
          <a:p>
            <a:pPr marL="0" indent="0">
              <a:buNone/>
            </a:pPr>
            <a:endParaRPr lang="tr-TR" i="1" dirty="0" smtClean="0"/>
          </a:p>
          <a:p>
            <a:pPr algn="just"/>
            <a:r>
              <a:rPr lang="en-US" b="1" dirty="0" smtClean="0"/>
              <a:t>Diamond</a:t>
            </a:r>
            <a:r>
              <a:rPr lang="en-US" dirty="0"/>
              <a:t>, which contains only σ bonds, is an insulator and its high symmetry gives it </a:t>
            </a:r>
            <a:r>
              <a:rPr lang="en-US" b="1" dirty="0"/>
              <a:t>isotropic</a:t>
            </a:r>
            <a:r>
              <a:rPr lang="en-US" dirty="0"/>
              <a:t> properties.</a:t>
            </a:r>
          </a:p>
          <a:p>
            <a:pPr algn="just"/>
            <a:r>
              <a:rPr lang="en-US" b="1" dirty="0"/>
              <a:t>Graphite</a:t>
            </a:r>
            <a:r>
              <a:rPr lang="en-US" dirty="0"/>
              <a:t> and </a:t>
            </a:r>
            <a:r>
              <a:rPr lang="en-US" b="1" dirty="0"/>
              <a:t>acetylene</a:t>
            </a:r>
            <a:r>
              <a:rPr lang="en-US" dirty="0"/>
              <a:t> both have mobile π electrons and are, when doped, highly </a:t>
            </a:r>
            <a:r>
              <a:rPr lang="en-US" b="1" dirty="0" smtClean="0"/>
              <a:t>anisotropic</a:t>
            </a:r>
            <a:r>
              <a:rPr lang="tr-TR" dirty="0" smtClean="0"/>
              <a:t> </a:t>
            </a:r>
            <a:r>
              <a:rPr lang="en-US" dirty="0" smtClean="0"/>
              <a:t>conductors</a:t>
            </a:r>
            <a:r>
              <a:rPr lang="en-US" dirty="0"/>
              <a:t>. The conductivity is about one million times greater in the plane of the graphite rings than at </a:t>
            </a:r>
            <a:r>
              <a:rPr lang="en-US" dirty="0" smtClean="0"/>
              <a:t>right</a:t>
            </a:r>
            <a:r>
              <a:rPr lang="tr-TR" dirty="0" smtClean="0"/>
              <a:t> </a:t>
            </a:r>
            <a:r>
              <a:rPr lang="en-US" dirty="0" smtClean="0"/>
              <a:t>angles </a:t>
            </a:r>
            <a:r>
              <a:rPr lang="en-US" dirty="0"/>
              <a:t>to this plane: </a:t>
            </a:r>
            <a:endParaRPr lang="tr-TR" dirty="0" smtClean="0"/>
          </a:p>
          <a:p>
            <a:pPr indent="15875" algn="just">
              <a:buNone/>
            </a:pPr>
            <a:r>
              <a:rPr lang="en-US" dirty="0" smtClean="0"/>
              <a:t>σ </a:t>
            </a:r>
            <a:r>
              <a:rPr lang="en-US" dirty="0"/>
              <a:t>(parallel)/ σ(perpendicular) = 10</a:t>
            </a:r>
            <a:r>
              <a:rPr lang="en-US" b="1" baseline="30000" dirty="0"/>
              <a:t>6</a:t>
            </a:r>
            <a:r>
              <a:rPr lang="en-US" b="1" dirty="0"/>
              <a:t> </a:t>
            </a:r>
            <a:r>
              <a:rPr lang="en-US" dirty="0"/>
              <a:t>. </a:t>
            </a:r>
            <a:endParaRPr lang="tr-TR" dirty="0" smtClean="0"/>
          </a:p>
          <a:p>
            <a:pPr algn="just"/>
            <a:r>
              <a:rPr lang="en-US" dirty="0" smtClean="0"/>
              <a:t>Correspondingly</a:t>
            </a:r>
            <a:r>
              <a:rPr lang="en-US" dirty="0"/>
              <a:t>, the conductivity of </a:t>
            </a:r>
            <a:r>
              <a:rPr lang="en-US" dirty="0" smtClean="0"/>
              <a:t>stretch</a:t>
            </a:r>
            <a:r>
              <a:rPr lang="tr-TR" dirty="0" smtClean="0"/>
              <a:t> </a:t>
            </a:r>
            <a:r>
              <a:rPr lang="en-US" dirty="0" smtClean="0"/>
              <a:t>oriented</a:t>
            </a:r>
            <a:r>
              <a:rPr lang="tr-TR" dirty="0"/>
              <a:t> </a:t>
            </a:r>
            <a:r>
              <a:rPr lang="en-US" dirty="0" err="1" smtClean="0"/>
              <a:t>polyacetylene</a:t>
            </a:r>
            <a:r>
              <a:rPr lang="en-US" dirty="0" smtClean="0"/>
              <a:t> </a:t>
            </a:r>
            <a:r>
              <a:rPr lang="en-US" dirty="0"/>
              <a:t>is some 100 times higher in the stretch direction than perpendicular to it.</a:t>
            </a:r>
          </a:p>
        </p:txBody>
      </p:sp>
    </p:spTree>
    <p:extLst>
      <p:ext uri="{BB962C8B-B14F-4D97-AF65-F5344CB8AC3E}">
        <p14:creationId xmlns:p14="http://schemas.microsoft.com/office/powerpoint/2010/main" xmlns="" val="119441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Conductive polymers – the story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In the early 1970s </a:t>
            </a:r>
            <a:r>
              <a:rPr lang="en-US" sz="1800" dirty="0" err="1"/>
              <a:t>Shirakawa</a:t>
            </a:r>
            <a:r>
              <a:rPr lang="en-US" sz="1800" dirty="0"/>
              <a:t> and co-workers </a:t>
            </a:r>
            <a:r>
              <a:rPr lang="en-US" sz="1800" dirty="0" smtClean="0"/>
              <a:t>make </a:t>
            </a:r>
            <a:r>
              <a:rPr lang="en-US" sz="1800" dirty="0"/>
              <a:t>well-defined </a:t>
            </a:r>
            <a:r>
              <a:rPr lang="en-US" sz="1800" dirty="0" smtClean="0"/>
              <a:t>films</a:t>
            </a:r>
            <a:r>
              <a:rPr lang="tr-TR" sz="1800" dirty="0" smtClean="0"/>
              <a:t> </a:t>
            </a:r>
            <a:r>
              <a:rPr lang="en-US" sz="1800" dirty="0" smtClean="0"/>
              <a:t>of </a:t>
            </a:r>
            <a:r>
              <a:rPr lang="en-US" sz="1800" dirty="0" err="1"/>
              <a:t>polyacetylene</a:t>
            </a:r>
            <a:r>
              <a:rPr lang="en-US" sz="1800" dirty="0" smtClean="0"/>
              <a:t>.</a:t>
            </a:r>
            <a:r>
              <a:rPr lang="en-US" sz="1800" dirty="0"/>
              <a:t> </a:t>
            </a:r>
            <a:r>
              <a:rPr lang="tr-TR" sz="1800" dirty="0" smtClean="0"/>
              <a:t> They </a:t>
            </a:r>
            <a:r>
              <a:rPr lang="en-US" sz="1800" dirty="0" smtClean="0"/>
              <a:t>produced </a:t>
            </a:r>
            <a:r>
              <a:rPr lang="en-US" sz="1800" dirty="0"/>
              <a:t>a copper-</a:t>
            </a:r>
            <a:r>
              <a:rPr lang="en-US" sz="1800" dirty="0" err="1"/>
              <a:t>coloured</a:t>
            </a:r>
            <a:r>
              <a:rPr lang="en-US" sz="1800" dirty="0"/>
              <a:t> film of </a:t>
            </a:r>
            <a:r>
              <a:rPr lang="en-US" sz="1800" dirty="0" smtClean="0"/>
              <a:t>all-</a:t>
            </a:r>
            <a:r>
              <a:rPr lang="en-US" sz="1800" i="1" dirty="0" err="1" smtClean="0"/>
              <a:t>cis</a:t>
            </a:r>
            <a:r>
              <a:rPr lang="en-US" sz="1800" dirty="0" smtClean="0"/>
              <a:t>-</a:t>
            </a:r>
            <a:r>
              <a:rPr lang="en-US" sz="1800" dirty="0" err="1" smtClean="0"/>
              <a:t>polyacetylene</a:t>
            </a:r>
            <a:r>
              <a:rPr lang="tr-TR" sz="1800" dirty="0"/>
              <a:t> </a:t>
            </a:r>
            <a:r>
              <a:rPr lang="tr-TR" sz="1800" dirty="0" smtClean="0"/>
              <a:t>and </a:t>
            </a:r>
            <a:r>
              <a:rPr lang="en-US" sz="1800" dirty="0" smtClean="0"/>
              <a:t>also silvery all-</a:t>
            </a:r>
            <a:r>
              <a:rPr lang="en-US" sz="1800" i="1" dirty="0" smtClean="0"/>
              <a:t>trans</a:t>
            </a:r>
            <a:r>
              <a:rPr lang="en-US" sz="1800" dirty="0" smtClean="0"/>
              <a:t>-</a:t>
            </a:r>
            <a:r>
              <a:rPr lang="en-US" sz="1800" dirty="0" err="1" smtClean="0"/>
              <a:t>polyacetylene</a:t>
            </a:r>
            <a:r>
              <a:rPr lang="tr-TR" sz="1800" dirty="0" smtClean="0"/>
              <a:t>.</a:t>
            </a:r>
            <a:r>
              <a:rPr lang="tr-TR" sz="1800" dirty="0"/>
              <a:t> </a:t>
            </a:r>
            <a:r>
              <a:rPr lang="tr-TR" sz="1800" dirty="0" smtClean="0"/>
              <a:t>Their </a:t>
            </a:r>
            <a:r>
              <a:rPr lang="en-US" sz="1800" dirty="0" err="1" smtClean="0"/>
              <a:t>conductivit</a:t>
            </a:r>
            <a:r>
              <a:rPr lang="tr-TR" sz="1800" dirty="0" smtClean="0"/>
              <a:t>ies </a:t>
            </a:r>
            <a:r>
              <a:rPr lang="en-US" sz="1800" dirty="0" smtClean="0"/>
              <a:t> </a:t>
            </a:r>
            <a:r>
              <a:rPr lang="tr-TR" sz="1800" dirty="0" smtClean="0"/>
              <a:t>were:</a:t>
            </a:r>
          </a:p>
          <a:p>
            <a:pPr indent="0" algn="just">
              <a:buNone/>
            </a:pPr>
            <a:r>
              <a:rPr lang="en-US" sz="1800" i="1" dirty="0" err="1" smtClean="0"/>
              <a:t>cis</a:t>
            </a:r>
            <a:r>
              <a:rPr lang="en-US" sz="1800" dirty="0" err="1" smtClean="0"/>
              <a:t>-polyacetylene</a:t>
            </a:r>
            <a:r>
              <a:rPr lang="en-US" sz="1800" dirty="0" smtClean="0"/>
              <a:t> 10</a:t>
            </a:r>
            <a:r>
              <a:rPr lang="en-US" sz="1800" baseline="30000" dirty="0" smtClean="0"/>
              <a:t>–8</a:t>
            </a:r>
            <a:r>
              <a:rPr lang="en-US" sz="1800" dirty="0" smtClean="0"/>
              <a:t>-10</a:t>
            </a:r>
            <a:r>
              <a:rPr lang="en-US" sz="1800" baseline="30000" dirty="0" smtClean="0"/>
              <a:t>–7</a:t>
            </a:r>
            <a:r>
              <a:rPr lang="en-US" sz="1800" dirty="0" smtClean="0"/>
              <a:t> S</a:t>
            </a:r>
            <a:r>
              <a:rPr lang="tr-TR" sz="1800" dirty="0" smtClean="0"/>
              <a:t>.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–1</a:t>
            </a:r>
            <a:r>
              <a:rPr lang="en-US" sz="1800" dirty="0" smtClean="0"/>
              <a:t> </a:t>
            </a:r>
            <a:endParaRPr lang="tr-TR" sz="1800" dirty="0" smtClean="0"/>
          </a:p>
          <a:p>
            <a:pPr indent="0" algn="just">
              <a:buNone/>
            </a:pPr>
            <a:r>
              <a:rPr lang="en-US" sz="1800" i="1" dirty="0" smtClean="0"/>
              <a:t>trans</a:t>
            </a:r>
            <a:r>
              <a:rPr lang="en-US" sz="1800" dirty="0" smtClean="0"/>
              <a:t>-</a:t>
            </a:r>
            <a:r>
              <a:rPr lang="en-US" sz="1800" dirty="0" err="1" smtClean="0"/>
              <a:t>polyacetylene</a:t>
            </a:r>
            <a:r>
              <a:rPr lang="en-US" sz="1800" dirty="0" smtClean="0"/>
              <a:t> 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–3</a:t>
            </a:r>
            <a:r>
              <a:rPr lang="en-US" sz="1800" dirty="0" smtClean="0"/>
              <a:t>-10</a:t>
            </a:r>
            <a:r>
              <a:rPr lang="en-US" sz="1800" baseline="30000" dirty="0" smtClean="0"/>
              <a:t>–2</a:t>
            </a:r>
            <a:r>
              <a:rPr lang="en-US" sz="1800" dirty="0" smtClean="0"/>
              <a:t> S</a:t>
            </a:r>
            <a:r>
              <a:rPr lang="tr-TR" sz="1800" dirty="0" smtClean="0"/>
              <a:t>.</a:t>
            </a:r>
            <a:r>
              <a:rPr lang="en-US" sz="1800" dirty="0" smtClean="0"/>
              <a:t>m</a:t>
            </a:r>
            <a:r>
              <a:rPr lang="en-US" sz="1800" baseline="30000" dirty="0" smtClean="0"/>
              <a:t>–1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06067"/>
            <a:ext cx="6210020" cy="314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300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1365</Words>
  <Application>Microsoft Office PowerPoint</Application>
  <PresentationFormat>Ekran Gösterisi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The Nobel Prize in Chemistry, 2000: Conductive polymers</vt:lpstr>
      <vt:lpstr>Slayt 2</vt:lpstr>
      <vt:lpstr>Slayt 3</vt:lpstr>
      <vt:lpstr>Slayt 4</vt:lpstr>
      <vt:lpstr>Slayt 5</vt:lpstr>
      <vt:lpstr>Slayt 6</vt:lpstr>
      <vt:lpstr>Slayt 7</vt:lpstr>
      <vt:lpstr>Slayt 8</vt:lpstr>
      <vt:lpstr>Conductive polymers – the story</vt:lpstr>
      <vt:lpstr>Conductive polymers – the story</vt:lpstr>
      <vt:lpstr>Slayt 11</vt:lpstr>
      <vt:lpstr>Slayt 12</vt:lpstr>
      <vt:lpstr>Slayt 13</vt:lpstr>
      <vt:lpstr>Slayt 14</vt:lpstr>
      <vt:lpstr>Slayt 15</vt:lpstr>
      <vt:lpstr>Slayt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Aylin</dc:creator>
  <cp:lastModifiedBy>aylin</cp:lastModifiedBy>
  <cp:revision>102</cp:revision>
  <dcterms:created xsi:type="dcterms:W3CDTF">2012-04-16T07:20:42Z</dcterms:created>
  <dcterms:modified xsi:type="dcterms:W3CDTF">2015-03-20T07:14:34Z</dcterms:modified>
</cp:coreProperties>
</file>