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8" r:id="rId2"/>
    <p:sldId id="261" r:id="rId3"/>
    <p:sldId id="262" r:id="rId4"/>
    <p:sldId id="263" r:id="rId5"/>
    <p:sldId id="256" r:id="rId6"/>
    <p:sldId id="257" r:id="rId7"/>
    <p:sldId id="258" r:id="rId8"/>
    <p:sldId id="259" r:id="rId9"/>
    <p:sldId id="260"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5224A7-8534-418C-9BF0-75CA748F3F15}"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84E21-B521-4AAB-9705-67C15F29DE50}" type="slidenum">
              <a:rPr lang="en-US" smtClean="0"/>
              <a:t>‹#›</a:t>
            </a:fld>
            <a:endParaRPr lang="en-US"/>
          </a:p>
        </p:txBody>
      </p:sp>
    </p:spTree>
    <p:extLst>
      <p:ext uri="{BB962C8B-B14F-4D97-AF65-F5344CB8AC3E}">
        <p14:creationId xmlns:p14="http://schemas.microsoft.com/office/powerpoint/2010/main" val="259211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224A7-8534-418C-9BF0-75CA748F3F15}"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84E21-B521-4AAB-9705-67C15F29DE50}" type="slidenum">
              <a:rPr lang="en-US" smtClean="0"/>
              <a:t>‹#›</a:t>
            </a:fld>
            <a:endParaRPr lang="en-US"/>
          </a:p>
        </p:txBody>
      </p:sp>
    </p:spTree>
    <p:extLst>
      <p:ext uri="{BB962C8B-B14F-4D97-AF65-F5344CB8AC3E}">
        <p14:creationId xmlns:p14="http://schemas.microsoft.com/office/powerpoint/2010/main" val="119272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224A7-8534-418C-9BF0-75CA748F3F15}"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84E21-B521-4AAB-9705-67C15F29DE50}" type="slidenum">
              <a:rPr lang="en-US" smtClean="0"/>
              <a:t>‹#›</a:t>
            </a:fld>
            <a:endParaRPr lang="en-US"/>
          </a:p>
        </p:txBody>
      </p:sp>
    </p:spTree>
    <p:extLst>
      <p:ext uri="{BB962C8B-B14F-4D97-AF65-F5344CB8AC3E}">
        <p14:creationId xmlns:p14="http://schemas.microsoft.com/office/powerpoint/2010/main" val="335709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224A7-8534-418C-9BF0-75CA748F3F15}"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84E21-B521-4AAB-9705-67C15F29DE50}" type="slidenum">
              <a:rPr lang="en-US" smtClean="0"/>
              <a:t>‹#›</a:t>
            </a:fld>
            <a:endParaRPr lang="en-US"/>
          </a:p>
        </p:txBody>
      </p:sp>
    </p:spTree>
    <p:extLst>
      <p:ext uri="{BB962C8B-B14F-4D97-AF65-F5344CB8AC3E}">
        <p14:creationId xmlns:p14="http://schemas.microsoft.com/office/powerpoint/2010/main" val="3916901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224A7-8534-418C-9BF0-75CA748F3F15}"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84E21-B521-4AAB-9705-67C15F29DE50}" type="slidenum">
              <a:rPr lang="en-US" smtClean="0"/>
              <a:t>‹#›</a:t>
            </a:fld>
            <a:endParaRPr lang="en-US"/>
          </a:p>
        </p:txBody>
      </p:sp>
    </p:spTree>
    <p:extLst>
      <p:ext uri="{BB962C8B-B14F-4D97-AF65-F5344CB8AC3E}">
        <p14:creationId xmlns:p14="http://schemas.microsoft.com/office/powerpoint/2010/main" val="4038198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5224A7-8534-418C-9BF0-75CA748F3F15}"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84E21-B521-4AAB-9705-67C15F29DE50}" type="slidenum">
              <a:rPr lang="en-US" smtClean="0"/>
              <a:t>‹#›</a:t>
            </a:fld>
            <a:endParaRPr lang="en-US"/>
          </a:p>
        </p:txBody>
      </p:sp>
    </p:spTree>
    <p:extLst>
      <p:ext uri="{BB962C8B-B14F-4D97-AF65-F5344CB8AC3E}">
        <p14:creationId xmlns:p14="http://schemas.microsoft.com/office/powerpoint/2010/main" val="485509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5224A7-8534-418C-9BF0-75CA748F3F15}" type="datetimeFigureOut">
              <a:rPr lang="en-US" smtClean="0"/>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84E21-B521-4AAB-9705-67C15F29DE50}" type="slidenum">
              <a:rPr lang="en-US" smtClean="0"/>
              <a:t>‹#›</a:t>
            </a:fld>
            <a:endParaRPr lang="en-US"/>
          </a:p>
        </p:txBody>
      </p:sp>
    </p:spTree>
    <p:extLst>
      <p:ext uri="{BB962C8B-B14F-4D97-AF65-F5344CB8AC3E}">
        <p14:creationId xmlns:p14="http://schemas.microsoft.com/office/powerpoint/2010/main" val="2530098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5224A7-8534-418C-9BF0-75CA748F3F15}" type="datetimeFigureOut">
              <a:rPr lang="en-US" smtClean="0"/>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84E21-B521-4AAB-9705-67C15F29DE50}" type="slidenum">
              <a:rPr lang="en-US" smtClean="0"/>
              <a:t>‹#›</a:t>
            </a:fld>
            <a:endParaRPr lang="en-US"/>
          </a:p>
        </p:txBody>
      </p:sp>
    </p:spTree>
    <p:extLst>
      <p:ext uri="{BB962C8B-B14F-4D97-AF65-F5344CB8AC3E}">
        <p14:creationId xmlns:p14="http://schemas.microsoft.com/office/powerpoint/2010/main" val="4109952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224A7-8534-418C-9BF0-75CA748F3F15}" type="datetimeFigureOut">
              <a:rPr lang="en-US" smtClean="0"/>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84E21-B521-4AAB-9705-67C15F29DE50}" type="slidenum">
              <a:rPr lang="en-US" smtClean="0"/>
              <a:t>‹#›</a:t>
            </a:fld>
            <a:endParaRPr lang="en-US"/>
          </a:p>
        </p:txBody>
      </p:sp>
    </p:spTree>
    <p:extLst>
      <p:ext uri="{BB962C8B-B14F-4D97-AF65-F5344CB8AC3E}">
        <p14:creationId xmlns:p14="http://schemas.microsoft.com/office/powerpoint/2010/main" val="3715834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224A7-8534-418C-9BF0-75CA748F3F15}"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84E21-B521-4AAB-9705-67C15F29DE50}" type="slidenum">
              <a:rPr lang="en-US" smtClean="0"/>
              <a:t>‹#›</a:t>
            </a:fld>
            <a:endParaRPr lang="en-US"/>
          </a:p>
        </p:txBody>
      </p:sp>
    </p:spTree>
    <p:extLst>
      <p:ext uri="{BB962C8B-B14F-4D97-AF65-F5344CB8AC3E}">
        <p14:creationId xmlns:p14="http://schemas.microsoft.com/office/powerpoint/2010/main" val="598252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224A7-8534-418C-9BF0-75CA748F3F15}"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84E21-B521-4AAB-9705-67C15F29DE50}" type="slidenum">
              <a:rPr lang="en-US" smtClean="0"/>
              <a:t>‹#›</a:t>
            </a:fld>
            <a:endParaRPr lang="en-US"/>
          </a:p>
        </p:txBody>
      </p:sp>
    </p:spTree>
    <p:extLst>
      <p:ext uri="{BB962C8B-B14F-4D97-AF65-F5344CB8AC3E}">
        <p14:creationId xmlns:p14="http://schemas.microsoft.com/office/powerpoint/2010/main" val="50077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224A7-8534-418C-9BF0-75CA748F3F15}" type="datetimeFigureOut">
              <a:rPr lang="en-US" smtClean="0"/>
              <a:t>10/21/2015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84E21-B521-4AAB-9705-67C15F29DE50}" type="slidenum">
              <a:rPr lang="en-US" smtClean="0"/>
              <a:t>‹#›</a:t>
            </a:fld>
            <a:endParaRPr lang="en-US"/>
          </a:p>
        </p:txBody>
      </p:sp>
    </p:spTree>
    <p:extLst>
      <p:ext uri="{BB962C8B-B14F-4D97-AF65-F5344CB8AC3E}">
        <p14:creationId xmlns:p14="http://schemas.microsoft.com/office/powerpoint/2010/main" val="3620879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000000"/>
                </a:solidFill>
                <a:latin typeface="Arial" panose="020B0604020202020204" pitchFamily="34" charset="0"/>
              </a:rPr>
              <a:t>POLYMERIZATION REACTIONS</a:t>
            </a:r>
            <a:endParaRPr lang="en-US" dirty="0"/>
          </a:p>
        </p:txBody>
      </p:sp>
      <p:sp>
        <p:nvSpPr>
          <p:cNvPr id="4" name="Rectangle 3"/>
          <p:cNvSpPr/>
          <p:nvPr/>
        </p:nvSpPr>
        <p:spPr>
          <a:xfrm>
            <a:off x="953037" y="3509963"/>
            <a:ext cx="10457645" cy="1446550"/>
          </a:xfrm>
          <a:prstGeom prst="rect">
            <a:avLst/>
          </a:prstGeom>
        </p:spPr>
        <p:txBody>
          <a:bodyPr wrap="square">
            <a:spAutoFit/>
          </a:bodyPr>
          <a:lstStyle/>
          <a:p>
            <a:endParaRPr lang="en-US" sz="2000" dirty="0">
              <a:solidFill>
                <a:srgbClr val="000000"/>
              </a:solidFill>
              <a:latin typeface="Arial" panose="020B0604020202020204" pitchFamily="34" charset="0"/>
            </a:endParaRPr>
          </a:p>
          <a:p>
            <a:pPr marR="0" algn="just"/>
            <a:r>
              <a:rPr lang="en-US" sz="2000" dirty="0">
                <a:solidFill>
                  <a:srgbClr val="000000"/>
                </a:solidFill>
                <a:latin typeface="Arial" panose="020B0604020202020204" pitchFamily="34" charset="0"/>
              </a:rPr>
              <a:t> </a:t>
            </a:r>
            <a:endParaRPr lang="en-US" sz="2400" dirty="0">
              <a:solidFill>
                <a:srgbClr val="000000"/>
              </a:solidFill>
              <a:latin typeface="Arial" panose="020B0604020202020204" pitchFamily="34" charset="0"/>
            </a:endParaRPr>
          </a:p>
          <a:p>
            <a:pPr marR="0" algn="just"/>
            <a:r>
              <a:rPr lang="en-US" sz="2400" dirty="0" smtClean="0">
                <a:solidFill>
                  <a:srgbClr val="000000"/>
                </a:solidFill>
                <a:latin typeface="Arial" panose="020B0604020202020204" pitchFamily="34" charset="0"/>
              </a:rPr>
              <a:t>Polymerization </a:t>
            </a:r>
            <a:r>
              <a:rPr lang="en-US" sz="2400" dirty="0">
                <a:solidFill>
                  <a:srgbClr val="000000"/>
                </a:solidFill>
                <a:latin typeface="Arial" panose="020B0604020202020204" pitchFamily="34" charset="0"/>
              </a:rPr>
              <a:t>can proceed according to two different mechanisms, referred to as chain-growth and step-growth polymerization. </a:t>
            </a:r>
            <a:endParaRPr lang="en-US" sz="2400" dirty="0"/>
          </a:p>
        </p:txBody>
      </p:sp>
    </p:spTree>
    <p:extLst>
      <p:ext uri="{BB962C8B-B14F-4D97-AF65-F5344CB8AC3E}">
        <p14:creationId xmlns:p14="http://schemas.microsoft.com/office/powerpoint/2010/main" val="3073136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G26_000-0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244" y="-974"/>
            <a:ext cx="8008183" cy="6006505"/>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3"/>
          <p:cNvSpPr txBox="1">
            <a:spLocks noChangeArrowheads="1"/>
          </p:cNvSpPr>
          <p:nvPr/>
        </p:nvSpPr>
        <p:spPr bwMode="auto">
          <a:xfrm>
            <a:off x="1208867" y="266701"/>
            <a:ext cx="985587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000" dirty="0">
                <a:solidFill>
                  <a:schemeClr val="tx1"/>
                </a:solidFill>
              </a:rPr>
              <a:t>Cationic Polymerization</a:t>
            </a:r>
          </a:p>
        </p:txBody>
      </p:sp>
    </p:spTree>
    <p:extLst>
      <p:ext uri="{BB962C8B-B14F-4D97-AF65-F5344CB8AC3E}">
        <p14:creationId xmlns:p14="http://schemas.microsoft.com/office/powerpoint/2010/main" val="3382461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G26_000-0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9254" y="0"/>
            <a:ext cx="914343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510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74918" y="177494"/>
            <a:ext cx="90074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dirty="0">
                <a:solidFill>
                  <a:schemeClr val="tx1"/>
                </a:solidFill>
              </a:rPr>
              <a:t>Anionic Polymerization</a:t>
            </a:r>
          </a:p>
        </p:txBody>
      </p:sp>
      <p:pic>
        <p:nvPicPr>
          <p:cNvPr id="4098" name="Picture 2" descr="http://pslc.ws/macrog/images/anion0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786" y="1363851"/>
            <a:ext cx="8140540" cy="152418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pslc.ws/macrog/images/anion0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5471" y="3333585"/>
            <a:ext cx="6559559" cy="3256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086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03" y="4617868"/>
            <a:ext cx="11443199" cy="2215991"/>
          </a:xfrm>
          <a:prstGeom prst="rect">
            <a:avLst/>
          </a:prstGeom>
        </p:spPr>
        <p:txBody>
          <a:bodyPr wrap="square">
            <a:spAutoFit/>
          </a:bodyPr>
          <a:lstStyle/>
          <a:p>
            <a:r>
              <a:rPr lang="en-US" b="1" dirty="0" smtClean="0">
                <a:latin typeface="arial" panose="020B0604020202020204" pitchFamily="34" charset="0"/>
              </a:rPr>
              <a:t>The Chain That Wouldn't Die</a:t>
            </a:r>
            <a:endParaRPr lang="en-US" b="1" dirty="0" smtClean="0"/>
          </a:p>
          <a:p>
            <a:pPr algn="just"/>
            <a:r>
              <a:rPr lang="tr-TR" sz="2000" dirty="0" err="1" smtClean="0"/>
              <a:t>This</a:t>
            </a:r>
            <a:r>
              <a:rPr lang="tr-TR" sz="2000" dirty="0" smtClean="0"/>
              <a:t> </a:t>
            </a:r>
            <a:r>
              <a:rPr lang="tr-TR" sz="2000" dirty="0" err="1" smtClean="0"/>
              <a:t>process</a:t>
            </a:r>
            <a:r>
              <a:rPr lang="tr-TR" sz="2000" dirty="0" smtClean="0"/>
              <a:t> </a:t>
            </a:r>
            <a:r>
              <a:rPr lang="en-US" sz="2000" dirty="0" smtClean="0"/>
              <a:t>doesn't stop! In many cases, the only thing that stops monomers from adding to the growing chain, is that eventually there are no more monomer molecules in the beaker left to add! And even then, if someone came along some time later and dumped </a:t>
            </a:r>
            <a:r>
              <a:rPr lang="en-US" sz="2000" i="1" dirty="0" smtClean="0"/>
              <a:t>more</a:t>
            </a:r>
            <a:r>
              <a:rPr lang="en-US" sz="2000" dirty="0" smtClean="0"/>
              <a:t> monomer into the beaker, they would add to the chain and the chain would grow some more! Some chains of polystyrene have been known to stay active like this for years. In order to stop them, something like water, which reacts with the carbanions, has to be added to the polymer. Systems like this are called </a:t>
            </a:r>
            <a:r>
              <a:rPr lang="en-US" sz="2000" b="1" i="1" dirty="0" smtClean="0"/>
              <a:t>living</a:t>
            </a:r>
            <a:r>
              <a:rPr lang="en-US" sz="2000" b="1" dirty="0" smtClean="0"/>
              <a:t> anionic polymerizations</a:t>
            </a:r>
            <a:r>
              <a:rPr lang="en-US" sz="2000" dirty="0" smtClean="0"/>
              <a:t>.</a:t>
            </a:r>
            <a:endParaRPr lang="en-US" sz="2000" dirty="0"/>
          </a:p>
        </p:txBody>
      </p:sp>
      <p:pic>
        <p:nvPicPr>
          <p:cNvPr id="5" name="Picture 8" descr="http://pslc.ws/macrog/images/anion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359" y="131164"/>
            <a:ext cx="6356163" cy="448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169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312" y="1718935"/>
            <a:ext cx="7237925" cy="1325563"/>
          </a:xfrm>
        </p:spPr>
        <p:txBody>
          <a:bodyPr>
            <a:normAutofit/>
          </a:bodyPr>
          <a:lstStyle/>
          <a:p>
            <a:r>
              <a:rPr lang="tr-TR" dirty="0" smtClean="0">
                <a:solidFill>
                  <a:srgbClr val="000000"/>
                </a:solidFill>
                <a:latin typeface="Arial" panose="020B0604020202020204" pitchFamily="34" charset="0"/>
              </a:rPr>
              <a:t>S</a:t>
            </a:r>
            <a:r>
              <a:rPr lang="en-US" dirty="0" err="1" smtClean="0">
                <a:solidFill>
                  <a:srgbClr val="000000"/>
                </a:solidFill>
                <a:latin typeface="Arial" panose="020B0604020202020204" pitchFamily="34" charset="0"/>
              </a:rPr>
              <a:t>tep</a:t>
            </a:r>
            <a:r>
              <a:rPr lang="en-US" dirty="0" smtClean="0">
                <a:solidFill>
                  <a:srgbClr val="000000"/>
                </a:solidFill>
                <a:latin typeface="Arial" panose="020B0604020202020204" pitchFamily="34" charset="0"/>
              </a:rPr>
              <a:t>-growth polymerization</a:t>
            </a:r>
            <a:r>
              <a:rPr lang="en-US" dirty="0" smtClean="0"/>
              <a:t/>
            </a:r>
            <a:br>
              <a:rPr lang="en-US" dirty="0" smtClean="0"/>
            </a:br>
            <a:endParaRPr lang="en-US" dirty="0"/>
          </a:p>
        </p:txBody>
      </p:sp>
      <p:sp>
        <p:nvSpPr>
          <p:cNvPr id="5" name="Rectangle 4"/>
          <p:cNvSpPr/>
          <p:nvPr/>
        </p:nvSpPr>
        <p:spPr>
          <a:xfrm>
            <a:off x="1146219" y="3302076"/>
            <a:ext cx="9852337" cy="1938992"/>
          </a:xfrm>
          <a:prstGeom prst="rect">
            <a:avLst/>
          </a:prstGeom>
        </p:spPr>
        <p:txBody>
          <a:bodyPr wrap="square">
            <a:spAutoFit/>
          </a:bodyPr>
          <a:lstStyle/>
          <a:p>
            <a:pPr algn="just"/>
            <a:r>
              <a:rPr lang="en-US" altLang="en-US" sz="2400" dirty="0"/>
              <a:t>Step-growth polymers, also called condensation </a:t>
            </a:r>
            <a:r>
              <a:rPr lang="en-US" altLang="en-US" sz="2400" dirty="0" smtClean="0"/>
              <a:t>polymers</a:t>
            </a:r>
            <a:r>
              <a:rPr lang="tr-TR" altLang="en-US" sz="2400" dirty="0" smtClean="0"/>
              <a:t>.</a:t>
            </a:r>
            <a:r>
              <a:rPr lang="en-US" altLang="en-US" sz="2400" dirty="0" smtClean="0"/>
              <a:t> </a:t>
            </a:r>
            <a:r>
              <a:rPr lang="en-US" sz="2400" dirty="0" smtClean="0"/>
              <a:t>This </a:t>
            </a:r>
            <a:r>
              <a:rPr lang="en-US" sz="2400" dirty="0" smtClean="0"/>
              <a:t>type of polymers is generated by the condensation of two monomer units with the loss of small molecules such as H</a:t>
            </a:r>
            <a:r>
              <a:rPr lang="en-US" sz="2400" baseline="-25000" dirty="0" smtClean="0"/>
              <a:t>2</a:t>
            </a:r>
            <a:r>
              <a:rPr lang="en-US" sz="2400" dirty="0" smtClean="0"/>
              <a:t>O, </a:t>
            </a:r>
            <a:r>
              <a:rPr lang="en-US" sz="2400" dirty="0" err="1" smtClean="0"/>
              <a:t>HCl</a:t>
            </a:r>
            <a:r>
              <a:rPr lang="en-US" sz="2400" dirty="0" smtClean="0"/>
              <a:t>, and NH</a:t>
            </a:r>
            <a:r>
              <a:rPr lang="en-US" sz="2400" baseline="-25000" dirty="0" smtClean="0"/>
              <a:t>3</a:t>
            </a:r>
            <a:r>
              <a:rPr lang="en-US" sz="2400" dirty="0" smtClean="0"/>
              <a:t> etc. Here the monomer units must have two functional groups in order to condensation reaction </a:t>
            </a:r>
            <a:r>
              <a:rPr lang="tr-TR" sz="2400" dirty="0" err="1" smtClean="0"/>
              <a:t>takes</a:t>
            </a:r>
            <a:r>
              <a:rPr lang="en-US" sz="2400" dirty="0" smtClean="0"/>
              <a:t> </a:t>
            </a:r>
            <a:r>
              <a:rPr lang="en-US" sz="2400" dirty="0" smtClean="0"/>
              <a:t>place.</a:t>
            </a:r>
            <a:endParaRPr lang="en-US" sz="2400" dirty="0"/>
          </a:p>
        </p:txBody>
      </p:sp>
    </p:spTree>
    <p:extLst>
      <p:ext uri="{BB962C8B-B14F-4D97-AF65-F5344CB8AC3E}">
        <p14:creationId xmlns:p14="http://schemas.microsoft.com/office/powerpoint/2010/main" val="2585021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9287" y="1230946"/>
            <a:ext cx="5066082" cy="5319386"/>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7655" y="1230946"/>
            <a:ext cx="5066082" cy="5319386"/>
          </a:xfrm>
          <a:prstGeom prst="rect">
            <a:avLst/>
          </a:prstGeom>
        </p:spPr>
      </p:pic>
      <p:sp>
        <p:nvSpPr>
          <p:cNvPr id="10" name="Rectangle 9"/>
          <p:cNvSpPr/>
          <p:nvPr/>
        </p:nvSpPr>
        <p:spPr>
          <a:xfrm>
            <a:off x="699287" y="278653"/>
            <a:ext cx="10974450" cy="646331"/>
          </a:xfrm>
          <a:prstGeom prst="rect">
            <a:avLst/>
          </a:prstGeom>
        </p:spPr>
        <p:txBody>
          <a:bodyPr wrap="square">
            <a:spAutoFit/>
          </a:bodyPr>
          <a:lstStyle/>
          <a:p>
            <a:pPr algn="just"/>
            <a:r>
              <a:rPr lang="en-US" dirty="0" smtClean="0">
                <a:solidFill>
                  <a:srgbClr val="000000"/>
                </a:solidFill>
                <a:effectLst/>
                <a:latin typeface="Arial" panose="020B0604020202020204" pitchFamily="34" charset="0"/>
              </a:rPr>
              <a:t>The polyester and the polyamide Nylon 66, shown here, are two examples of synthetic condensation polymers, also known as </a:t>
            </a:r>
            <a:r>
              <a:rPr lang="en-US" b="1" dirty="0" smtClean="0">
                <a:solidFill>
                  <a:srgbClr val="000000"/>
                </a:solidFill>
                <a:effectLst/>
                <a:latin typeface="Arial" panose="020B0604020202020204" pitchFamily="34" charset="0"/>
              </a:rPr>
              <a:t>step-growth</a:t>
            </a:r>
            <a:r>
              <a:rPr lang="en-US" dirty="0" smtClean="0">
                <a:solidFill>
                  <a:srgbClr val="000000"/>
                </a:solidFill>
                <a:effectLst/>
                <a:latin typeface="Arial" panose="020B0604020202020204" pitchFamily="34" charset="0"/>
              </a:rPr>
              <a:t> polymers.</a:t>
            </a:r>
            <a:endParaRPr lang="en-US" dirty="0"/>
          </a:p>
        </p:txBody>
      </p:sp>
      <p:sp>
        <p:nvSpPr>
          <p:cNvPr id="11" name="Rectangle 10"/>
          <p:cNvSpPr/>
          <p:nvPr/>
        </p:nvSpPr>
        <p:spPr>
          <a:xfrm>
            <a:off x="3724758" y="6581001"/>
            <a:ext cx="8653221" cy="276999"/>
          </a:xfrm>
          <a:prstGeom prst="rect">
            <a:avLst/>
          </a:prstGeom>
        </p:spPr>
        <p:txBody>
          <a:bodyPr wrap="square">
            <a:spAutoFit/>
          </a:bodyPr>
          <a:lstStyle/>
          <a:p>
            <a:r>
              <a:rPr lang="tr-TR" sz="1200" dirty="0" err="1" smtClean="0"/>
              <a:t>Ref</a:t>
            </a:r>
            <a:r>
              <a:rPr lang="tr-TR" sz="1200" dirty="0" smtClean="0"/>
              <a:t>: </a:t>
            </a:r>
            <a:r>
              <a:rPr lang="en-US" sz="1200" dirty="0" smtClean="0"/>
              <a:t>http://chemistry.elmhurst.edu/vchembook/402condensepolymers.html</a:t>
            </a:r>
            <a:endParaRPr lang="en-US" sz="1200" dirty="0"/>
          </a:p>
        </p:txBody>
      </p:sp>
    </p:spTree>
    <p:extLst>
      <p:ext uri="{BB962C8B-B14F-4D97-AF65-F5344CB8AC3E}">
        <p14:creationId xmlns:p14="http://schemas.microsoft.com/office/powerpoint/2010/main" val="3627599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23268" y="3735092"/>
            <a:ext cx="10068732" cy="31229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981977" cy="327407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5093" y="3866827"/>
            <a:ext cx="9405082" cy="2991173"/>
          </a:xfrm>
          <a:prstGeom prst="rect">
            <a:avLst/>
          </a:prstGeom>
        </p:spPr>
      </p:pic>
    </p:spTree>
    <p:extLst>
      <p:ext uri="{BB962C8B-B14F-4D97-AF65-F5344CB8AC3E}">
        <p14:creationId xmlns:p14="http://schemas.microsoft.com/office/powerpoint/2010/main" val="160248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9243" y="-220531"/>
            <a:ext cx="9144000" cy="2387600"/>
          </a:xfrm>
        </p:spPr>
        <p:txBody>
          <a:bodyPr>
            <a:normAutofit/>
          </a:bodyPr>
          <a:lstStyle/>
          <a:p>
            <a:r>
              <a:rPr lang="tr-TR" sz="4000" b="1" dirty="0" err="1" smtClean="0">
                <a:latin typeface="+mn-lt"/>
              </a:rPr>
              <a:t>Chain-Growth</a:t>
            </a:r>
            <a:r>
              <a:rPr lang="tr-TR" sz="4000" b="1" dirty="0" smtClean="0">
                <a:latin typeface="+mn-lt"/>
              </a:rPr>
              <a:t> (</a:t>
            </a:r>
            <a:r>
              <a:rPr lang="en-US" sz="4000" b="1" dirty="0" smtClean="0">
                <a:latin typeface="+mn-lt"/>
              </a:rPr>
              <a:t>Addition</a:t>
            </a:r>
            <a:r>
              <a:rPr lang="tr-TR" sz="4000" b="1" dirty="0" smtClean="0">
                <a:latin typeface="+mn-lt"/>
              </a:rPr>
              <a:t>) </a:t>
            </a:r>
            <a:r>
              <a:rPr lang="en-US" sz="4000" b="1" dirty="0" smtClean="0">
                <a:latin typeface="+mn-lt"/>
              </a:rPr>
              <a:t>Polymerization</a:t>
            </a:r>
            <a:endParaRPr lang="en-US" sz="4000" dirty="0">
              <a:latin typeface="+mn-lt"/>
            </a:endParaRPr>
          </a:p>
        </p:txBody>
      </p:sp>
      <p:sp>
        <p:nvSpPr>
          <p:cNvPr id="4" name="Rectangle 3"/>
          <p:cNvSpPr/>
          <p:nvPr/>
        </p:nvSpPr>
        <p:spPr>
          <a:xfrm>
            <a:off x="1449019" y="2663282"/>
            <a:ext cx="9624447" cy="3046988"/>
          </a:xfrm>
          <a:prstGeom prst="rect">
            <a:avLst/>
          </a:prstGeom>
        </p:spPr>
        <p:txBody>
          <a:bodyPr wrap="square">
            <a:spAutoFit/>
          </a:bodyPr>
          <a:lstStyle/>
          <a:p>
            <a:pPr algn="just"/>
            <a:r>
              <a:rPr lang="en-US" sz="2400" b="1" dirty="0" smtClean="0"/>
              <a:t>Addition polymers </a:t>
            </a:r>
            <a:r>
              <a:rPr lang="en-US" sz="2400" dirty="0" smtClean="0"/>
              <a:t>are formed by the sequential addition of the monomer units with the help of a reactive intermediate such as free radicals, cation or anions without loss of small molecules. The addition polymerization generally involves three steps called initiation, propagation and termination. These steps apply to all types of addition polymerization such as free-radical, cation and anion. In this process alkenes are typically used as monomers and polymerization results by successive additions across the double bonds.</a:t>
            </a:r>
            <a:endParaRPr lang="en-US" sz="2400" dirty="0"/>
          </a:p>
        </p:txBody>
      </p:sp>
    </p:spTree>
    <p:extLst>
      <p:ext uri="{BB962C8B-B14F-4D97-AF65-F5344CB8AC3E}">
        <p14:creationId xmlns:p14="http://schemas.microsoft.com/office/powerpoint/2010/main" val="1478354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8090" y="891004"/>
            <a:ext cx="11011437" cy="923330"/>
          </a:xfrm>
          <a:prstGeom prst="rect">
            <a:avLst/>
          </a:prstGeom>
        </p:spPr>
        <p:txBody>
          <a:bodyPr wrap="square">
            <a:spAutoFit/>
          </a:bodyPr>
          <a:lstStyle/>
          <a:p>
            <a:pPr algn="just"/>
            <a:r>
              <a:rPr lang="en-US" dirty="0" smtClean="0">
                <a:solidFill>
                  <a:srgbClr val="000000"/>
                </a:solidFill>
                <a:effectLst/>
                <a:latin typeface="Arial" panose="020B0604020202020204" pitchFamily="34" charset="0"/>
              </a:rPr>
              <a:t>When radical polymerization is desired, it must be started by using a </a:t>
            </a:r>
            <a:r>
              <a:rPr lang="en-US" b="1" dirty="0" smtClean="0">
                <a:solidFill>
                  <a:srgbClr val="000000"/>
                </a:solidFill>
                <a:effectLst/>
                <a:latin typeface="Arial" panose="020B0604020202020204" pitchFamily="34" charset="0"/>
              </a:rPr>
              <a:t>radical initiator</a:t>
            </a:r>
            <a:r>
              <a:rPr lang="en-US" dirty="0" smtClean="0">
                <a:solidFill>
                  <a:srgbClr val="000000"/>
                </a:solidFill>
                <a:effectLst/>
                <a:latin typeface="Arial" panose="020B0604020202020204" pitchFamily="34" charset="0"/>
              </a:rPr>
              <a:t>, such as a peroxide or certain azo compounds. The formulas of some common initiators, and equations showing the formation of radical species from these initiators are presented below.</a:t>
            </a:r>
            <a:endParaRPr lang="en-US" dirty="0"/>
          </a:p>
        </p:txBody>
      </p:sp>
      <p:pic>
        <p:nvPicPr>
          <p:cNvPr id="1026" name="Picture 2" descr="https://www2.chemistry.msu.edu/faculty/reusch/VirtTxtJml/Images2/radini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969" y="2045689"/>
            <a:ext cx="10047681" cy="405889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470309" y="290317"/>
            <a:ext cx="4941417" cy="461665"/>
          </a:xfrm>
          <a:prstGeom prst="rect">
            <a:avLst/>
          </a:prstGeom>
        </p:spPr>
        <p:txBody>
          <a:bodyPr wrap="none">
            <a:spAutoFit/>
          </a:bodyPr>
          <a:lstStyle/>
          <a:p>
            <a:pPr algn="just"/>
            <a:r>
              <a:rPr lang="en-US" sz="2400" b="1" dirty="0" smtClean="0"/>
              <a:t>Radical Chain-Growth Polymerization</a:t>
            </a:r>
            <a:endParaRPr lang="tr-TR" sz="2400" b="1" dirty="0" smtClean="0"/>
          </a:p>
        </p:txBody>
      </p:sp>
    </p:spTree>
    <p:extLst>
      <p:ext uri="{BB962C8B-B14F-4D97-AF65-F5344CB8AC3E}">
        <p14:creationId xmlns:p14="http://schemas.microsoft.com/office/powerpoint/2010/main" val="209910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217" y="537739"/>
            <a:ext cx="10761372" cy="969090"/>
          </a:xfrm>
        </p:spPr>
        <p:txBody>
          <a:bodyPr>
            <a:normAutofit/>
          </a:bodyPr>
          <a:lstStyle/>
          <a:p>
            <a:pPr marL="0" indent="0" algn="just">
              <a:buNone/>
            </a:pPr>
            <a:r>
              <a:rPr lang="en-US" sz="2000" dirty="0"/>
              <a:t>One example of </a:t>
            </a:r>
            <a:r>
              <a:rPr lang="en-US" sz="2000" dirty="0" smtClean="0"/>
              <a:t>radical </a:t>
            </a:r>
            <a:r>
              <a:rPr lang="en-US" sz="2000" dirty="0"/>
              <a:t>polymerization is the conversion of styrene to </a:t>
            </a:r>
            <a:r>
              <a:rPr lang="en-US" sz="2000" dirty="0" smtClean="0"/>
              <a:t>polystyrene</a:t>
            </a:r>
            <a:r>
              <a:rPr lang="tr-TR" sz="2000" dirty="0" smtClean="0"/>
              <a:t>. </a:t>
            </a:r>
            <a:r>
              <a:rPr lang="en-US" sz="2000" dirty="0" smtClean="0"/>
              <a:t>The </a:t>
            </a:r>
            <a:r>
              <a:rPr lang="en-US" sz="2000" dirty="0"/>
              <a:t>first two equations illustrate the </a:t>
            </a:r>
            <a:r>
              <a:rPr lang="en-US" sz="2000" b="1" dirty="0"/>
              <a:t>initiation</a:t>
            </a:r>
            <a:r>
              <a:rPr lang="en-US" sz="2000" dirty="0"/>
              <a:t> process, and the last two equations are examples of </a:t>
            </a:r>
            <a:r>
              <a:rPr lang="en-US" sz="2000" b="1" dirty="0"/>
              <a:t>chain propagation</a:t>
            </a:r>
            <a:r>
              <a:rPr lang="en-US" sz="2000"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8805" y="1608712"/>
            <a:ext cx="7240806" cy="4406832"/>
          </a:xfrm>
          <a:prstGeom prst="rect">
            <a:avLst/>
          </a:prstGeom>
        </p:spPr>
      </p:pic>
      <p:sp>
        <p:nvSpPr>
          <p:cNvPr id="6" name="Rectangle 5"/>
          <p:cNvSpPr/>
          <p:nvPr/>
        </p:nvSpPr>
        <p:spPr>
          <a:xfrm>
            <a:off x="966989" y="6488668"/>
            <a:ext cx="10346028" cy="369332"/>
          </a:xfrm>
          <a:prstGeom prst="rect">
            <a:avLst/>
          </a:prstGeom>
        </p:spPr>
        <p:txBody>
          <a:bodyPr wrap="square">
            <a:spAutoFit/>
          </a:bodyPr>
          <a:lstStyle/>
          <a:p>
            <a:r>
              <a:rPr lang="en-US" dirty="0" smtClean="0"/>
              <a:t>https://www2.chemistry.msu.edu/faculty/reusch/VirtTxtJml/mechism/polvincl.htm</a:t>
            </a:r>
            <a:endParaRPr lang="en-US" dirty="0"/>
          </a:p>
        </p:txBody>
      </p:sp>
    </p:spTree>
    <p:extLst>
      <p:ext uri="{BB962C8B-B14F-4D97-AF65-F5344CB8AC3E}">
        <p14:creationId xmlns:p14="http://schemas.microsoft.com/office/powerpoint/2010/main" val="1848055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6532" y="434707"/>
            <a:ext cx="10515600" cy="2321372"/>
          </a:xfrm>
        </p:spPr>
        <p:txBody>
          <a:bodyPr>
            <a:normAutofit/>
          </a:bodyPr>
          <a:lstStyle/>
          <a:p>
            <a:pPr marL="0" indent="0" algn="just">
              <a:buNone/>
            </a:pPr>
            <a:r>
              <a:rPr lang="en-US" sz="2000" dirty="0"/>
              <a:t>In principle, once started a radical polymerization might be expected to continue unchecked, producing a few extremely long chain polymers. In practice, larger numbers of moderately sized chains are formed, indicating that chain-terminating reactions must be taking place. The most common termination processes are </a:t>
            </a:r>
            <a:r>
              <a:rPr lang="en-US" sz="2000" b="1" dirty="0"/>
              <a:t>Radical Combination</a:t>
            </a:r>
            <a:r>
              <a:rPr lang="en-US" sz="2000" dirty="0"/>
              <a:t> and </a:t>
            </a:r>
            <a:r>
              <a:rPr lang="en-US" sz="2000" b="1" dirty="0"/>
              <a:t>Disproportionation</a:t>
            </a:r>
            <a:r>
              <a:rPr lang="en-US" sz="2000" dirty="0"/>
              <a:t>. </a:t>
            </a:r>
            <a:r>
              <a:rPr lang="en-US" sz="2000" dirty="0" smtClean="0"/>
              <a:t>Note </a:t>
            </a:r>
            <a:r>
              <a:rPr lang="en-US" sz="2000" dirty="0"/>
              <a:t>that in both types of termination two reactive radical sites are removed by simultaneous conversion to stable product(s). Since the concentration of radical species in a polymerization reaction is small relative to other </a:t>
            </a:r>
            <a:r>
              <a:rPr lang="en-US" sz="2000" dirty="0" smtClean="0"/>
              <a:t>reactants</a:t>
            </a:r>
            <a:r>
              <a:rPr lang="tr-TR" sz="2000" dirty="0" smtClean="0"/>
              <a:t>,</a:t>
            </a:r>
            <a:r>
              <a:rPr lang="en-US" sz="2000" dirty="0" smtClean="0"/>
              <a:t> the </a:t>
            </a:r>
            <a:r>
              <a:rPr lang="en-US" sz="2000" dirty="0"/>
              <a:t>rate at which these radical-radical termination reactions occurs is very small, and most growing chains achieve moderate length before termination.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3788" y="2949262"/>
            <a:ext cx="8504347" cy="3601994"/>
          </a:xfrm>
          <a:prstGeom prst="rect">
            <a:avLst/>
          </a:prstGeom>
        </p:spPr>
      </p:pic>
    </p:spTree>
    <p:extLst>
      <p:ext uri="{BB962C8B-B14F-4D97-AF65-F5344CB8AC3E}">
        <p14:creationId xmlns:p14="http://schemas.microsoft.com/office/powerpoint/2010/main" val="1766493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3230" y="488401"/>
            <a:ext cx="10935221" cy="2246769"/>
          </a:xfrm>
          <a:prstGeom prst="rect">
            <a:avLst/>
          </a:prstGeom>
        </p:spPr>
        <p:txBody>
          <a:bodyPr wrap="square">
            <a:spAutoFit/>
          </a:bodyPr>
          <a:lstStyle/>
          <a:p>
            <a:pPr algn="just"/>
            <a:r>
              <a:rPr lang="en-US" sz="2000" dirty="0"/>
              <a:t>Another reaction that diverts radical chain-growth polymerizations from producing linear macromolecules is called </a:t>
            </a:r>
            <a:r>
              <a:rPr lang="en-US" sz="2000" b="1" dirty="0"/>
              <a:t>chain transfer</a:t>
            </a:r>
            <a:r>
              <a:rPr lang="en-US" sz="2000" dirty="0"/>
              <a:t>. As the name implies, this reaction moves a carbon radical from one location to another by an intermolecular or intramolecular hydrogen atom transfer. </a:t>
            </a:r>
            <a:r>
              <a:rPr lang="en-US" sz="2000" dirty="0" smtClean="0"/>
              <a:t>Further </a:t>
            </a:r>
            <a:r>
              <a:rPr lang="en-US" sz="2000" dirty="0"/>
              <a:t>polymerization at the new radical site generates a side chain radical, and this may in turn lead to creation of other side chains by chain transfer reactions. Chain transfer reactions are especially prevalent in the high pressure radical polymerization of ethylene, which is the method used to make LDPE (low density polyethylene). </a:t>
            </a:r>
            <a:r>
              <a:rPr lang="en-US" sz="2000" dirty="0" smtClean="0"/>
              <a:t>As </a:t>
            </a:r>
            <a:r>
              <a:rPr lang="en-US" sz="2000" dirty="0"/>
              <a:t>a result, </a:t>
            </a:r>
            <a:r>
              <a:rPr lang="en-US" sz="2000" dirty="0" smtClean="0"/>
              <a:t>LDPE </a:t>
            </a:r>
            <a:r>
              <a:rPr lang="en-US" sz="2000" dirty="0"/>
              <a:t>is </a:t>
            </a:r>
            <a:r>
              <a:rPr lang="tr-TR" sz="2000" dirty="0" err="1" smtClean="0"/>
              <a:t>composed</a:t>
            </a:r>
            <a:r>
              <a:rPr lang="tr-TR" sz="2000" dirty="0" smtClean="0"/>
              <a:t> </a:t>
            </a:r>
            <a:r>
              <a:rPr lang="en-US" sz="2000" dirty="0" smtClean="0"/>
              <a:t>of </a:t>
            </a:r>
            <a:r>
              <a:rPr lang="en-US" sz="2000" dirty="0"/>
              <a:t>highly branched macromolecules.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1513" y="3093929"/>
            <a:ext cx="9623597" cy="3444658"/>
          </a:xfrm>
          <a:prstGeom prst="rect">
            <a:avLst/>
          </a:prstGeom>
        </p:spPr>
      </p:pic>
    </p:spTree>
    <p:extLst>
      <p:ext uri="{BB962C8B-B14F-4D97-AF65-F5344CB8AC3E}">
        <p14:creationId xmlns:p14="http://schemas.microsoft.com/office/powerpoint/2010/main" val="3293633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TotalTime>
  <Words>636</Words>
  <Application>Microsoft Office PowerPoint</Application>
  <PresentationFormat>Widescreen</PresentationFormat>
  <Paragraphs>20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vt:lpstr>
      <vt:lpstr>Calibri</vt:lpstr>
      <vt:lpstr>Calibri Light</vt:lpstr>
      <vt:lpstr>Office Theme</vt:lpstr>
      <vt:lpstr>POLYMERIZATION REACTIONS</vt:lpstr>
      <vt:lpstr>Step-growth polymerization </vt:lpstr>
      <vt:lpstr>PowerPoint Presentation</vt:lpstr>
      <vt:lpstr>PowerPoint Presentation</vt:lpstr>
      <vt:lpstr>Chain-Growth (Addition) Polymerization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Radical Chain-Growth Polymerization</dc:title>
  <dc:creator>raif serkan albayrak</dc:creator>
  <cp:lastModifiedBy>raif serkan albayrak</cp:lastModifiedBy>
  <cp:revision>58</cp:revision>
  <dcterms:created xsi:type="dcterms:W3CDTF">2015-10-20T20:06:28Z</dcterms:created>
  <dcterms:modified xsi:type="dcterms:W3CDTF">2015-10-20T22:20:51Z</dcterms:modified>
</cp:coreProperties>
</file>