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8" r:id="rId5"/>
    <p:sldId id="269" r:id="rId6"/>
    <p:sldId id="259" r:id="rId7"/>
    <p:sldId id="270" r:id="rId8"/>
    <p:sldId id="266" r:id="rId9"/>
    <p:sldId id="267" r:id="rId10"/>
    <p:sldId id="271" r:id="rId11"/>
    <p:sldId id="272" r:id="rId12"/>
    <p:sldId id="273" r:id="rId13"/>
    <p:sldId id="274" r:id="rId14"/>
    <p:sldId id="275" r:id="rId15"/>
    <p:sldId id="276" r:id="rId16"/>
    <p:sldId id="277" r:id="rId17"/>
    <p:sldId id="279" r:id="rId18"/>
    <p:sldId id="26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96" y="-4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E9B572E-3683-497E-87D8-51EA0B1EBF84}" type="datetimeFigureOut">
              <a:rPr lang="en-US"/>
              <a:pPr>
                <a:defRPr/>
              </a:pPr>
              <a:t>9/29/2014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88985A-B106-461C-873B-7BC8138665F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38F4DDA-6AF9-4CEC-92BC-97A920893765}" type="datetimeFigureOut">
              <a:rPr lang="en-US"/>
              <a:pPr>
                <a:defRPr/>
              </a:pPr>
              <a:t>9/29/2014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0AE955-F45C-4759-B234-BB7355EF3F1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5E2D8FB-62B6-4B62-9CDA-C34C5163CCC2}" type="datetimeFigureOut">
              <a:rPr lang="en-US"/>
              <a:pPr>
                <a:defRPr/>
              </a:pPr>
              <a:t>9/29/2014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9D9CE0-FD07-4A57-AE45-D4C4FF54888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6B915B-AB49-45E5-A956-15BD1F2F8ABB}" type="datetimeFigureOut">
              <a:rPr lang="en-US"/>
              <a:pPr>
                <a:defRPr/>
              </a:pPr>
              <a:t>9/29/2014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4CFF02-527A-4F84-87ED-E5899D414A7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89D947-0260-4208-8412-9F2F8E6D66B6}" type="datetimeFigureOut">
              <a:rPr lang="en-US"/>
              <a:pPr>
                <a:defRPr/>
              </a:pPr>
              <a:t>9/29/2014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246787-7AC3-4E4C-A8AB-2D2E12A2AC0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A8DF9CC-2BC8-4E1F-AE31-054BF6F9AE02}" type="datetimeFigureOut">
              <a:rPr lang="en-US"/>
              <a:pPr>
                <a:defRPr/>
              </a:pPr>
              <a:t>9/29/2014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B176C5-7B10-471B-887A-6941CA67E15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66905FE-7354-4FDC-A789-D3544365C7DF}" type="datetimeFigureOut">
              <a:rPr lang="en-US"/>
              <a:pPr>
                <a:defRPr/>
              </a:pPr>
              <a:t>9/29/2014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8DC6DA4-82DF-4888-A721-6FB8D2FE9B7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C316DA9-B454-4929-8219-B7BD24C149CA}" type="datetimeFigureOut">
              <a:rPr lang="en-US"/>
              <a:pPr>
                <a:defRPr/>
              </a:pPr>
              <a:t>9/29/2014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7A0918E-78B5-47CA-8036-A7C8EA6E7E8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E292C-FC11-4726-A640-972E5DB58F03}" type="datetimeFigureOut">
              <a:rPr lang="en-US"/>
              <a:pPr>
                <a:defRPr/>
              </a:pPr>
              <a:t>9/29/2014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F20321E-7FB5-4ED8-B816-F6FBB130012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E990C6D-E88F-44C9-9781-8D94C5C28681}" type="datetimeFigureOut">
              <a:rPr lang="en-US"/>
              <a:pPr>
                <a:defRPr/>
              </a:pPr>
              <a:t>9/29/2014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E78C57-9FF6-47DA-AEF1-8EECA386845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99E8761-F464-48B4-A0FE-B528666BB28E}" type="datetimeFigureOut">
              <a:rPr lang="en-US"/>
              <a:pPr>
                <a:defRPr/>
              </a:pPr>
              <a:t>9/29/2014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4AEFAD5-6984-436B-BD13-2935752A28E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13943D0-F2FC-416F-85B1-382F2D5556F5}" type="datetimeFigureOut">
              <a:rPr lang="en-US"/>
              <a:pPr>
                <a:defRPr/>
              </a:pPr>
              <a:t>9/29/2014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577E802-39BE-47A9-88D4-69CD250286A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5" Type="http://schemas.openxmlformats.org/officeDocument/2006/relationships/hyperlink" Target="http://physics.wku.edu/~womble/phys260/millikan.html" TargetMode="Externa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tr.wikipedia.org/wiki/Dosya:Ernest_Rutherford.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upload.wikimedia.org/wikipedia/commons/6/61/Alfa_beta_gamma_radiation_penetration.sv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3.bp.blogspot.com/_Da4JKu_7EEo/TK0hjRIn1XI/AAAAAAAAAB4/m-fyZ1UG5gM/s1600/goldfoilexperiment.jpg" TargetMode="External"/><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hyperlink" Target="http://1.bp.blogspot.com/_Da4JKu_7EEo/TK0h0cSSMLI/AAAAAAAAAB8/Fws_fPoN5o8/s1600/diagram.jpg"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www.enchantedlearning.com/chemistry/elements/H.shtml"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http://www.uh.edu/engines/jdalton2.jpg" TargetMode="External"/><Relationship Id="rId7" Type="http://schemas.openxmlformats.org/officeDocument/2006/relationships/image" Target="http://www.sciencemuseum.org.uk/images/object_images/277x265/10312949.jpg" TargetMode="Externa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http://www.uh.edu/engines/jdsymbols.jpg" TargetMode="Externa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Box 3"/>
          <p:cNvSpPr txBox="1">
            <a:spLocks noChangeArrowheads="1"/>
          </p:cNvSpPr>
          <p:nvPr/>
        </p:nvSpPr>
        <p:spPr bwMode="auto">
          <a:xfrm>
            <a:off x="990600" y="228600"/>
            <a:ext cx="7848600" cy="1200329"/>
          </a:xfrm>
          <a:prstGeom prst="rect">
            <a:avLst/>
          </a:prstGeom>
          <a:noFill/>
          <a:ln w="9525">
            <a:noFill/>
            <a:miter lim="800000"/>
            <a:headEnd/>
            <a:tailEnd/>
          </a:ln>
        </p:spPr>
        <p:txBody>
          <a:bodyPr wrap="square">
            <a:spAutoFit/>
          </a:bodyPr>
          <a:lstStyle/>
          <a:p>
            <a:pPr algn="ctr"/>
            <a:r>
              <a:rPr lang="tr-TR" sz="2400" b="1" dirty="0" smtClean="0">
                <a:latin typeface="Calibri" pitchFamily="34" charset="0"/>
              </a:rPr>
              <a:t>Kütlelerin Korunumu Yasası (</a:t>
            </a:r>
            <a:r>
              <a:rPr lang="tr-TR" sz="2400" b="1" dirty="0" err="1" smtClean="0">
                <a:latin typeface="Calibri" pitchFamily="34" charset="0"/>
              </a:rPr>
              <a:t>Conservation</a:t>
            </a:r>
            <a:r>
              <a:rPr lang="tr-TR" sz="2400" b="1" dirty="0" smtClean="0">
                <a:latin typeface="Calibri" pitchFamily="34" charset="0"/>
              </a:rPr>
              <a:t> </a:t>
            </a:r>
            <a:r>
              <a:rPr lang="tr-TR" sz="2400" b="1" dirty="0">
                <a:latin typeface="Calibri" pitchFamily="34" charset="0"/>
              </a:rPr>
              <a:t>of </a:t>
            </a:r>
            <a:r>
              <a:rPr lang="tr-TR" sz="2400" b="1" dirty="0" err="1">
                <a:latin typeface="Calibri" pitchFamily="34" charset="0"/>
              </a:rPr>
              <a:t>mass</a:t>
            </a:r>
            <a:r>
              <a:rPr lang="tr-TR" sz="2400" b="1" dirty="0">
                <a:latin typeface="Calibri" pitchFamily="34" charset="0"/>
              </a:rPr>
              <a:t> </a:t>
            </a:r>
            <a:r>
              <a:rPr lang="tr-TR" sz="2400" b="1" dirty="0" err="1" smtClean="0">
                <a:latin typeface="Calibri" pitchFamily="34" charset="0"/>
              </a:rPr>
              <a:t>law</a:t>
            </a:r>
            <a:r>
              <a:rPr lang="tr-TR" sz="2400" b="1" dirty="0" smtClean="0">
                <a:latin typeface="Calibri" pitchFamily="34" charset="0"/>
              </a:rPr>
              <a:t>): (</a:t>
            </a:r>
            <a:r>
              <a:rPr lang="tr-TR" sz="2400" b="1" dirty="0" err="1" smtClean="0">
                <a:latin typeface="Calibri" pitchFamily="34" charset="0"/>
              </a:rPr>
              <a:t>Antoine</a:t>
            </a:r>
            <a:r>
              <a:rPr lang="tr-TR" sz="2400" b="1" dirty="0" smtClean="0">
                <a:latin typeface="Calibri" pitchFamily="34" charset="0"/>
              </a:rPr>
              <a:t> </a:t>
            </a:r>
            <a:r>
              <a:rPr lang="tr-TR" sz="2400" b="1" dirty="0" err="1" smtClean="0">
                <a:latin typeface="Calibri" pitchFamily="34" charset="0"/>
              </a:rPr>
              <a:t>Lavoisier</a:t>
            </a:r>
            <a:r>
              <a:rPr lang="tr-TR" sz="2400" b="1" dirty="0" smtClean="0">
                <a:latin typeface="Calibri" pitchFamily="34" charset="0"/>
              </a:rPr>
              <a:t> 1774)</a:t>
            </a:r>
            <a:endParaRPr lang="en-US" sz="2400" b="1" dirty="0">
              <a:latin typeface="Calibri" pitchFamily="34" charset="0"/>
            </a:endParaRPr>
          </a:p>
          <a:p>
            <a:endParaRPr lang="en-US" sz="2400" dirty="0">
              <a:latin typeface="Calibri" pitchFamily="34" charset="0"/>
            </a:endParaRPr>
          </a:p>
        </p:txBody>
      </p:sp>
      <p:pic>
        <p:nvPicPr>
          <p:cNvPr id="13314" name="Picture 2" descr="40graphicaa"/>
          <p:cNvPicPr>
            <a:picLocks noChangeAspect="1" noChangeArrowheads="1"/>
          </p:cNvPicPr>
          <p:nvPr/>
        </p:nvPicPr>
        <p:blipFill>
          <a:blip r:embed="rId2" cstate="print"/>
          <a:srcRect/>
          <a:stretch>
            <a:fillRect/>
          </a:stretch>
        </p:blipFill>
        <p:spPr bwMode="auto">
          <a:xfrm>
            <a:off x="2590800" y="2514600"/>
            <a:ext cx="6480175" cy="2362200"/>
          </a:xfrm>
          <a:prstGeom prst="rect">
            <a:avLst/>
          </a:prstGeom>
          <a:noFill/>
          <a:ln w="9525">
            <a:noFill/>
            <a:miter lim="800000"/>
            <a:headEnd/>
            <a:tailEnd/>
          </a:ln>
        </p:spPr>
      </p:pic>
      <p:pic>
        <p:nvPicPr>
          <p:cNvPr id="13315" name="Picture 3" descr="thumb"/>
          <p:cNvPicPr>
            <a:picLocks noChangeAspect="1" noChangeArrowheads="1"/>
          </p:cNvPicPr>
          <p:nvPr/>
        </p:nvPicPr>
        <p:blipFill>
          <a:blip r:embed="rId3" cstate="print"/>
          <a:srcRect/>
          <a:stretch>
            <a:fillRect/>
          </a:stretch>
        </p:blipFill>
        <p:spPr bwMode="auto">
          <a:xfrm>
            <a:off x="0" y="1095375"/>
            <a:ext cx="2562225" cy="57626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lstStyle/>
          <a:p>
            <a:r>
              <a:rPr lang="tr-TR" sz="2400" smtClean="0">
                <a:latin typeface="Arial" charset="0"/>
              </a:rPr>
              <a:t>John Thomson (1856-1940) – Katot ışınlarının kütlesinin (m) yüküne (e) oranını hesapladı</a:t>
            </a:r>
          </a:p>
        </p:txBody>
      </p:sp>
      <p:sp>
        <p:nvSpPr>
          <p:cNvPr id="21506" name="Text Box 4"/>
          <p:cNvSpPr txBox="1">
            <a:spLocks noChangeArrowheads="1"/>
          </p:cNvSpPr>
          <p:nvPr/>
        </p:nvSpPr>
        <p:spPr bwMode="auto">
          <a:xfrm>
            <a:off x="3200400" y="1905000"/>
            <a:ext cx="2433638" cy="366713"/>
          </a:xfrm>
          <a:prstGeom prst="rect">
            <a:avLst/>
          </a:prstGeom>
          <a:noFill/>
          <a:ln w="9525">
            <a:noFill/>
            <a:miter lim="800000"/>
            <a:headEnd/>
            <a:tailEnd/>
          </a:ln>
        </p:spPr>
        <p:txBody>
          <a:bodyPr wrap="none">
            <a:spAutoFit/>
          </a:bodyPr>
          <a:lstStyle/>
          <a:p>
            <a:r>
              <a:rPr lang="tr-TR"/>
              <a:t>m/e= -5,6857*10</a:t>
            </a:r>
            <a:r>
              <a:rPr lang="tr-TR" baseline="30000"/>
              <a:t>-9</a:t>
            </a:r>
            <a:r>
              <a:rPr lang="tr-TR"/>
              <a:t> g/C</a:t>
            </a:r>
          </a:p>
        </p:txBody>
      </p:sp>
      <p:sp>
        <p:nvSpPr>
          <p:cNvPr id="21507" name="Text Box 5"/>
          <p:cNvSpPr txBox="1">
            <a:spLocks noChangeArrowheads="1"/>
          </p:cNvSpPr>
          <p:nvPr/>
        </p:nvSpPr>
        <p:spPr bwMode="auto">
          <a:xfrm>
            <a:off x="1355725" y="2779713"/>
            <a:ext cx="6797675" cy="1190625"/>
          </a:xfrm>
          <a:prstGeom prst="rect">
            <a:avLst/>
          </a:prstGeom>
          <a:noFill/>
          <a:ln w="9525">
            <a:noFill/>
            <a:miter lim="800000"/>
            <a:headEnd/>
            <a:tailEnd/>
          </a:ln>
        </p:spPr>
        <p:txBody>
          <a:bodyPr>
            <a:spAutoFit/>
          </a:bodyPr>
          <a:lstStyle/>
          <a:p>
            <a:pPr algn="ctr"/>
            <a:r>
              <a:rPr lang="tr-TR"/>
              <a:t>Katot ışınlarının bütün atomlarda bulunan negatif yüklü temel parçacıklar olduğunu ileri sürdü.</a:t>
            </a:r>
          </a:p>
          <a:p>
            <a:pPr algn="ctr"/>
            <a:endParaRPr lang="tr-TR"/>
          </a:p>
          <a:p>
            <a:pPr algn="ctr"/>
            <a:r>
              <a:rPr lang="tr-TR"/>
              <a:t>1906-Fizik dalında Nobel ödülü</a:t>
            </a:r>
          </a:p>
        </p:txBody>
      </p:sp>
      <p:sp>
        <p:nvSpPr>
          <p:cNvPr id="21508" name="Text Box 6"/>
          <p:cNvSpPr txBox="1">
            <a:spLocks noChangeArrowheads="1"/>
          </p:cNvSpPr>
          <p:nvPr/>
        </p:nvSpPr>
        <p:spPr bwMode="auto">
          <a:xfrm>
            <a:off x="533400" y="4495800"/>
            <a:ext cx="8991600" cy="641350"/>
          </a:xfrm>
          <a:prstGeom prst="rect">
            <a:avLst/>
          </a:prstGeom>
          <a:noFill/>
          <a:ln w="9525">
            <a:noFill/>
            <a:miter lim="800000"/>
            <a:headEnd/>
            <a:tailEnd/>
          </a:ln>
        </p:spPr>
        <p:txBody>
          <a:bodyPr>
            <a:spAutoFit/>
          </a:bodyPr>
          <a:lstStyle/>
          <a:p>
            <a:r>
              <a:rPr lang="tr-TR" dirty="0"/>
              <a:t>Katot ışınlarına </a:t>
            </a:r>
            <a:r>
              <a:rPr lang="tr-TR" b="1" dirty="0"/>
              <a:t>“elektronlar”</a:t>
            </a:r>
            <a:r>
              <a:rPr lang="tr-TR" dirty="0"/>
              <a:t> adı verildi. Bu terimi ilk kullanan George </a:t>
            </a:r>
            <a:r>
              <a:rPr lang="tr-TR" dirty="0" err="1"/>
              <a:t>Stoney’dir</a:t>
            </a:r>
            <a:r>
              <a:rPr lang="tr-TR" dirty="0"/>
              <a:t>. (1874)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533400" y="533400"/>
            <a:ext cx="8915400" cy="2379663"/>
          </a:xfrm>
          <a:prstGeom prst="rect">
            <a:avLst/>
          </a:prstGeom>
          <a:noFill/>
          <a:ln w="9525">
            <a:noFill/>
            <a:miter lim="800000"/>
            <a:headEnd/>
            <a:tailEnd/>
          </a:ln>
        </p:spPr>
        <p:txBody>
          <a:bodyPr>
            <a:spAutoFit/>
          </a:bodyPr>
          <a:lstStyle/>
          <a:p>
            <a:endParaRPr lang="en-US">
              <a:latin typeface="Calibri" pitchFamily="34" charset="0"/>
            </a:endParaRPr>
          </a:p>
          <a:p>
            <a:pPr algn="ctr"/>
            <a:r>
              <a:rPr lang="tr-TR" sz="2400">
                <a:solidFill>
                  <a:srgbClr val="FF0000"/>
                </a:solidFill>
              </a:rPr>
              <a:t>John </a:t>
            </a:r>
            <a:r>
              <a:rPr lang="en-US" sz="2400">
                <a:solidFill>
                  <a:srgbClr val="FF0000"/>
                </a:solidFill>
              </a:rPr>
              <a:t>Thomson Atom Modeli</a:t>
            </a:r>
            <a:endParaRPr lang="tr-TR" sz="2400"/>
          </a:p>
          <a:p>
            <a:endParaRPr lang="tr-TR">
              <a:latin typeface="Calibri" pitchFamily="34" charset="0"/>
            </a:endParaRPr>
          </a:p>
          <a:p>
            <a:r>
              <a:rPr lang="en-US"/>
              <a:t>Üzümlü kek modeli olarak da bilinir. </a:t>
            </a:r>
            <a:endParaRPr lang="tr-TR"/>
          </a:p>
          <a:p>
            <a:endParaRPr lang="tr-TR"/>
          </a:p>
          <a:p>
            <a:r>
              <a:rPr lang="tr-TR"/>
              <a:t>Nötür bir atomda eksi yükü dengeleyan artı yükler bulunması gerektiğini</a:t>
            </a:r>
            <a:r>
              <a:rPr lang="en-US"/>
              <a:t> ve</a:t>
            </a:r>
            <a:r>
              <a:rPr lang="tr-TR"/>
              <a:t> </a:t>
            </a:r>
            <a:r>
              <a:rPr lang="en-US"/>
              <a:t>elektronların bu artı madde içinde (hareketsiz olarak) gömülü olduklarını ileri sürmüştür.</a:t>
            </a:r>
          </a:p>
        </p:txBody>
      </p:sp>
      <p:pic>
        <p:nvPicPr>
          <p:cNvPr id="22530" name="Picture 2" descr="clip_image002_000"/>
          <p:cNvPicPr>
            <a:picLocks noChangeAspect="1" noChangeArrowheads="1"/>
          </p:cNvPicPr>
          <p:nvPr/>
        </p:nvPicPr>
        <p:blipFill>
          <a:blip r:embed="rId2" cstate="print"/>
          <a:srcRect/>
          <a:stretch>
            <a:fillRect/>
          </a:stretch>
        </p:blipFill>
        <p:spPr bwMode="auto">
          <a:xfrm>
            <a:off x="5562600" y="3076575"/>
            <a:ext cx="2276475" cy="2181225"/>
          </a:xfrm>
          <a:prstGeom prst="rect">
            <a:avLst/>
          </a:prstGeom>
          <a:noFill/>
          <a:ln w="9525">
            <a:noFill/>
            <a:miter lim="800000"/>
            <a:headEnd/>
            <a:tailEnd/>
          </a:ln>
        </p:spPr>
      </p:pic>
      <p:pic>
        <p:nvPicPr>
          <p:cNvPr id="22531" name="Picture 4" descr="http://www.manep.ch/img/photo/challenges/nanotubes/thompson.jpg"/>
          <p:cNvPicPr>
            <a:picLocks noChangeAspect="1" noChangeArrowheads="1"/>
          </p:cNvPicPr>
          <p:nvPr/>
        </p:nvPicPr>
        <p:blipFill>
          <a:blip r:embed="rId3" cstate="print"/>
          <a:srcRect/>
          <a:stretch>
            <a:fillRect/>
          </a:stretch>
        </p:blipFill>
        <p:spPr bwMode="auto">
          <a:xfrm>
            <a:off x="609600" y="3038475"/>
            <a:ext cx="4210050" cy="31337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8"/>
          <p:cNvSpPr txBox="1">
            <a:spLocks noChangeArrowheads="1"/>
          </p:cNvSpPr>
          <p:nvPr/>
        </p:nvSpPr>
        <p:spPr bwMode="auto">
          <a:xfrm>
            <a:off x="0" y="4495800"/>
            <a:ext cx="7620000" cy="5859463"/>
          </a:xfrm>
          <a:prstGeom prst="rect">
            <a:avLst/>
          </a:prstGeom>
          <a:noFill/>
          <a:ln w="9525">
            <a:noFill/>
            <a:miter lim="800000"/>
            <a:headEnd/>
            <a:tailEnd/>
          </a:ln>
        </p:spPr>
        <p:txBody>
          <a:bodyPr>
            <a:spAutoFit/>
          </a:bodyPr>
          <a:lstStyle/>
          <a:p>
            <a:r>
              <a:rPr lang="tr-TR" b="1">
                <a:latin typeface="Calibri" pitchFamily="34" charset="0"/>
              </a:rPr>
              <a:t> </a:t>
            </a:r>
            <a:endParaRPr lang="en-US">
              <a:latin typeface="Calibri" pitchFamily="34" charset="0"/>
            </a:endParaRPr>
          </a:p>
          <a:p>
            <a:r>
              <a:rPr lang="tr-TR">
                <a:latin typeface="Calibri" pitchFamily="34" charset="0"/>
              </a:rPr>
              <a:t/>
            </a:r>
            <a:br>
              <a:rPr lang="tr-TR">
                <a:latin typeface="Calibri" pitchFamily="34" charset="0"/>
              </a:rPr>
            </a:br>
            <a:r>
              <a:rPr lang="tr-TR"/>
              <a:t>By attaching a battery to the plates he created an electric field between the plates that would act on the charged oil drops; he adjusted the voltage till the electric field force would just balance the force of gravity on a drop, and the drop would hang suspended in mid-air. Particles that did not capture any of that extra electrons were not affected by the electrical field and fell to the bottom plate due to gravity.</a:t>
            </a:r>
          </a:p>
          <a:p>
            <a:endParaRPr lang="tr-TR"/>
          </a:p>
          <a:p>
            <a:endParaRPr lang="tr-TR"/>
          </a:p>
          <a:p>
            <a:endParaRPr lang="tr-TR">
              <a:latin typeface="Calibri" pitchFamily="34" charset="0"/>
            </a:endParaRPr>
          </a:p>
          <a:p>
            <a:endParaRPr lang="tr-TR">
              <a:latin typeface="Calibri" pitchFamily="34" charset="0"/>
            </a:endParaRPr>
          </a:p>
          <a:p>
            <a:endParaRPr lang="tr-TR">
              <a:latin typeface="Calibri" pitchFamily="34" charset="0"/>
            </a:endParaRPr>
          </a:p>
          <a:p>
            <a:endParaRPr lang="tr-TR">
              <a:latin typeface="Calibri" pitchFamily="34" charset="0"/>
            </a:endParaRPr>
          </a:p>
          <a:p>
            <a:endParaRPr lang="tr-TR">
              <a:latin typeface="Calibri" pitchFamily="34" charset="0"/>
            </a:endParaRPr>
          </a:p>
          <a:p>
            <a:endParaRPr lang="en-US">
              <a:latin typeface="Calibri" pitchFamily="34" charset="0"/>
            </a:endParaRPr>
          </a:p>
          <a:p>
            <a:r>
              <a:rPr lang="tr-TR" b="1">
                <a:latin typeface="Calibri" pitchFamily="34" charset="0"/>
              </a:rPr>
              <a:t> </a:t>
            </a:r>
            <a:endParaRPr lang="en-US">
              <a:latin typeface="Calibri" pitchFamily="34" charset="0"/>
            </a:endParaRPr>
          </a:p>
          <a:p>
            <a:r>
              <a:rPr lang="tr-TR">
                <a:latin typeface="Calibri" pitchFamily="34" charset="0"/>
              </a:rPr>
              <a:t> </a:t>
            </a:r>
            <a:endParaRPr lang="en-US">
              <a:latin typeface="Calibri" pitchFamily="34" charset="0"/>
            </a:endParaRPr>
          </a:p>
          <a:p>
            <a:r>
              <a:rPr lang="tr-TR">
                <a:latin typeface="Calibri" pitchFamily="34" charset="0"/>
              </a:rPr>
              <a:t> </a:t>
            </a:r>
            <a:endParaRPr lang="en-US">
              <a:latin typeface="Calibri" pitchFamily="34" charset="0"/>
            </a:endParaRPr>
          </a:p>
          <a:p>
            <a:r>
              <a:rPr lang="tr-TR">
                <a:latin typeface="Calibri" pitchFamily="34" charset="0"/>
              </a:rPr>
              <a:t> </a:t>
            </a:r>
            <a:endParaRPr lang="en-US">
              <a:latin typeface="Calibri" pitchFamily="34" charset="0"/>
            </a:endParaRPr>
          </a:p>
          <a:p>
            <a:endParaRPr lang="en-US">
              <a:latin typeface="Calibri" pitchFamily="34" charset="0"/>
            </a:endParaRPr>
          </a:p>
        </p:txBody>
      </p:sp>
      <p:pic>
        <p:nvPicPr>
          <p:cNvPr id="23554" name="Picture 9" descr="apparatus"/>
          <p:cNvPicPr>
            <a:picLocks noChangeAspect="1" noChangeArrowheads="1"/>
          </p:cNvPicPr>
          <p:nvPr/>
        </p:nvPicPr>
        <p:blipFill>
          <a:blip r:embed="rId2" cstate="print"/>
          <a:srcRect/>
          <a:stretch>
            <a:fillRect/>
          </a:stretch>
        </p:blipFill>
        <p:spPr bwMode="auto">
          <a:xfrm>
            <a:off x="5334000" y="609600"/>
            <a:ext cx="3381375" cy="2133600"/>
          </a:xfrm>
          <a:prstGeom prst="rect">
            <a:avLst/>
          </a:prstGeom>
          <a:noFill/>
          <a:ln w="9525">
            <a:noFill/>
            <a:miter lim="800000"/>
            <a:headEnd/>
            <a:tailEnd/>
          </a:ln>
        </p:spPr>
      </p:pic>
      <p:pic>
        <p:nvPicPr>
          <p:cNvPr id="23555" name="Picture 10" descr="balanced"/>
          <p:cNvPicPr>
            <a:picLocks noChangeAspect="1" noChangeArrowheads="1"/>
          </p:cNvPicPr>
          <p:nvPr/>
        </p:nvPicPr>
        <p:blipFill>
          <a:blip r:embed="rId3" cstate="print"/>
          <a:srcRect/>
          <a:stretch>
            <a:fillRect/>
          </a:stretch>
        </p:blipFill>
        <p:spPr bwMode="auto">
          <a:xfrm>
            <a:off x="7391400" y="5638800"/>
            <a:ext cx="1600200" cy="1219200"/>
          </a:xfrm>
          <a:prstGeom prst="rect">
            <a:avLst/>
          </a:prstGeom>
          <a:noFill/>
          <a:ln w="9525">
            <a:noFill/>
            <a:miter lim="800000"/>
            <a:headEnd/>
            <a:tailEnd/>
          </a:ln>
        </p:spPr>
      </p:pic>
      <p:graphicFrame>
        <p:nvGraphicFramePr>
          <p:cNvPr id="23563" name="Group 11"/>
          <p:cNvGraphicFramePr>
            <a:graphicFrameLocks noGrp="1"/>
          </p:cNvGraphicFramePr>
          <p:nvPr/>
        </p:nvGraphicFramePr>
        <p:xfrm>
          <a:off x="533400" y="1600200"/>
          <a:ext cx="6096000" cy="1006793"/>
        </p:xfrm>
        <a:graphic>
          <a:graphicData uri="http://schemas.openxmlformats.org/drawingml/2006/table">
            <a:tbl>
              <a:tblPr/>
              <a:tblGrid>
                <a:gridCol w="6096000"/>
              </a:tblGrid>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rPr>
                        <a:t>Robert A. Millikan</a:t>
                      </a:r>
                      <a:endParaRPr kumimoji="0" lang="tr-TR" sz="18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(1868-1953)</a:t>
                      </a:r>
                      <a:endParaRPr kumimoji="0" lang="en-US" sz="1800" b="1"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r>
              <a:tr h="366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Calibri" pitchFamily="34" charset="0"/>
                      </a:endParaRPr>
                    </a:p>
                  </a:txBody>
                  <a:tcPr anchor="ctr" horzOverflow="overflow">
                    <a:lnL>
                      <a:noFill/>
                    </a:lnL>
                    <a:lnR>
                      <a:noFill/>
                    </a:lnR>
                    <a:lnT>
                      <a:noFill/>
                    </a:lnT>
                    <a:lnB>
                      <a:noFill/>
                    </a:lnB>
                    <a:lnTlToBr>
                      <a:noFill/>
                    </a:lnTlToBr>
                    <a:lnBlToTr>
                      <a:noFill/>
                    </a:lnBlToTr>
                    <a:noFill/>
                  </a:tcPr>
                </a:tc>
              </a:tr>
            </a:tbl>
          </a:graphicData>
        </a:graphic>
      </p:graphicFrame>
      <p:pic>
        <p:nvPicPr>
          <p:cNvPr id="23559" name="Picture 1" descr="http://upload.wikimedia.org/wikipedia/commons/a/a6/Robert-millikan2.jpg"/>
          <p:cNvPicPr>
            <a:picLocks noChangeAspect="1" noChangeArrowheads="1"/>
          </p:cNvPicPr>
          <p:nvPr/>
        </p:nvPicPr>
        <p:blipFill>
          <a:blip r:embed="rId4" cstate="print"/>
          <a:srcRect/>
          <a:stretch>
            <a:fillRect/>
          </a:stretch>
        </p:blipFill>
        <p:spPr bwMode="auto">
          <a:xfrm>
            <a:off x="228600" y="457200"/>
            <a:ext cx="1714500" cy="2257425"/>
          </a:xfrm>
          <a:prstGeom prst="rect">
            <a:avLst/>
          </a:prstGeom>
          <a:noFill/>
          <a:ln w="9525">
            <a:noFill/>
            <a:miter lim="800000"/>
            <a:headEnd/>
            <a:tailEnd/>
          </a:ln>
        </p:spPr>
      </p:pic>
      <p:sp>
        <p:nvSpPr>
          <p:cNvPr id="23560" name="Text Box 9"/>
          <p:cNvSpPr txBox="1">
            <a:spLocks noChangeArrowheads="1"/>
          </p:cNvSpPr>
          <p:nvPr/>
        </p:nvSpPr>
        <p:spPr bwMode="auto">
          <a:xfrm>
            <a:off x="212725" y="44450"/>
            <a:ext cx="6134100" cy="641350"/>
          </a:xfrm>
          <a:prstGeom prst="rect">
            <a:avLst/>
          </a:prstGeom>
          <a:noFill/>
          <a:ln w="9525">
            <a:noFill/>
            <a:miter lim="800000"/>
            <a:headEnd/>
            <a:tailEnd/>
          </a:ln>
        </p:spPr>
        <p:txBody>
          <a:bodyPr wrap="none">
            <a:spAutoFit/>
          </a:bodyPr>
          <a:lstStyle/>
          <a:p>
            <a:r>
              <a:rPr lang="tr-TR" b="1">
                <a:hlinkClick r:id="rId5"/>
              </a:rPr>
              <a:t>http://physics.wku.edu/~womble/phys260/millikan.html</a:t>
            </a:r>
            <a:endParaRPr lang="en-US"/>
          </a:p>
          <a:p>
            <a:endParaRPr lang="tr-TR"/>
          </a:p>
        </p:txBody>
      </p:sp>
      <p:sp>
        <p:nvSpPr>
          <p:cNvPr id="23561" name="Text Box 10"/>
          <p:cNvSpPr txBox="1">
            <a:spLocks noChangeArrowheads="1"/>
          </p:cNvSpPr>
          <p:nvPr/>
        </p:nvSpPr>
        <p:spPr bwMode="auto">
          <a:xfrm>
            <a:off x="2117725" y="798513"/>
            <a:ext cx="3063875" cy="641350"/>
          </a:xfrm>
          <a:prstGeom prst="rect">
            <a:avLst/>
          </a:prstGeom>
          <a:noFill/>
          <a:ln w="9525">
            <a:noFill/>
            <a:miter lim="800000"/>
            <a:headEnd/>
            <a:tailEnd/>
          </a:ln>
        </p:spPr>
        <p:txBody>
          <a:bodyPr>
            <a:spAutoFit/>
          </a:bodyPr>
          <a:lstStyle/>
          <a:p>
            <a:pPr algn="ctr"/>
            <a:r>
              <a:rPr lang="tr-TR" b="1"/>
              <a:t>Millikan’ın Yağ Damlası Deneyi:</a:t>
            </a:r>
          </a:p>
        </p:txBody>
      </p:sp>
      <p:sp>
        <p:nvSpPr>
          <p:cNvPr id="23562" name="Text Box 12"/>
          <p:cNvSpPr txBox="1">
            <a:spLocks noChangeArrowheads="1"/>
          </p:cNvSpPr>
          <p:nvPr/>
        </p:nvSpPr>
        <p:spPr bwMode="auto">
          <a:xfrm>
            <a:off x="1371600" y="2895600"/>
            <a:ext cx="5451475" cy="641350"/>
          </a:xfrm>
          <a:prstGeom prst="rect">
            <a:avLst/>
          </a:prstGeom>
          <a:noFill/>
          <a:ln w="9525">
            <a:noFill/>
            <a:miter lim="800000"/>
            <a:headEnd/>
            <a:tailEnd/>
          </a:ln>
        </p:spPr>
        <p:txBody>
          <a:bodyPr wrap="none">
            <a:spAutoFit/>
          </a:bodyPr>
          <a:lstStyle/>
          <a:p>
            <a:pPr algn="ctr"/>
            <a:r>
              <a:rPr lang="tr-TR"/>
              <a:t>Elektron yükünü (q) tayin etmiştir (q= -1.6 x 10</a:t>
            </a:r>
            <a:r>
              <a:rPr lang="tr-TR" baseline="30000"/>
              <a:t>-19</a:t>
            </a:r>
            <a:r>
              <a:rPr lang="tr-TR"/>
              <a:t> C) </a:t>
            </a:r>
          </a:p>
          <a:p>
            <a:pPr algn="ctr"/>
            <a:r>
              <a:rPr lang="tr-TR"/>
              <a:t>1923 Nobel ödülü </a:t>
            </a:r>
          </a:p>
        </p:txBody>
      </p:sp>
      <p:sp>
        <p:nvSpPr>
          <p:cNvPr id="2" name="Text Box 13"/>
          <p:cNvSpPr txBox="1">
            <a:spLocks noChangeArrowheads="1"/>
          </p:cNvSpPr>
          <p:nvPr/>
        </p:nvSpPr>
        <p:spPr bwMode="auto">
          <a:xfrm>
            <a:off x="0" y="3716338"/>
            <a:ext cx="8991600" cy="1465262"/>
          </a:xfrm>
          <a:prstGeom prst="rect">
            <a:avLst/>
          </a:prstGeom>
          <a:noFill/>
          <a:ln w="9525">
            <a:noFill/>
            <a:miter lim="800000"/>
            <a:headEnd/>
            <a:tailEnd/>
          </a:ln>
        </p:spPr>
        <p:txBody>
          <a:bodyPr>
            <a:spAutoFit/>
          </a:bodyPr>
          <a:lstStyle/>
          <a:p>
            <a:r>
              <a:rPr lang="tr-TR"/>
              <a:t>Millikan (1906-1914) applied a charge to the falling drops by irradiating the bottom chamber with x-rays. This caused the air to become ionized, which basically means that the air particles lost electrons. A part of the oil droplets captured one or more of those extra electrons and became negatively charged.</a:t>
            </a:r>
            <a:br>
              <a:rPr lang="tr-TR"/>
            </a:br>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685800" y="914400"/>
            <a:ext cx="7924800" cy="4760913"/>
          </a:xfrm>
          <a:prstGeom prst="rect">
            <a:avLst/>
          </a:prstGeom>
          <a:noFill/>
          <a:ln w="9525">
            <a:noFill/>
            <a:miter lim="800000"/>
            <a:headEnd/>
            <a:tailEnd/>
          </a:ln>
        </p:spPr>
        <p:txBody>
          <a:bodyPr>
            <a:spAutoFit/>
          </a:bodyPr>
          <a:lstStyle/>
          <a:p>
            <a:r>
              <a:rPr lang="tr-TR"/>
              <a:t>The values of E, the applied electric field, m the mass of a drop, and g, the acceleration due to gravity, are all known values. So you can solve for q, the charge on the drop:</a:t>
            </a:r>
          </a:p>
          <a:p>
            <a:endParaRPr lang="tr-TR"/>
          </a:p>
          <a:p>
            <a:endParaRPr lang="tr-TR"/>
          </a:p>
          <a:p>
            <a:endParaRPr lang="tr-TR"/>
          </a:p>
          <a:p>
            <a:endParaRPr lang="tr-TR"/>
          </a:p>
          <a:p>
            <a:endParaRPr lang="tr-TR"/>
          </a:p>
          <a:p>
            <a:endParaRPr lang="en-US"/>
          </a:p>
          <a:p>
            <a:r>
              <a:rPr lang="tr-TR"/>
              <a:t>Millikan determined the charge on a drop. Then he redid the experiment numerous times, each time varying the strength of the x-rays ionizing the air, so that differing numbers of electrons would jump onto the oil molecules each time. He obtained various values for q. </a:t>
            </a:r>
          </a:p>
          <a:p>
            <a:r>
              <a:rPr lang="tr-TR"/>
              <a:t/>
            </a:r>
            <a:br>
              <a:rPr lang="tr-TR"/>
            </a:br>
            <a:r>
              <a:rPr lang="tr-TR"/>
              <a:t>The charge q on a drop was always a multiple of -1.6 x 10</a:t>
            </a:r>
            <a:r>
              <a:rPr lang="tr-TR" baseline="30000"/>
              <a:t>-19</a:t>
            </a:r>
            <a:r>
              <a:rPr lang="tr-TR"/>
              <a:t> C, the charge on a single electron.</a:t>
            </a:r>
            <a:endParaRPr lang="en-US"/>
          </a:p>
          <a:p>
            <a:r>
              <a:rPr lang="tr-TR"/>
              <a:t> </a:t>
            </a:r>
            <a:endParaRPr lang="en-US"/>
          </a:p>
        </p:txBody>
      </p:sp>
      <p:pic>
        <p:nvPicPr>
          <p:cNvPr id="24578" name="Picture 2" descr="equation"/>
          <p:cNvPicPr>
            <a:picLocks noChangeAspect="1" noChangeArrowheads="1"/>
          </p:cNvPicPr>
          <p:nvPr/>
        </p:nvPicPr>
        <p:blipFill>
          <a:blip r:embed="rId2" cstate="print"/>
          <a:srcRect/>
          <a:stretch>
            <a:fillRect/>
          </a:stretch>
        </p:blipFill>
        <p:spPr bwMode="auto">
          <a:xfrm>
            <a:off x="2362200" y="1914525"/>
            <a:ext cx="1600200" cy="1133475"/>
          </a:xfrm>
          <a:prstGeom prst="rect">
            <a:avLst/>
          </a:prstGeom>
          <a:noFill/>
          <a:ln w="9525">
            <a:noFill/>
            <a:miter lim="800000"/>
            <a:headEnd/>
            <a:tailEnd/>
          </a:ln>
        </p:spPr>
      </p:pic>
      <p:sp>
        <p:nvSpPr>
          <p:cNvPr id="24579" name="Text Box 4"/>
          <p:cNvSpPr txBox="1">
            <a:spLocks noChangeArrowheads="1"/>
          </p:cNvSpPr>
          <p:nvPr/>
        </p:nvSpPr>
        <p:spPr bwMode="auto">
          <a:xfrm>
            <a:off x="152400" y="5638800"/>
            <a:ext cx="8991600" cy="915988"/>
          </a:xfrm>
          <a:prstGeom prst="rect">
            <a:avLst/>
          </a:prstGeom>
          <a:noFill/>
          <a:ln w="9525">
            <a:noFill/>
            <a:miter lim="800000"/>
            <a:headEnd/>
            <a:tailEnd/>
          </a:ln>
        </p:spPr>
        <p:txBody>
          <a:bodyPr>
            <a:spAutoFit/>
          </a:bodyPr>
          <a:lstStyle/>
          <a:p>
            <a:pPr algn="ctr"/>
            <a:r>
              <a:rPr lang="tr-TR" b="1"/>
              <a:t>Damlacık üzerindeki yük büyüklüğünün elektron yükünün katları olduğu bulunmuştur. </a:t>
            </a:r>
          </a:p>
          <a:p>
            <a:pPr algn="ctr"/>
            <a:r>
              <a:rPr lang="tr-TR" b="1"/>
              <a:t>q= n*e  (burada n=1,2,3…)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r>
              <a:rPr lang="tr-TR" sz="2400" smtClean="0">
                <a:latin typeface="Arial" charset="0"/>
              </a:rPr>
              <a:t>Ernest Rutherford (1871-1937)</a:t>
            </a:r>
          </a:p>
        </p:txBody>
      </p:sp>
      <p:sp>
        <p:nvSpPr>
          <p:cNvPr id="25602" name="Rectangle 3"/>
          <p:cNvSpPr>
            <a:spLocks noGrp="1"/>
          </p:cNvSpPr>
          <p:nvPr>
            <p:ph type="body" idx="1"/>
          </p:nvPr>
        </p:nvSpPr>
        <p:spPr>
          <a:xfrm>
            <a:off x="2819400" y="1524000"/>
            <a:ext cx="6019800" cy="457200"/>
          </a:xfrm>
        </p:spPr>
        <p:txBody>
          <a:bodyPr/>
          <a:lstStyle/>
          <a:p>
            <a:pPr>
              <a:buFont typeface="Arial" charset="0"/>
              <a:buNone/>
            </a:pPr>
            <a:r>
              <a:rPr lang="tr-TR" sz="1800" smtClean="0">
                <a:latin typeface="Arial" charset="0"/>
              </a:rPr>
              <a:t>Radyoaktif maddelerin yaydığı alfa ve beta ışınını buldu. </a:t>
            </a:r>
          </a:p>
          <a:p>
            <a:pPr>
              <a:buFont typeface="Arial" charset="0"/>
              <a:buNone/>
            </a:pPr>
            <a:endParaRPr lang="tr-TR" sz="1800" smtClean="0">
              <a:latin typeface="Arial" charset="0"/>
            </a:endParaRPr>
          </a:p>
        </p:txBody>
      </p:sp>
      <p:pic>
        <p:nvPicPr>
          <p:cNvPr id="25603" name="Picture 3" descr="Ernest Rutherford.jpg">
            <a:hlinkClick r:id="rId2"/>
          </p:cNvPr>
          <p:cNvPicPr>
            <a:picLocks noChangeAspect="1" noChangeArrowheads="1"/>
          </p:cNvPicPr>
          <p:nvPr/>
        </p:nvPicPr>
        <p:blipFill>
          <a:blip r:embed="rId3" cstate="print"/>
          <a:srcRect/>
          <a:stretch>
            <a:fillRect/>
          </a:stretch>
        </p:blipFill>
        <p:spPr bwMode="auto">
          <a:xfrm>
            <a:off x="381000" y="1524000"/>
            <a:ext cx="2143125" cy="3133725"/>
          </a:xfrm>
          <a:prstGeom prst="rect">
            <a:avLst/>
          </a:prstGeom>
          <a:noFill/>
          <a:ln w="9525">
            <a:noFill/>
            <a:miter lim="800000"/>
            <a:headEnd/>
            <a:tailEnd/>
          </a:ln>
        </p:spPr>
      </p:pic>
      <p:sp>
        <p:nvSpPr>
          <p:cNvPr id="25604" name="Text Box 5"/>
          <p:cNvSpPr txBox="1">
            <a:spLocks noChangeArrowheads="1"/>
          </p:cNvSpPr>
          <p:nvPr/>
        </p:nvSpPr>
        <p:spPr bwMode="auto">
          <a:xfrm>
            <a:off x="2743200" y="3962400"/>
            <a:ext cx="6111875" cy="1465263"/>
          </a:xfrm>
          <a:prstGeom prst="rect">
            <a:avLst/>
          </a:prstGeom>
          <a:noFill/>
          <a:ln w="9525">
            <a:noFill/>
            <a:miter lim="800000"/>
            <a:headEnd/>
            <a:tailEnd/>
          </a:ln>
        </p:spPr>
        <p:txBody>
          <a:bodyPr>
            <a:spAutoFit/>
          </a:bodyPr>
          <a:lstStyle/>
          <a:p>
            <a:pPr algn="ctr" eaLnBrk="0" hangingPunct="0">
              <a:spcBef>
                <a:spcPct val="20000"/>
              </a:spcBef>
              <a:buFont typeface="Arial" charset="0"/>
              <a:buNone/>
            </a:pPr>
            <a:r>
              <a:rPr lang="tr-TR"/>
              <a:t>Rutherford, yeni bir fizik dalı ortaya çıkardı “</a:t>
            </a:r>
            <a:r>
              <a:rPr lang="tr-TR" b="1"/>
              <a:t>radyoaktiflik</a:t>
            </a:r>
            <a:r>
              <a:rPr lang="tr-TR"/>
              <a:t>” Atom çekirdeğinin parçacıklar veya elektromanyetik ışımalar yayarak kendiliğinden parçalanmasıdır, bir enerji türüdür.</a:t>
            </a:r>
          </a:p>
          <a:p>
            <a:endParaRPr lang="tr-TR"/>
          </a:p>
        </p:txBody>
      </p:sp>
      <p:sp>
        <p:nvSpPr>
          <p:cNvPr id="25605" name="Text Box 6"/>
          <p:cNvSpPr txBox="1">
            <a:spLocks noChangeArrowheads="1"/>
          </p:cNvSpPr>
          <p:nvPr/>
        </p:nvSpPr>
        <p:spPr bwMode="auto">
          <a:xfrm>
            <a:off x="457200" y="5257800"/>
            <a:ext cx="8337550" cy="641350"/>
          </a:xfrm>
          <a:prstGeom prst="rect">
            <a:avLst/>
          </a:prstGeom>
          <a:noFill/>
          <a:ln w="9525">
            <a:noFill/>
            <a:miter lim="800000"/>
            <a:headEnd/>
            <a:tailEnd/>
          </a:ln>
        </p:spPr>
        <p:txBody>
          <a:bodyPr>
            <a:spAutoFit/>
          </a:bodyPr>
          <a:lstStyle/>
          <a:p>
            <a:r>
              <a:rPr lang="tr-TR"/>
              <a:t>* “</a:t>
            </a:r>
            <a:r>
              <a:rPr lang="tr-TR" b="1"/>
              <a:t>Gama ışınları”</a:t>
            </a:r>
            <a:r>
              <a:rPr lang="tr-TR"/>
              <a:t> 1900 yılında Paul Villard tarafından bulunmuştur. Gamma ışınları parçacık değildir, elektromanyetik ışındır. Elektrik alanından etkilenmez.</a:t>
            </a:r>
          </a:p>
        </p:txBody>
      </p:sp>
      <p:sp>
        <p:nvSpPr>
          <p:cNvPr id="25606" name="Text Box 7"/>
          <p:cNvSpPr txBox="1">
            <a:spLocks noChangeArrowheads="1"/>
          </p:cNvSpPr>
          <p:nvPr/>
        </p:nvSpPr>
        <p:spPr bwMode="auto">
          <a:xfrm>
            <a:off x="2743200" y="2133600"/>
            <a:ext cx="6400800" cy="1465263"/>
          </a:xfrm>
          <a:prstGeom prst="rect">
            <a:avLst/>
          </a:prstGeom>
          <a:noFill/>
          <a:ln w="9525">
            <a:noFill/>
            <a:miter lim="800000"/>
            <a:headEnd/>
            <a:tailEnd/>
          </a:ln>
        </p:spPr>
        <p:txBody>
          <a:bodyPr>
            <a:spAutoFit/>
          </a:bodyPr>
          <a:lstStyle/>
          <a:p>
            <a:r>
              <a:rPr lang="tr-TR" b="1"/>
              <a:t>Alfa parçacığı</a:t>
            </a:r>
            <a:r>
              <a:rPr lang="tr-TR"/>
              <a:t> (α): İki proton ve iki nötronun helyum çekirdeğindekine benzer bağları sebebiyle He</a:t>
            </a:r>
            <a:r>
              <a:rPr lang="tr-TR" baseline="30000"/>
              <a:t>+2</a:t>
            </a:r>
            <a:r>
              <a:rPr lang="tr-TR"/>
              <a:t> olarak da gösterilir. </a:t>
            </a:r>
          </a:p>
          <a:p>
            <a:r>
              <a:rPr lang="tr-TR" b="1"/>
              <a:t>Beta parçacığı</a:t>
            </a:r>
            <a:r>
              <a:rPr lang="tr-TR"/>
              <a:t> (β): Negatif yüklü taneciklerdir. Elektron ile aynı özelliği taşır.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5" descr="Dosya:Alfa beta gamma radiation penetration.svg">
            <a:hlinkClick r:id="rId2"/>
          </p:cNvPr>
          <p:cNvPicPr>
            <a:picLocks noChangeAspect="1" noChangeArrowheads="1"/>
          </p:cNvPicPr>
          <p:nvPr/>
        </p:nvPicPr>
        <p:blipFill>
          <a:blip r:embed="rId3" cstate="print"/>
          <a:srcRect/>
          <a:stretch>
            <a:fillRect/>
          </a:stretch>
        </p:blipFill>
        <p:spPr bwMode="auto">
          <a:xfrm>
            <a:off x="1676400" y="1143000"/>
            <a:ext cx="5864225" cy="3100388"/>
          </a:xfrm>
          <a:prstGeom prst="rect">
            <a:avLst/>
          </a:prstGeom>
          <a:noFill/>
          <a:ln w="9525">
            <a:noFill/>
            <a:miter lim="800000"/>
            <a:headEnd/>
            <a:tailEnd/>
          </a:ln>
        </p:spPr>
      </p:pic>
      <p:sp>
        <p:nvSpPr>
          <p:cNvPr id="26626" name="Text Box 6"/>
          <p:cNvSpPr txBox="1">
            <a:spLocks noChangeArrowheads="1"/>
          </p:cNvSpPr>
          <p:nvPr/>
        </p:nvSpPr>
        <p:spPr bwMode="auto">
          <a:xfrm>
            <a:off x="457200" y="4876800"/>
            <a:ext cx="9223375" cy="1190625"/>
          </a:xfrm>
          <a:prstGeom prst="rect">
            <a:avLst/>
          </a:prstGeom>
          <a:noFill/>
          <a:ln w="9525">
            <a:noFill/>
            <a:miter lim="800000"/>
            <a:headEnd/>
            <a:tailEnd/>
          </a:ln>
        </p:spPr>
        <p:txBody>
          <a:bodyPr>
            <a:spAutoFit/>
          </a:bodyPr>
          <a:lstStyle/>
          <a:p>
            <a:r>
              <a:rPr lang="tr-TR" u="sng"/>
              <a:t>3 farklı tipteki radyasyon ışınlarının geçişi</a:t>
            </a:r>
            <a:r>
              <a:rPr lang="tr-TR"/>
              <a:t/>
            </a:r>
            <a:br>
              <a:rPr lang="tr-TR"/>
            </a:br>
            <a:r>
              <a:rPr lang="tr-TR"/>
              <a:t>Alfa (α) ışınları kağıt sonrasına nüfuz edemiyor.</a:t>
            </a:r>
            <a:br>
              <a:rPr lang="tr-TR"/>
            </a:br>
            <a:r>
              <a:rPr lang="tr-TR"/>
              <a:t>Beta (β) ışınları kağıdı geçtikten sonra alüminyum plakadan geçemiyor.</a:t>
            </a:r>
            <a:br>
              <a:rPr lang="tr-TR"/>
            </a:br>
            <a:r>
              <a:rPr lang="tr-TR"/>
              <a:t>Gama (γ) ışınları ise kağıt, alüminyum ve kurşun plakalardan körelerek geçebiliyor.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a:xfrm>
            <a:off x="228600" y="427038"/>
            <a:ext cx="5257800" cy="715962"/>
          </a:xfrm>
        </p:spPr>
        <p:txBody>
          <a:bodyPr/>
          <a:lstStyle/>
          <a:p>
            <a:r>
              <a:rPr lang="tr-TR" sz="2800" smtClean="0">
                <a:latin typeface="Arial" charset="0"/>
              </a:rPr>
              <a:t>Ernest Rutherford  </a:t>
            </a:r>
            <a:br>
              <a:rPr lang="tr-TR" sz="2800" smtClean="0">
                <a:latin typeface="Arial" charset="0"/>
              </a:rPr>
            </a:br>
            <a:r>
              <a:rPr lang="tr-TR" sz="2800" smtClean="0">
                <a:latin typeface="Arial" charset="0"/>
              </a:rPr>
              <a:t>Atom Modeli</a:t>
            </a:r>
          </a:p>
        </p:txBody>
      </p:sp>
      <p:sp>
        <p:nvSpPr>
          <p:cNvPr id="27650" name="Rectangle 3"/>
          <p:cNvSpPr>
            <a:spLocks noGrp="1"/>
          </p:cNvSpPr>
          <p:nvPr>
            <p:ph type="body" idx="1"/>
          </p:nvPr>
        </p:nvSpPr>
        <p:spPr>
          <a:xfrm>
            <a:off x="-1143000" y="1600200"/>
            <a:ext cx="8229600" cy="838200"/>
          </a:xfrm>
        </p:spPr>
        <p:txBody>
          <a:bodyPr/>
          <a:lstStyle/>
          <a:p>
            <a:pPr algn="ctr">
              <a:buFont typeface="Arial" charset="0"/>
              <a:buNone/>
            </a:pPr>
            <a:r>
              <a:rPr lang="tr-TR" sz="1800" smtClean="0">
                <a:latin typeface="Arial" charset="0"/>
              </a:rPr>
              <a:t>Atom modeli bilime en büyük katkısıdır</a:t>
            </a:r>
          </a:p>
          <a:p>
            <a:pPr algn="ctr">
              <a:buFont typeface="Arial" charset="0"/>
              <a:buNone/>
            </a:pPr>
            <a:r>
              <a:rPr lang="tr-TR" sz="1800" smtClean="0">
                <a:latin typeface="Arial" charset="0"/>
              </a:rPr>
              <a:t>“1908 Nobel Kimya Ödülü”</a:t>
            </a:r>
          </a:p>
        </p:txBody>
      </p:sp>
      <p:sp>
        <p:nvSpPr>
          <p:cNvPr id="27651" name="Text Box 4"/>
          <p:cNvSpPr txBox="1">
            <a:spLocks noChangeArrowheads="1"/>
          </p:cNvSpPr>
          <p:nvPr/>
        </p:nvSpPr>
        <p:spPr bwMode="auto">
          <a:xfrm>
            <a:off x="381000" y="2667000"/>
            <a:ext cx="8610600" cy="1190625"/>
          </a:xfrm>
          <a:prstGeom prst="rect">
            <a:avLst/>
          </a:prstGeom>
          <a:noFill/>
          <a:ln w="9525">
            <a:noFill/>
            <a:miter lim="800000"/>
            <a:headEnd/>
            <a:tailEnd/>
          </a:ln>
        </p:spPr>
        <p:txBody>
          <a:bodyPr>
            <a:spAutoFit/>
          </a:bodyPr>
          <a:lstStyle/>
          <a:p>
            <a:r>
              <a:rPr lang="tr-TR"/>
              <a:t>Rutherford atom modeli “Güneş Sistemi”ne benzetilmektedir. Güneş, içi proton dolu bir çekirdeğe ve etrafında dönen gezegenler de elektronlara benzetilmiştir.</a:t>
            </a:r>
          </a:p>
          <a:p>
            <a:endParaRPr lang="tr-TR"/>
          </a:p>
          <a:p>
            <a:endParaRPr lang="tr-TR"/>
          </a:p>
        </p:txBody>
      </p:sp>
      <p:sp>
        <p:nvSpPr>
          <p:cNvPr id="27652" name="Text Box 5"/>
          <p:cNvSpPr txBox="1">
            <a:spLocks noChangeArrowheads="1"/>
          </p:cNvSpPr>
          <p:nvPr/>
        </p:nvSpPr>
        <p:spPr bwMode="auto">
          <a:xfrm>
            <a:off x="250825" y="3657600"/>
            <a:ext cx="8969375" cy="915988"/>
          </a:xfrm>
          <a:prstGeom prst="rect">
            <a:avLst/>
          </a:prstGeom>
          <a:noFill/>
          <a:ln w="9525">
            <a:noFill/>
            <a:miter lim="800000"/>
            <a:headEnd/>
            <a:tailEnd/>
          </a:ln>
        </p:spPr>
        <p:txBody>
          <a:bodyPr>
            <a:spAutoFit/>
          </a:bodyPr>
          <a:lstStyle/>
          <a:p>
            <a:r>
              <a:rPr lang="tr-TR">
                <a:solidFill>
                  <a:srgbClr val="FF0066"/>
                </a:solidFill>
              </a:rPr>
              <a:t>Altın levha deneyi</a:t>
            </a:r>
            <a:r>
              <a:rPr lang="tr-TR"/>
              <a:t>: Arkasına film yerleştirilmiş bir altın tabakaya </a:t>
            </a:r>
            <a:r>
              <a:rPr lang="tr-TR" b="1"/>
              <a:t>alfa tanecikleri</a:t>
            </a:r>
            <a:r>
              <a:rPr lang="tr-TR"/>
              <a:t> (</a:t>
            </a:r>
            <a:r>
              <a:rPr lang="tr-TR" i="1"/>
              <a:t>He</a:t>
            </a:r>
            <a:r>
              <a:rPr lang="tr-TR" baseline="30000"/>
              <a:t>+ 2</a:t>
            </a:r>
            <a:r>
              <a:rPr lang="tr-TR"/>
              <a:t>) gönderilerek ışınların levhaya çarptıktan sonra izledikleri yollar çizilmiştir.</a:t>
            </a:r>
          </a:p>
          <a:p>
            <a:endParaRPr lang="tr-TR"/>
          </a:p>
        </p:txBody>
      </p:sp>
      <p:pic>
        <p:nvPicPr>
          <p:cNvPr id="27653" name="Picture 8" descr="goldfoilexperiment">
            <a:hlinkClick r:id="rId2"/>
          </p:cNvPr>
          <p:cNvPicPr>
            <a:picLocks noChangeAspect="1" noChangeArrowheads="1"/>
          </p:cNvPicPr>
          <p:nvPr/>
        </p:nvPicPr>
        <p:blipFill>
          <a:blip r:embed="rId3" cstate="print"/>
          <a:srcRect/>
          <a:stretch>
            <a:fillRect/>
          </a:stretch>
        </p:blipFill>
        <p:spPr bwMode="auto">
          <a:xfrm>
            <a:off x="457200" y="4419600"/>
            <a:ext cx="3048000" cy="2305050"/>
          </a:xfrm>
          <a:prstGeom prst="rect">
            <a:avLst/>
          </a:prstGeom>
          <a:noFill/>
          <a:ln w="9525">
            <a:noFill/>
            <a:miter lim="800000"/>
            <a:headEnd/>
            <a:tailEnd/>
          </a:ln>
        </p:spPr>
      </p:pic>
      <p:pic>
        <p:nvPicPr>
          <p:cNvPr id="27654" name="Picture 10" descr="diagram">
            <a:hlinkClick r:id="rId4"/>
          </p:cNvPr>
          <p:cNvPicPr>
            <a:picLocks noChangeAspect="1" noChangeArrowheads="1"/>
          </p:cNvPicPr>
          <p:nvPr/>
        </p:nvPicPr>
        <p:blipFill>
          <a:blip r:embed="rId5" cstate="print"/>
          <a:srcRect/>
          <a:stretch>
            <a:fillRect/>
          </a:stretch>
        </p:blipFill>
        <p:spPr bwMode="auto">
          <a:xfrm>
            <a:off x="3962400" y="4648200"/>
            <a:ext cx="4876800" cy="1781175"/>
          </a:xfrm>
          <a:prstGeom prst="rect">
            <a:avLst/>
          </a:prstGeom>
          <a:noFill/>
          <a:ln w="9525">
            <a:noFill/>
            <a:miter lim="800000"/>
            <a:headEnd/>
            <a:tailEnd/>
          </a:ln>
        </p:spPr>
      </p:pic>
      <p:pic>
        <p:nvPicPr>
          <p:cNvPr id="27655" name="Picture 6" descr="clip_image002_002"/>
          <p:cNvPicPr>
            <a:picLocks noChangeAspect="1" noChangeArrowheads="1"/>
          </p:cNvPicPr>
          <p:nvPr/>
        </p:nvPicPr>
        <p:blipFill>
          <a:blip r:embed="rId6" cstate="print"/>
          <a:srcRect/>
          <a:stretch>
            <a:fillRect/>
          </a:stretch>
        </p:blipFill>
        <p:spPr bwMode="auto">
          <a:xfrm>
            <a:off x="5562600" y="354013"/>
            <a:ext cx="3286125" cy="215106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nvGraphicFramePr>
        <p:xfrm>
          <a:off x="533400" y="152400"/>
          <a:ext cx="8077220" cy="3712516"/>
        </p:xfrm>
        <a:graphic>
          <a:graphicData uri="http://schemas.openxmlformats.org/drawingml/2006/table">
            <a:tbl>
              <a:tblPr/>
              <a:tblGrid>
                <a:gridCol w="403861"/>
                <a:gridCol w="403861"/>
                <a:gridCol w="403861"/>
                <a:gridCol w="403861"/>
                <a:gridCol w="403861"/>
                <a:gridCol w="403861"/>
                <a:gridCol w="403861"/>
                <a:gridCol w="403861"/>
                <a:gridCol w="403861"/>
                <a:gridCol w="403861"/>
                <a:gridCol w="403861"/>
                <a:gridCol w="403861"/>
                <a:gridCol w="403861"/>
                <a:gridCol w="403861"/>
                <a:gridCol w="403861"/>
                <a:gridCol w="403861"/>
                <a:gridCol w="403861"/>
                <a:gridCol w="403861"/>
                <a:gridCol w="403861"/>
                <a:gridCol w="403861"/>
              </a:tblGrid>
              <a:tr h="268393">
                <a:tc>
                  <a:txBody>
                    <a:bodyPr/>
                    <a:lstStyle/>
                    <a:p>
                      <a:pPr marL="0" marR="0">
                        <a:spcBef>
                          <a:spcPts val="0"/>
                        </a:spcBef>
                        <a:spcAft>
                          <a:spcPts val="0"/>
                        </a:spcAft>
                      </a:pPr>
                      <a:r>
                        <a:rPr lang="tr-TR" sz="900" b="1" dirty="0" err="1">
                          <a:latin typeface="Times New Roman"/>
                          <a:ea typeface="Times New Roman"/>
                          <a:cs typeface="Times New Roman"/>
                        </a:rPr>
                        <a:t>Period</a:t>
                      </a:r>
                      <a:endParaRPr lang="en-US" sz="900" dirty="0">
                        <a:latin typeface="Times New Roman"/>
                        <a:ea typeface="Times New Roman"/>
                        <a:cs typeface="Times New Roman"/>
                      </a:endParaRPr>
                    </a:p>
                  </a:txBody>
                  <a:tcPr marL="6819" marR="6819" marT="6819" marB="6819" anchor="ctr">
                    <a:lnL>
                      <a:noFill/>
                    </a:lnL>
                    <a:lnR>
                      <a:noFill/>
                    </a:lnR>
                    <a:lnT>
                      <a:noFill/>
                    </a:lnT>
                    <a:lnB>
                      <a:noFill/>
                    </a:lnB>
                  </a:tcPr>
                </a:tc>
                <a:tc gridSpan="18">
                  <a:txBody>
                    <a:bodyPr/>
                    <a:lstStyle/>
                    <a:p>
                      <a:pPr marL="0" marR="0">
                        <a:spcBef>
                          <a:spcPts val="0"/>
                        </a:spcBef>
                        <a:spcAft>
                          <a:spcPts val="0"/>
                        </a:spcAft>
                      </a:pPr>
                      <a:r>
                        <a:rPr lang="tr-TR" sz="900" b="1" dirty="0" err="1">
                          <a:latin typeface="Times New Roman"/>
                          <a:ea typeface="Times New Roman"/>
                          <a:cs typeface="Times New Roman"/>
                        </a:rPr>
                        <a:t>Group</a:t>
                      </a:r>
                      <a:endParaRPr lang="en-US" sz="900" dirty="0">
                        <a:latin typeface="Times New Roman"/>
                        <a:ea typeface="Times New Roman"/>
                        <a:cs typeface="Times New Roman"/>
                      </a:endParaRPr>
                    </a:p>
                  </a:txBody>
                  <a:tcPr marL="6819" marR="6819" marT="6819" marB="6819"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11">
                  <a:txBody>
                    <a:bodyPr/>
                    <a:lstStyle/>
                    <a:p>
                      <a:endParaRPr lang="en-US" sz="1300" dirty="0"/>
                    </a:p>
                  </a:txBody>
                  <a:tcPr marL="65460" marR="65460" marT="32730" marB="32730">
                    <a:lnL>
                      <a:noFill/>
                    </a:lnL>
                  </a:tcPr>
                </a:tc>
              </a:tr>
              <a:tr h="268393">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1</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2</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3</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4</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5</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6</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7</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8</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9</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10</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11</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12</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13</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14</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15</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16</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17</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18</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vMerge="1">
                  <a:txBody>
                    <a:bodyPr/>
                    <a:lstStyle/>
                    <a:p>
                      <a:endParaRPr lang="en-US" sz="1300" dirty="0"/>
                    </a:p>
                  </a:txBody>
                  <a:tcPr marL="65460" marR="65460" marT="32730" marB="32730">
                    <a:lnL>
                      <a:noFill/>
                    </a:lnL>
                  </a:tcPr>
                </a:tc>
              </a:tr>
              <a:tr h="268393">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1A</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2A</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3B</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4B</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5B</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6B</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7B</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gridSpan="3">
                  <a:txBody>
                    <a:bodyPr/>
                    <a:lstStyle/>
                    <a:p>
                      <a:pPr marL="0" marR="0">
                        <a:spcBef>
                          <a:spcPts val="0"/>
                        </a:spcBef>
                        <a:spcAft>
                          <a:spcPts val="0"/>
                        </a:spcAft>
                      </a:pPr>
                      <a:r>
                        <a:rPr lang="tr-TR" sz="900">
                          <a:latin typeface="Times New Roman"/>
                          <a:ea typeface="Times New Roman"/>
                          <a:cs typeface="Times New Roman"/>
                        </a:rPr>
                        <a:t>8B</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tr-TR" sz="900">
                          <a:latin typeface="Times New Roman"/>
                          <a:ea typeface="Times New Roman"/>
                          <a:cs typeface="Times New Roman"/>
                        </a:rPr>
                        <a:t>1B</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2B</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3A</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4A</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5A</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6A</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7A</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8A</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vMerge="1">
                  <a:txBody>
                    <a:bodyPr/>
                    <a:lstStyle/>
                    <a:p>
                      <a:endParaRPr lang="en-US" sz="1300" dirty="0"/>
                    </a:p>
                  </a:txBody>
                  <a:tcPr marL="65460" marR="65460" marT="32730" marB="32730">
                    <a:lnL>
                      <a:noFill/>
                    </a:lnL>
                  </a:tcPr>
                </a:tc>
              </a:tr>
              <a:tr h="293216">
                <a:tc>
                  <a:txBody>
                    <a:bodyPr/>
                    <a:lstStyle/>
                    <a:p>
                      <a:pPr marL="0" marR="0">
                        <a:spcBef>
                          <a:spcPts val="0"/>
                        </a:spcBef>
                        <a:spcAft>
                          <a:spcPts val="0"/>
                        </a:spcAft>
                      </a:pPr>
                      <a:r>
                        <a:rPr lang="tr-TR" sz="900">
                          <a:latin typeface="Times New Roman"/>
                          <a:ea typeface="Times New Roman"/>
                          <a:cs typeface="Times New Roman"/>
                        </a:rPr>
                        <a:t>1</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u="sng">
                          <a:solidFill>
                            <a:srgbClr val="0000FF"/>
                          </a:solidFill>
                          <a:latin typeface="Times New Roman"/>
                          <a:ea typeface="Times New Roman"/>
                          <a:cs typeface="Times New Roman"/>
                          <a:hlinkClick r:id="rId2"/>
                        </a:rPr>
                        <a:t>H</a:t>
                      </a:r>
                      <a:r>
                        <a:rPr lang="tr-TR" sz="900">
                          <a:latin typeface="Times New Roman"/>
                          <a:ea typeface="Times New Roman"/>
                          <a:cs typeface="Times New Roman"/>
                        </a:rPr>
                        <a:t/>
                      </a:r>
                      <a:br>
                        <a:rPr lang="tr-TR" sz="900">
                          <a:latin typeface="Times New Roman"/>
                          <a:ea typeface="Times New Roman"/>
                          <a:cs typeface="Times New Roman"/>
                        </a:rPr>
                      </a:br>
                      <a:r>
                        <a:rPr lang="tr-TR" sz="900">
                          <a:latin typeface="Times New Roman"/>
                          <a:ea typeface="Times New Roman"/>
                          <a:cs typeface="Times New Roman"/>
                        </a:rPr>
                        <a:t>1</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00"/>
                    </a:solidFill>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He</a:t>
                      </a:r>
                      <a:br>
                        <a:rPr lang="tr-TR" sz="900">
                          <a:latin typeface="Times New Roman"/>
                          <a:ea typeface="Times New Roman"/>
                          <a:cs typeface="Times New Roman"/>
                        </a:rPr>
                      </a:br>
                      <a:r>
                        <a:rPr lang="tr-TR" sz="900">
                          <a:latin typeface="Times New Roman"/>
                          <a:ea typeface="Times New Roman"/>
                          <a:cs typeface="Times New Roman"/>
                        </a:rPr>
                        <a:t>2</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BFFFBF"/>
                    </a:solidFill>
                  </a:tcPr>
                </a:tc>
                <a:tc vMerge="1">
                  <a:txBody>
                    <a:bodyPr/>
                    <a:lstStyle/>
                    <a:p>
                      <a:endParaRPr lang="en-US" sz="1300" dirty="0"/>
                    </a:p>
                  </a:txBody>
                  <a:tcPr marL="65460" marR="65460" marT="32730" marB="32730">
                    <a:lnL>
                      <a:noFill/>
                    </a:lnL>
                  </a:tcPr>
                </a:tc>
              </a:tr>
              <a:tr h="293216">
                <a:tc>
                  <a:txBody>
                    <a:bodyPr/>
                    <a:lstStyle/>
                    <a:p>
                      <a:pPr marL="0" marR="0">
                        <a:spcBef>
                          <a:spcPts val="0"/>
                        </a:spcBef>
                        <a:spcAft>
                          <a:spcPts val="0"/>
                        </a:spcAft>
                      </a:pPr>
                      <a:r>
                        <a:rPr lang="tr-TR" sz="900">
                          <a:latin typeface="Times New Roman"/>
                          <a:ea typeface="Times New Roman"/>
                          <a:cs typeface="Times New Roman"/>
                        </a:rPr>
                        <a:t>2</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Li</a:t>
                      </a:r>
                      <a:br>
                        <a:rPr lang="tr-TR" sz="900">
                          <a:latin typeface="Times New Roman"/>
                          <a:ea typeface="Times New Roman"/>
                          <a:cs typeface="Times New Roman"/>
                        </a:rPr>
                      </a:br>
                      <a:r>
                        <a:rPr lang="tr-TR" sz="900">
                          <a:latin typeface="Times New Roman"/>
                          <a:ea typeface="Times New Roman"/>
                          <a:cs typeface="Times New Roman"/>
                        </a:rPr>
                        <a:t>3</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99CCFF"/>
                    </a:solidFill>
                  </a:tcPr>
                </a:tc>
                <a:tc>
                  <a:txBody>
                    <a:bodyPr/>
                    <a:lstStyle/>
                    <a:p>
                      <a:pPr marL="0" marR="0">
                        <a:spcBef>
                          <a:spcPts val="0"/>
                        </a:spcBef>
                        <a:spcAft>
                          <a:spcPts val="0"/>
                        </a:spcAft>
                      </a:pPr>
                      <a:r>
                        <a:rPr lang="tr-TR" sz="900">
                          <a:latin typeface="Times New Roman"/>
                          <a:ea typeface="Times New Roman"/>
                          <a:cs typeface="Times New Roman"/>
                        </a:rPr>
                        <a:t>Be</a:t>
                      </a:r>
                      <a:br>
                        <a:rPr lang="tr-TR" sz="900">
                          <a:latin typeface="Times New Roman"/>
                          <a:ea typeface="Times New Roman"/>
                          <a:cs typeface="Times New Roman"/>
                        </a:rPr>
                      </a:br>
                      <a:r>
                        <a:rPr lang="tr-TR" sz="900">
                          <a:latin typeface="Times New Roman"/>
                          <a:ea typeface="Times New Roman"/>
                          <a:cs typeface="Times New Roman"/>
                        </a:rPr>
                        <a:t>4</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CCFF66"/>
                    </a:solidFill>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dirty="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B</a:t>
                      </a:r>
                      <a:br>
                        <a:rPr lang="tr-TR" sz="900">
                          <a:latin typeface="Times New Roman"/>
                          <a:ea typeface="Times New Roman"/>
                          <a:cs typeface="Times New Roman"/>
                        </a:rPr>
                      </a:br>
                      <a:r>
                        <a:rPr lang="tr-TR" sz="900">
                          <a:latin typeface="Times New Roman"/>
                          <a:ea typeface="Times New Roman"/>
                          <a:cs typeface="Times New Roman"/>
                        </a:rPr>
                        <a:t>5</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CCCC99"/>
                    </a:solidFill>
                  </a:tcPr>
                </a:tc>
                <a:tc>
                  <a:txBody>
                    <a:bodyPr/>
                    <a:lstStyle/>
                    <a:p>
                      <a:pPr marL="0" marR="0">
                        <a:spcBef>
                          <a:spcPts val="0"/>
                        </a:spcBef>
                        <a:spcAft>
                          <a:spcPts val="0"/>
                        </a:spcAft>
                      </a:pPr>
                      <a:r>
                        <a:rPr lang="tr-TR" sz="900">
                          <a:latin typeface="Times New Roman"/>
                          <a:ea typeface="Times New Roman"/>
                          <a:cs typeface="Times New Roman"/>
                        </a:rPr>
                        <a:t>C</a:t>
                      </a:r>
                      <a:br>
                        <a:rPr lang="tr-TR" sz="900">
                          <a:latin typeface="Times New Roman"/>
                          <a:ea typeface="Times New Roman"/>
                          <a:cs typeface="Times New Roman"/>
                        </a:rPr>
                      </a:br>
                      <a:r>
                        <a:rPr lang="tr-TR" sz="900">
                          <a:latin typeface="Times New Roman"/>
                          <a:ea typeface="Times New Roman"/>
                          <a:cs typeface="Times New Roman"/>
                        </a:rPr>
                        <a:t>6</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00"/>
                    </a:solidFill>
                  </a:tcPr>
                </a:tc>
                <a:tc>
                  <a:txBody>
                    <a:bodyPr/>
                    <a:lstStyle/>
                    <a:p>
                      <a:pPr marL="0" marR="0">
                        <a:spcBef>
                          <a:spcPts val="0"/>
                        </a:spcBef>
                        <a:spcAft>
                          <a:spcPts val="0"/>
                        </a:spcAft>
                      </a:pPr>
                      <a:r>
                        <a:rPr lang="tr-TR" sz="900">
                          <a:latin typeface="Times New Roman"/>
                          <a:ea typeface="Times New Roman"/>
                          <a:cs typeface="Times New Roman"/>
                        </a:rPr>
                        <a:t>N</a:t>
                      </a:r>
                      <a:br>
                        <a:rPr lang="tr-TR" sz="900">
                          <a:latin typeface="Times New Roman"/>
                          <a:ea typeface="Times New Roman"/>
                          <a:cs typeface="Times New Roman"/>
                        </a:rPr>
                      </a:br>
                      <a:r>
                        <a:rPr lang="tr-TR" sz="900">
                          <a:latin typeface="Times New Roman"/>
                          <a:ea typeface="Times New Roman"/>
                          <a:cs typeface="Times New Roman"/>
                        </a:rPr>
                        <a:t>7</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00"/>
                    </a:solidFill>
                  </a:tcPr>
                </a:tc>
                <a:tc>
                  <a:txBody>
                    <a:bodyPr/>
                    <a:lstStyle/>
                    <a:p>
                      <a:pPr marL="0" marR="0">
                        <a:spcBef>
                          <a:spcPts val="0"/>
                        </a:spcBef>
                        <a:spcAft>
                          <a:spcPts val="0"/>
                        </a:spcAft>
                      </a:pPr>
                      <a:r>
                        <a:rPr lang="tr-TR" sz="900">
                          <a:latin typeface="Times New Roman"/>
                          <a:ea typeface="Times New Roman"/>
                          <a:cs typeface="Times New Roman"/>
                        </a:rPr>
                        <a:t>O</a:t>
                      </a:r>
                      <a:br>
                        <a:rPr lang="tr-TR" sz="900">
                          <a:latin typeface="Times New Roman"/>
                          <a:ea typeface="Times New Roman"/>
                          <a:cs typeface="Times New Roman"/>
                        </a:rPr>
                      </a:br>
                      <a:r>
                        <a:rPr lang="tr-TR" sz="900">
                          <a:latin typeface="Times New Roman"/>
                          <a:ea typeface="Times New Roman"/>
                          <a:cs typeface="Times New Roman"/>
                        </a:rPr>
                        <a:t>8</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00"/>
                    </a:solidFill>
                  </a:tcPr>
                </a:tc>
                <a:tc>
                  <a:txBody>
                    <a:bodyPr/>
                    <a:lstStyle/>
                    <a:p>
                      <a:pPr marL="0" marR="0">
                        <a:spcBef>
                          <a:spcPts val="0"/>
                        </a:spcBef>
                        <a:spcAft>
                          <a:spcPts val="0"/>
                        </a:spcAft>
                      </a:pPr>
                      <a:r>
                        <a:rPr lang="tr-TR" sz="900">
                          <a:latin typeface="Times New Roman"/>
                          <a:ea typeface="Times New Roman"/>
                          <a:cs typeface="Times New Roman"/>
                        </a:rPr>
                        <a:t>F</a:t>
                      </a:r>
                      <a:br>
                        <a:rPr lang="tr-TR" sz="900">
                          <a:latin typeface="Times New Roman"/>
                          <a:ea typeface="Times New Roman"/>
                          <a:cs typeface="Times New Roman"/>
                        </a:rPr>
                      </a:br>
                      <a:r>
                        <a:rPr lang="tr-TR" sz="900">
                          <a:latin typeface="Times New Roman"/>
                          <a:ea typeface="Times New Roman"/>
                          <a:cs typeface="Times New Roman"/>
                        </a:rPr>
                        <a:t>9</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CC"/>
                    </a:solidFill>
                  </a:tcPr>
                </a:tc>
                <a:tc>
                  <a:txBody>
                    <a:bodyPr/>
                    <a:lstStyle/>
                    <a:p>
                      <a:pPr marL="0" marR="0">
                        <a:spcBef>
                          <a:spcPts val="0"/>
                        </a:spcBef>
                        <a:spcAft>
                          <a:spcPts val="0"/>
                        </a:spcAft>
                      </a:pPr>
                      <a:r>
                        <a:rPr lang="tr-TR" sz="900">
                          <a:latin typeface="Times New Roman"/>
                          <a:ea typeface="Times New Roman"/>
                          <a:cs typeface="Times New Roman"/>
                        </a:rPr>
                        <a:t>Ne</a:t>
                      </a:r>
                      <a:br>
                        <a:rPr lang="tr-TR" sz="900">
                          <a:latin typeface="Times New Roman"/>
                          <a:ea typeface="Times New Roman"/>
                          <a:cs typeface="Times New Roman"/>
                        </a:rPr>
                      </a:br>
                      <a:r>
                        <a:rPr lang="tr-TR" sz="900">
                          <a:latin typeface="Times New Roman"/>
                          <a:ea typeface="Times New Roman"/>
                          <a:cs typeface="Times New Roman"/>
                        </a:rPr>
                        <a:t>10</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BFFFBF"/>
                    </a:solidFill>
                  </a:tcPr>
                </a:tc>
                <a:tc vMerge="1">
                  <a:txBody>
                    <a:bodyPr/>
                    <a:lstStyle/>
                    <a:p>
                      <a:endParaRPr lang="en-US" sz="1300" dirty="0"/>
                    </a:p>
                  </a:txBody>
                  <a:tcPr marL="65460" marR="65460" marT="32730" marB="32730">
                    <a:lnL>
                      <a:noFill/>
                    </a:lnL>
                  </a:tcPr>
                </a:tc>
              </a:tr>
              <a:tr h="293216">
                <a:tc>
                  <a:txBody>
                    <a:bodyPr/>
                    <a:lstStyle/>
                    <a:p>
                      <a:pPr marL="0" marR="0">
                        <a:spcBef>
                          <a:spcPts val="0"/>
                        </a:spcBef>
                        <a:spcAft>
                          <a:spcPts val="0"/>
                        </a:spcAft>
                      </a:pPr>
                      <a:r>
                        <a:rPr lang="tr-TR" sz="900">
                          <a:latin typeface="Times New Roman"/>
                          <a:ea typeface="Times New Roman"/>
                          <a:cs typeface="Times New Roman"/>
                        </a:rPr>
                        <a:t>3</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Na</a:t>
                      </a:r>
                      <a:br>
                        <a:rPr lang="tr-TR" sz="900">
                          <a:latin typeface="Times New Roman"/>
                          <a:ea typeface="Times New Roman"/>
                          <a:cs typeface="Times New Roman"/>
                        </a:rPr>
                      </a:br>
                      <a:r>
                        <a:rPr lang="tr-TR" sz="900">
                          <a:latin typeface="Times New Roman"/>
                          <a:ea typeface="Times New Roman"/>
                          <a:cs typeface="Times New Roman"/>
                        </a:rPr>
                        <a:t>11</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99CCFF"/>
                    </a:solidFill>
                  </a:tcPr>
                </a:tc>
                <a:tc>
                  <a:txBody>
                    <a:bodyPr/>
                    <a:lstStyle/>
                    <a:p>
                      <a:pPr marL="0" marR="0">
                        <a:spcBef>
                          <a:spcPts val="0"/>
                        </a:spcBef>
                        <a:spcAft>
                          <a:spcPts val="0"/>
                        </a:spcAft>
                      </a:pPr>
                      <a:r>
                        <a:rPr lang="tr-TR" sz="900">
                          <a:latin typeface="Times New Roman"/>
                          <a:ea typeface="Times New Roman"/>
                          <a:cs typeface="Times New Roman"/>
                        </a:rPr>
                        <a:t>Mg</a:t>
                      </a:r>
                      <a:br>
                        <a:rPr lang="tr-TR" sz="900">
                          <a:latin typeface="Times New Roman"/>
                          <a:ea typeface="Times New Roman"/>
                          <a:cs typeface="Times New Roman"/>
                        </a:rPr>
                      </a:br>
                      <a:r>
                        <a:rPr lang="tr-TR" sz="900">
                          <a:latin typeface="Times New Roman"/>
                          <a:ea typeface="Times New Roman"/>
                          <a:cs typeface="Times New Roman"/>
                        </a:rPr>
                        <a:t>12</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CCFF66"/>
                    </a:solidFill>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Al</a:t>
                      </a:r>
                      <a:br>
                        <a:rPr lang="tr-TR" sz="900">
                          <a:latin typeface="Times New Roman"/>
                          <a:ea typeface="Times New Roman"/>
                          <a:cs typeface="Times New Roman"/>
                        </a:rPr>
                      </a:br>
                      <a:r>
                        <a:rPr lang="tr-TR" sz="900">
                          <a:latin typeface="Times New Roman"/>
                          <a:ea typeface="Times New Roman"/>
                          <a:cs typeface="Times New Roman"/>
                        </a:rPr>
                        <a:t>13</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00FF33"/>
                    </a:solidFill>
                  </a:tcPr>
                </a:tc>
                <a:tc>
                  <a:txBody>
                    <a:bodyPr/>
                    <a:lstStyle/>
                    <a:p>
                      <a:pPr marL="0" marR="0">
                        <a:spcBef>
                          <a:spcPts val="0"/>
                        </a:spcBef>
                        <a:spcAft>
                          <a:spcPts val="0"/>
                        </a:spcAft>
                      </a:pPr>
                      <a:r>
                        <a:rPr lang="tr-TR" sz="900">
                          <a:latin typeface="Times New Roman"/>
                          <a:ea typeface="Times New Roman"/>
                          <a:cs typeface="Times New Roman"/>
                        </a:rPr>
                        <a:t>Si</a:t>
                      </a:r>
                      <a:br>
                        <a:rPr lang="tr-TR" sz="900">
                          <a:latin typeface="Times New Roman"/>
                          <a:ea typeface="Times New Roman"/>
                          <a:cs typeface="Times New Roman"/>
                        </a:rPr>
                      </a:br>
                      <a:r>
                        <a:rPr lang="tr-TR" sz="900">
                          <a:latin typeface="Times New Roman"/>
                          <a:ea typeface="Times New Roman"/>
                          <a:cs typeface="Times New Roman"/>
                        </a:rPr>
                        <a:t>14</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CCCC99"/>
                    </a:solidFill>
                  </a:tcPr>
                </a:tc>
                <a:tc>
                  <a:txBody>
                    <a:bodyPr/>
                    <a:lstStyle/>
                    <a:p>
                      <a:pPr marL="0" marR="0">
                        <a:spcBef>
                          <a:spcPts val="0"/>
                        </a:spcBef>
                        <a:spcAft>
                          <a:spcPts val="0"/>
                        </a:spcAft>
                      </a:pPr>
                      <a:r>
                        <a:rPr lang="tr-TR" sz="900">
                          <a:latin typeface="Times New Roman"/>
                          <a:ea typeface="Times New Roman"/>
                          <a:cs typeface="Times New Roman"/>
                        </a:rPr>
                        <a:t>P</a:t>
                      </a:r>
                      <a:br>
                        <a:rPr lang="tr-TR" sz="900">
                          <a:latin typeface="Times New Roman"/>
                          <a:ea typeface="Times New Roman"/>
                          <a:cs typeface="Times New Roman"/>
                        </a:rPr>
                      </a:br>
                      <a:r>
                        <a:rPr lang="tr-TR" sz="900">
                          <a:latin typeface="Times New Roman"/>
                          <a:ea typeface="Times New Roman"/>
                          <a:cs typeface="Times New Roman"/>
                        </a:rPr>
                        <a:t>15</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00"/>
                    </a:solidFill>
                  </a:tcPr>
                </a:tc>
                <a:tc>
                  <a:txBody>
                    <a:bodyPr/>
                    <a:lstStyle/>
                    <a:p>
                      <a:pPr marL="0" marR="0">
                        <a:spcBef>
                          <a:spcPts val="0"/>
                        </a:spcBef>
                        <a:spcAft>
                          <a:spcPts val="0"/>
                        </a:spcAft>
                      </a:pPr>
                      <a:r>
                        <a:rPr lang="tr-TR" sz="900">
                          <a:latin typeface="Times New Roman"/>
                          <a:ea typeface="Times New Roman"/>
                          <a:cs typeface="Times New Roman"/>
                        </a:rPr>
                        <a:t>S</a:t>
                      </a:r>
                      <a:br>
                        <a:rPr lang="tr-TR" sz="900">
                          <a:latin typeface="Times New Roman"/>
                          <a:ea typeface="Times New Roman"/>
                          <a:cs typeface="Times New Roman"/>
                        </a:rPr>
                      </a:br>
                      <a:r>
                        <a:rPr lang="tr-TR" sz="900">
                          <a:latin typeface="Times New Roman"/>
                          <a:ea typeface="Times New Roman"/>
                          <a:cs typeface="Times New Roman"/>
                        </a:rPr>
                        <a:t>16</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00"/>
                    </a:solidFill>
                  </a:tcPr>
                </a:tc>
                <a:tc>
                  <a:txBody>
                    <a:bodyPr/>
                    <a:lstStyle/>
                    <a:p>
                      <a:pPr marL="0" marR="0">
                        <a:spcBef>
                          <a:spcPts val="0"/>
                        </a:spcBef>
                        <a:spcAft>
                          <a:spcPts val="0"/>
                        </a:spcAft>
                      </a:pPr>
                      <a:r>
                        <a:rPr lang="tr-TR" sz="900">
                          <a:latin typeface="Times New Roman"/>
                          <a:ea typeface="Times New Roman"/>
                          <a:cs typeface="Times New Roman"/>
                        </a:rPr>
                        <a:t>Cl</a:t>
                      </a:r>
                      <a:br>
                        <a:rPr lang="tr-TR" sz="900">
                          <a:latin typeface="Times New Roman"/>
                          <a:ea typeface="Times New Roman"/>
                          <a:cs typeface="Times New Roman"/>
                        </a:rPr>
                      </a:br>
                      <a:r>
                        <a:rPr lang="tr-TR" sz="900">
                          <a:latin typeface="Times New Roman"/>
                          <a:ea typeface="Times New Roman"/>
                          <a:cs typeface="Times New Roman"/>
                        </a:rPr>
                        <a:t>17</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CC"/>
                    </a:solidFill>
                  </a:tcPr>
                </a:tc>
                <a:tc>
                  <a:txBody>
                    <a:bodyPr/>
                    <a:lstStyle/>
                    <a:p>
                      <a:pPr marL="0" marR="0">
                        <a:spcBef>
                          <a:spcPts val="0"/>
                        </a:spcBef>
                        <a:spcAft>
                          <a:spcPts val="0"/>
                        </a:spcAft>
                      </a:pPr>
                      <a:r>
                        <a:rPr lang="tr-TR" sz="900">
                          <a:latin typeface="Times New Roman"/>
                          <a:ea typeface="Times New Roman"/>
                          <a:cs typeface="Times New Roman"/>
                        </a:rPr>
                        <a:t>Ar</a:t>
                      </a:r>
                      <a:br>
                        <a:rPr lang="tr-TR" sz="900">
                          <a:latin typeface="Times New Roman"/>
                          <a:ea typeface="Times New Roman"/>
                          <a:cs typeface="Times New Roman"/>
                        </a:rPr>
                      </a:br>
                      <a:r>
                        <a:rPr lang="tr-TR" sz="900">
                          <a:latin typeface="Times New Roman"/>
                          <a:ea typeface="Times New Roman"/>
                          <a:cs typeface="Times New Roman"/>
                        </a:rPr>
                        <a:t>18</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BFFFBF"/>
                    </a:solidFill>
                  </a:tcPr>
                </a:tc>
                <a:tc vMerge="1">
                  <a:txBody>
                    <a:bodyPr/>
                    <a:lstStyle/>
                    <a:p>
                      <a:endParaRPr lang="en-US" sz="1300" dirty="0"/>
                    </a:p>
                  </a:txBody>
                  <a:tcPr marL="65460" marR="65460" marT="32730" marB="32730">
                    <a:lnL>
                      <a:noFill/>
                    </a:lnL>
                  </a:tcPr>
                </a:tc>
              </a:tr>
              <a:tr h="293216">
                <a:tc>
                  <a:txBody>
                    <a:bodyPr/>
                    <a:lstStyle/>
                    <a:p>
                      <a:pPr marL="0" marR="0">
                        <a:spcBef>
                          <a:spcPts val="0"/>
                        </a:spcBef>
                        <a:spcAft>
                          <a:spcPts val="0"/>
                        </a:spcAft>
                      </a:pPr>
                      <a:r>
                        <a:rPr lang="tr-TR" sz="900">
                          <a:latin typeface="Times New Roman"/>
                          <a:ea typeface="Times New Roman"/>
                          <a:cs typeface="Times New Roman"/>
                        </a:rPr>
                        <a:t>4</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K</a:t>
                      </a:r>
                      <a:br>
                        <a:rPr lang="tr-TR" sz="900">
                          <a:latin typeface="Times New Roman"/>
                          <a:ea typeface="Times New Roman"/>
                          <a:cs typeface="Times New Roman"/>
                        </a:rPr>
                      </a:br>
                      <a:r>
                        <a:rPr lang="tr-TR" sz="900">
                          <a:latin typeface="Times New Roman"/>
                          <a:ea typeface="Times New Roman"/>
                          <a:cs typeface="Times New Roman"/>
                        </a:rPr>
                        <a:t>19</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99CCFF"/>
                    </a:solidFill>
                  </a:tcPr>
                </a:tc>
                <a:tc>
                  <a:txBody>
                    <a:bodyPr/>
                    <a:lstStyle/>
                    <a:p>
                      <a:pPr marL="0" marR="0">
                        <a:spcBef>
                          <a:spcPts val="0"/>
                        </a:spcBef>
                        <a:spcAft>
                          <a:spcPts val="0"/>
                        </a:spcAft>
                      </a:pPr>
                      <a:r>
                        <a:rPr lang="tr-TR" sz="900">
                          <a:latin typeface="Times New Roman"/>
                          <a:ea typeface="Times New Roman"/>
                          <a:cs typeface="Times New Roman"/>
                        </a:rPr>
                        <a:t>Ca</a:t>
                      </a:r>
                      <a:br>
                        <a:rPr lang="tr-TR" sz="900">
                          <a:latin typeface="Times New Roman"/>
                          <a:ea typeface="Times New Roman"/>
                          <a:cs typeface="Times New Roman"/>
                        </a:rPr>
                      </a:br>
                      <a:r>
                        <a:rPr lang="tr-TR" sz="900">
                          <a:latin typeface="Times New Roman"/>
                          <a:ea typeface="Times New Roman"/>
                          <a:cs typeface="Times New Roman"/>
                        </a:rPr>
                        <a:t>20</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CCFF66"/>
                    </a:solidFill>
                  </a:tcPr>
                </a:tc>
                <a:tc>
                  <a:txBody>
                    <a:bodyPr/>
                    <a:lstStyle/>
                    <a:p>
                      <a:pPr marL="0" marR="0">
                        <a:spcBef>
                          <a:spcPts val="0"/>
                        </a:spcBef>
                        <a:spcAft>
                          <a:spcPts val="0"/>
                        </a:spcAft>
                      </a:pPr>
                      <a:r>
                        <a:rPr lang="tr-TR" sz="900">
                          <a:latin typeface="Times New Roman"/>
                          <a:ea typeface="Times New Roman"/>
                          <a:cs typeface="Times New Roman"/>
                        </a:rPr>
                        <a:t>Sc</a:t>
                      </a:r>
                      <a:br>
                        <a:rPr lang="tr-TR" sz="900">
                          <a:latin typeface="Times New Roman"/>
                          <a:ea typeface="Times New Roman"/>
                          <a:cs typeface="Times New Roman"/>
                        </a:rPr>
                      </a:br>
                      <a:r>
                        <a:rPr lang="tr-TR" sz="900">
                          <a:latin typeface="Times New Roman"/>
                          <a:ea typeface="Times New Roman"/>
                          <a:cs typeface="Times New Roman"/>
                        </a:rPr>
                        <a:t>21</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Ti</a:t>
                      </a:r>
                      <a:br>
                        <a:rPr lang="tr-TR" sz="900">
                          <a:latin typeface="Times New Roman"/>
                          <a:ea typeface="Times New Roman"/>
                          <a:cs typeface="Times New Roman"/>
                        </a:rPr>
                      </a:br>
                      <a:r>
                        <a:rPr lang="tr-TR" sz="900">
                          <a:latin typeface="Times New Roman"/>
                          <a:ea typeface="Times New Roman"/>
                          <a:cs typeface="Times New Roman"/>
                        </a:rPr>
                        <a:t>22</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V</a:t>
                      </a:r>
                      <a:br>
                        <a:rPr lang="tr-TR" sz="900">
                          <a:latin typeface="Times New Roman"/>
                          <a:ea typeface="Times New Roman"/>
                          <a:cs typeface="Times New Roman"/>
                        </a:rPr>
                      </a:br>
                      <a:r>
                        <a:rPr lang="tr-TR" sz="900">
                          <a:latin typeface="Times New Roman"/>
                          <a:ea typeface="Times New Roman"/>
                          <a:cs typeface="Times New Roman"/>
                        </a:rPr>
                        <a:t>23</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Cr</a:t>
                      </a:r>
                      <a:br>
                        <a:rPr lang="tr-TR" sz="900">
                          <a:latin typeface="Times New Roman"/>
                          <a:ea typeface="Times New Roman"/>
                          <a:cs typeface="Times New Roman"/>
                        </a:rPr>
                      </a:br>
                      <a:r>
                        <a:rPr lang="tr-TR" sz="900">
                          <a:latin typeface="Times New Roman"/>
                          <a:ea typeface="Times New Roman"/>
                          <a:cs typeface="Times New Roman"/>
                        </a:rPr>
                        <a:t>24</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Mn</a:t>
                      </a:r>
                      <a:br>
                        <a:rPr lang="tr-TR" sz="900">
                          <a:latin typeface="Times New Roman"/>
                          <a:ea typeface="Times New Roman"/>
                          <a:cs typeface="Times New Roman"/>
                        </a:rPr>
                      </a:br>
                      <a:r>
                        <a:rPr lang="tr-TR" sz="900">
                          <a:latin typeface="Times New Roman"/>
                          <a:ea typeface="Times New Roman"/>
                          <a:cs typeface="Times New Roman"/>
                        </a:rPr>
                        <a:t>25</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Fe</a:t>
                      </a:r>
                      <a:br>
                        <a:rPr lang="tr-TR" sz="900">
                          <a:latin typeface="Times New Roman"/>
                          <a:ea typeface="Times New Roman"/>
                          <a:cs typeface="Times New Roman"/>
                        </a:rPr>
                      </a:br>
                      <a:r>
                        <a:rPr lang="tr-TR" sz="900">
                          <a:latin typeface="Times New Roman"/>
                          <a:ea typeface="Times New Roman"/>
                          <a:cs typeface="Times New Roman"/>
                        </a:rPr>
                        <a:t>26</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Co</a:t>
                      </a:r>
                      <a:br>
                        <a:rPr lang="tr-TR" sz="900">
                          <a:latin typeface="Times New Roman"/>
                          <a:ea typeface="Times New Roman"/>
                          <a:cs typeface="Times New Roman"/>
                        </a:rPr>
                      </a:br>
                      <a:r>
                        <a:rPr lang="tr-TR" sz="900">
                          <a:latin typeface="Times New Roman"/>
                          <a:ea typeface="Times New Roman"/>
                          <a:cs typeface="Times New Roman"/>
                        </a:rPr>
                        <a:t>27</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Ni</a:t>
                      </a:r>
                      <a:br>
                        <a:rPr lang="tr-TR" sz="900">
                          <a:latin typeface="Times New Roman"/>
                          <a:ea typeface="Times New Roman"/>
                          <a:cs typeface="Times New Roman"/>
                        </a:rPr>
                      </a:br>
                      <a:r>
                        <a:rPr lang="tr-TR" sz="900">
                          <a:latin typeface="Times New Roman"/>
                          <a:ea typeface="Times New Roman"/>
                          <a:cs typeface="Times New Roman"/>
                        </a:rPr>
                        <a:t>28</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Cu</a:t>
                      </a:r>
                      <a:br>
                        <a:rPr lang="tr-TR" sz="900">
                          <a:latin typeface="Times New Roman"/>
                          <a:ea typeface="Times New Roman"/>
                          <a:cs typeface="Times New Roman"/>
                        </a:rPr>
                      </a:br>
                      <a:r>
                        <a:rPr lang="tr-TR" sz="900">
                          <a:latin typeface="Times New Roman"/>
                          <a:ea typeface="Times New Roman"/>
                          <a:cs typeface="Times New Roman"/>
                        </a:rPr>
                        <a:t>29</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Zn</a:t>
                      </a:r>
                      <a:br>
                        <a:rPr lang="tr-TR" sz="900">
                          <a:latin typeface="Times New Roman"/>
                          <a:ea typeface="Times New Roman"/>
                          <a:cs typeface="Times New Roman"/>
                        </a:rPr>
                      </a:br>
                      <a:r>
                        <a:rPr lang="tr-TR" sz="900">
                          <a:latin typeface="Times New Roman"/>
                          <a:ea typeface="Times New Roman"/>
                          <a:cs typeface="Times New Roman"/>
                        </a:rPr>
                        <a:t>30</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Ga</a:t>
                      </a:r>
                      <a:br>
                        <a:rPr lang="tr-TR" sz="900">
                          <a:latin typeface="Times New Roman"/>
                          <a:ea typeface="Times New Roman"/>
                          <a:cs typeface="Times New Roman"/>
                        </a:rPr>
                      </a:br>
                      <a:r>
                        <a:rPr lang="tr-TR" sz="900">
                          <a:latin typeface="Times New Roman"/>
                          <a:ea typeface="Times New Roman"/>
                          <a:cs typeface="Times New Roman"/>
                        </a:rPr>
                        <a:t>31</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00FF33"/>
                    </a:solidFill>
                  </a:tcPr>
                </a:tc>
                <a:tc>
                  <a:txBody>
                    <a:bodyPr/>
                    <a:lstStyle/>
                    <a:p>
                      <a:pPr marL="0" marR="0">
                        <a:spcBef>
                          <a:spcPts val="0"/>
                        </a:spcBef>
                        <a:spcAft>
                          <a:spcPts val="0"/>
                        </a:spcAft>
                      </a:pPr>
                      <a:r>
                        <a:rPr lang="tr-TR" sz="900">
                          <a:latin typeface="Times New Roman"/>
                          <a:ea typeface="Times New Roman"/>
                          <a:cs typeface="Times New Roman"/>
                        </a:rPr>
                        <a:t>Ge</a:t>
                      </a:r>
                      <a:br>
                        <a:rPr lang="tr-TR" sz="900">
                          <a:latin typeface="Times New Roman"/>
                          <a:ea typeface="Times New Roman"/>
                          <a:cs typeface="Times New Roman"/>
                        </a:rPr>
                      </a:br>
                      <a:r>
                        <a:rPr lang="tr-TR" sz="900">
                          <a:latin typeface="Times New Roman"/>
                          <a:ea typeface="Times New Roman"/>
                          <a:cs typeface="Times New Roman"/>
                        </a:rPr>
                        <a:t>32</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CCCC99"/>
                    </a:solidFill>
                  </a:tcPr>
                </a:tc>
                <a:tc>
                  <a:txBody>
                    <a:bodyPr/>
                    <a:lstStyle/>
                    <a:p>
                      <a:pPr marL="0" marR="0">
                        <a:spcBef>
                          <a:spcPts val="0"/>
                        </a:spcBef>
                        <a:spcAft>
                          <a:spcPts val="0"/>
                        </a:spcAft>
                      </a:pPr>
                      <a:r>
                        <a:rPr lang="tr-TR" sz="900">
                          <a:latin typeface="Times New Roman"/>
                          <a:ea typeface="Times New Roman"/>
                          <a:cs typeface="Times New Roman"/>
                        </a:rPr>
                        <a:t>As</a:t>
                      </a:r>
                      <a:br>
                        <a:rPr lang="tr-TR" sz="900">
                          <a:latin typeface="Times New Roman"/>
                          <a:ea typeface="Times New Roman"/>
                          <a:cs typeface="Times New Roman"/>
                        </a:rPr>
                      </a:br>
                      <a:r>
                        <a:rPr lang="tr-TR" sz="900">
                          <a:latin typeface="Times New Roman"/>
                          <a:ea typeface="Times New Roman"/>
                          <a:cs typeface="Times New Roman"/>
                        </a:rPr>
                        <a:t>33</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CCCC99"/>
                    </a:solidFill>
                  </a:tcPr>
                </a:tc>
                <a:tc>
                  <a:txBody>
                    <a:bodyPr/>
                    <a:lstStyle/>
                    <a:p>
                      <a:pPr marL="0" marR="0">
                        <a:spcBef>
                          <a:spcPts val="0"/>
                        </a:spcBef>
                        <a:spcAft>
                          <a:spcPts val="0"/>
                        </a:spcAft>
                      </a:pPr>
                      <a:r>
                        <a:rPr lang="tr-TR" sz="900">
                          <a:latin typeface="Times New Roman"/>
                          <a:ea typeface="Times New Roman"/>
                          <a:cs typeface="Times New Roman"/>
                        </a:rPr>
                        <a:t>Se</a:t>
                      </a:r>
                      <a:br>
                        <a:rPr lang="tr-TR" sz="900">
                          <a:latin typeface="Times New Roman"/>
                          <a:ea typeface="Times New Roman"/>
                          <a:cs typeface="Times New Roman"/>
                        </a:rPr>
                      </a:br>
                      <a:r>
                        <a:rPr lang="tr-TR" sz="900">
                          <a:latin typeface="Times New Roman"/>
                          <a:ea typeface="Times New Roman"/>
                          <a:cs typeface="Times New Roman"/>
                        </a:rPr>
                        <a:t>34</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00"/>
                    </a:solidFill>
                  </a:tcPr>
                </a:tc>
                <a:tc>
                  <a:txBody>
                    <a:bodyPr/>
                    <a:lstStyle/>
                    <a:p>
                      <a:pPr marL="0" marR="0">
                        <a:spcBef>
                          <a:spcPts val="0"/>
                        </a:spcBef>
                        <a:spcAft>
                          <a:spcPts val="0"/>
                        </a:spcAft>
                      </a:pPr>
                      <a:r>
                        <a:rPr lang="tr-TR" sz="900">
                          <a:latin typeface="Times New Roman"/>
                          <a:ea typeface="Times New Roman"/>
                          <a:cs typeface="Times New Roman"/>
                        </a:rPr>
                        <a:t>Br</a:t>
                      </a:r>
                      <a:br>
                        <a:rPr lang="tr-TR" sz="900">
                          <a:latin typeface="Times New Roman"/>
                          <a:ea typeface="Times New Roman"/>
                          <a:cs typeface="Times New Roman"/>
                        </a:rPr>
                      </a:br>
                      <a:r>
                        <a:rPr lang="tr-TR" sz="900">
                          <a:latin typeface="Times New Roman"/>
                          <a:ea typeface="Times New Roman"/>
                          <a:cs typeface="Times New Roman"/>
                        </a:rPr>
                        <a:t>35</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CC"/>
                    </a:solidFill>
                  </a:tcPr>
                </a:tc>
                <a:tc>
                  <a:txBody>
                    <a:bodyPr/>
                    <a:lstStyle/>
                    <a:p>
                      <a:pPr marL="0" marR="0">
                        <a:spcBef>
                          <a:spcPts val="0"/>
                        </a:spcBef>
                        <a:spcAft>
                          <a:spcPts val="0"/>
                        </a:spcAft>
                      </a:pPr>
                      <a:r>
                        <a:rPr lang="tr-TR" sz="900">
                          <a:latin typeface="Times New Roman"/>
                          <a:ea typeface="Times New Roman"/>
                          <a:cs typeface="Times New Roman"/>
                        </a:rPr>
                        <a:t>Kr</a:t>
                      </a:r>
                      <a:br>
                        <a:rPr lang="tr-TR" sz="900">
                          <a:latin typeface="Times New Roman"/>
                          <a:ea typeface="Times New Roman"/>
                          <a:cs typeface="Times New Roman"/>
                        </a:rPr>
                      </a:br>
                      <a:r>
                        <a:rPr lang="tr-TR" sz="900">
                          <a:latin typeface="Times New Roman"/>
                          <a:ea typeface="Times New Roman"/>
                          <a:cs typeface="Times New Roman"/>
                        </a:rPr>
                        <a:t>36</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BFFFBF"/>
                    </a:solidFill>
                  </a:tcPr>
                </a:tc>
                <a:tc vMerge="1">
                  <a:txBody>
                    <a:bodyPr/>
                    <a:lstStyle/>
                    <a:p>
                      <a:endParaRPr lang="en-US" sz="1300" dirty="0"/>
                    </a:p>
                  </a:txBody>
                  <a:tcPr marL="65460" marR="65460" marT="32730" marB="32730">
                    <a:lnL>
                      <a:noFill/>
                    </a:lnL>
                  </a:tcPr>
                </a:tc>
              </a:tr>
              <a:tr h="293216">
                <a:tc>
                  <a:txBody>
                    <a:bodyPr/>
                    <a:lstStyle/>
                    <a:p>
                      <a:pPr marL="0" marR="0">
                        <a:spcBef>
                          <a:spcPts val="0"/>
                        </a:spcBef>
                        <a:spcAft>
                          <a:spcPts val="0"/>
                        </a:spcAft>
                      </a:pPr>
                      <a:r>
                        <a:rPr lang="tr-TR" sz="900">
                          <a:latin typeface="Times New Roman"/>
                          <a:ea typeface="Times New Roman"/>
                          <a:cs typeface="Times New Roman"/>
                        </a:rPr>
                        <a:t>5</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Rb</a:t>
                      </a:r>
                      <a:br>
                        <a:rPr lang="tr-TR" sz="900">
                          <a:latin typeface="Times New Roman"/>
                          <a:ea typeface="Times New Roman"/>
                          <a:cs typeface="Times New Roman"/>
                        </a:rPr>
                      </a:br>
                      <a:r>
                        <a:rPr lang="tr-TR" sz="900">
                          <a:latin typeface="Times New Roman"/>
                          <a:ea typeface="Times New Roman"/>
                          <a:cs typeface="Times New Roman"/>
                        </a:rPr>
                        <a:t>37</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99CCFF"/>
                    </a:solidFill>
                  </a:tcPr>
                </a:tc>
                <a:tc>
                  <a:txBody>
                    <a:bodyPr/>
                    <a:lstStyle/>
                    <a:p>
                      <a:pPr marL="0" marR="0">
                        <a:spcBef>
                          <a:spcPts val="0"/>
                        </a:spcBef>
                        <a:spcAft>
                          <a:spcPts val="0"/>
                        </a:spcAft>
                      </a:pPr>
                      <a:r>
                        <a:rPr lang="tr-TR" sz="900">
                          <a:latin typeface="Times New Roman"/>
                          <a:ea typeface="Times New Roman"/>
                          <a:cs typeface="Times New Roman"/>
                        </a:rPr>
                        <a:t>Sr</a:t>
                      </a:r>
                      <a:br>
                        <a:rPr lang="tr-TR" sz="900">
                          <a:latin typeface="Times New Roman"/>
                          <a:ea typeface="Times New Roman"/>
                          <a:cs typeface="Times New Roman"/>
                        </a:rPr>
                      </a:br>
                      <a:r>
                        <a:rPr lang="tr-TR" sz="900">
                          <a:latin typeface="Times New Roman"/>
                          <a:ea typeface="Times New Roman"/>
                          <a:cs typeface="Times New Roman"/>
                        </a:rPr>
                        <a:t>38</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CCFF66"/>
                    </a:solidFill>
                  </a:tcPr>
                </a:tc>
                <a:tc>
                  <a:txBody>
                    <a:bodyPr/>
                    <a:lstStyle/>
                    <a:p>
                      <a:pPr marL="0" marR="0">
                        <a:spcBef>
                          <a:spcPts val="0"/>
                        </a:spcBef>
                        <a:spcAft>
                          <a:spcPts val="0"/>
                        </a:spcAft>
                      </a:pPr>
                      <a:r>
                        <a:rPr lang="tr-TR" sz="900">
                          <a:latin typeface="Times New Roman"/>
                          <a:ea typeface="Times New Roman"/>
                          <a:cs typeface="Times New Roman"/>
                        </a:rPr>
                        <a:t>Y</a:t>
                      </a:r>
                      <a:br>
                        <a:rPr lang="tr-TR" sz="900">
                          <a:latin typeface="Times New Roman"/>
                          <a:ea typeface="Times New Roman"/>
                          <a:cs typeface="Times New Roman"/>
                        </a:rPr>
                      </a:br>
                      <a:r>
                        <a:rPr lang="tr-TR" sz="900">
                          <a:latin typeface="Times New Roman"/>
                          <a:ea typeface="Times New Roman"/>
                          <a:cs typeface="Times New Roman"/>
                        </a:rPr>
                        <a:t>39</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Zr</a:t>
                      </a:r>
                      <a:br>
                        <a:rPr lang="tr-TR" sz="900">
                          <a:latin typeface="Times New Roman"/>
                          <a:ea typeface="Times New Roman"/>
                          <a:cs typeface="Times New Roman"/>
                        </a:rPr>
                      </a:br>
                      <a:r>
                        <a:rPr lang="tr-TR" sz="900">
                          <a:latin typeface="Times New Roman"/>
                          <a:ea typeface="Times New Roman"/>
                          <a:cs typeface="Times New Roman"/>
                        </a:rPr>
                        <a:t>40</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Nb</a:t>
                      </a:r>
                      <a:br>
                        <a:rPr lang="tr-TR" sz="900">
                          <a:latin typeface="Times New Roman"/>
                          <a:ea typeface="Times New Roman"/>
                          <a:cs typeface="Times New Roman"/>
                        </a:rPr>
                      </a:br>
                      <a:r>
                        <a:rPr lang="tr-TR" sz="900">
                          <a:latin typeface="Times New Roman"/>
                          <a:ea typeface="Times New Roman"/>
                          <a:cs typeface="Times New Roman"/>
                        </a:rPr>
                        <a:t>41</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Mo</a:t>
                      </a:r>
                      <a:br>
                        <a:rPr lang="tr-TR" sz="900">
                          <a:latin typeface="Times New Roman"/>
                          <a:ea typeface="Times New Roman"/>
                          <a:cs typeface="Times New Roman"/>
                        </a:rPr>
                      </a:br>
                      <a:r>
                        <a:rPr lang="tr-TR" sz="900">
                          <a:latin typeface="Times New Roman"/>
                          <a:ea typeface="Times New Roman"/>
                          <a:cs typeface="Times New Roman"/>
                        </a:rPr>
                        <a:t>42</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Tc</a:t>
                      </a:r>
                      <a:br>
                        <a:rPr lang="tr-TR" sz="900">
                          <a:latin typeface="Times New Roman"/>
                          <a:ea typeface="Times New Roman"/>
                          <a:cs typeface="Times New Roman"/>
                        </a:rPr>
                      </a:br>
                      <a:r>
                        <a:rPr lang="tr-TR" sz="900">
                          <a:latin typeface="Times New Roman"/>
                          <a:ea typeface="Times New Roman"/>
                          <a:cs typeface="Times New Roman"/>
                        </a:rPr>
                        <a:t>43</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Ru</a:t>
                      </a:r>
                      <a:br>
                        <a:rPr lang="tr-TR" sz="900">
                          <a:latin typeface="Times New Roman"/>
                          <a:ea typeface="Times New Roman"/>
                          <a:cs typeface="Times New Roman"/>
                        </a:rPr>
                      </a:br>
                      <a:r>
                        <a:rPr lang="tr-TR" sz="900">
                          <a:latin typeface="Times New Roman"/>
                          <a:ea typeface="Times New Roman"/>
                          <a:cs typeface="Times New Roman"/>
                        </a:rPr>
                        <a:t>44</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Rh</a:t>
                      </a:r>
                      <a:br>
                        <a:rPr lang="tr-TR" sz="900">
                          <a:latin typeface="Times New Roman"/>
                          <a:ea typeface="Times New Roman"/>
                          <a:cs typeface="Times New Roman"/>
                        </a:rPr>
                      </a:br>
                      <a:r>
                        <a:rPr lang="tr-TR" sz="900">
                          <a:latin typeface="Times New Roman"/>
                          <a:ea typeface="Times New Roman"/>
                          <a:cs typeface="Times New Roman"/>
                        </a:rPr>
                        <a:t>45</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Pd</a:t>
                      </a:r>
                      <a:br>
                        <a:rPr lang="tr-TR" sz="900">
                          <a:latin typeface="Times New Roman"/>
                          <a:ea typeface="Times New Roman"/>
                          <a:cs typeface="Times New Roman"/>
                        </a:rPr>
                      </a:br>
                      <a:r>
                        <a:rPr lang="tr-TR" sz="900">
                          <a:latin typeface="Times New Roman"/>
                          <a:ea typeface="Times New Roman"/>
                          <a:cs typeface="Times New Roman"/>
                        </a:rPr>
                        <a:t>46</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Ag</a:t>
                      </a:r>
                      <a:br>
                        <a:rPr lang="tr-TR" sz="900">
                          <a:latin typeface="Times New Roman"/>
                          <a:ea typeface="Times New Roman"/>
                          <a:cs typeface="Times New Roman"/>
                        </a:rPr>
                      </a:br>
                      <a:r>
                        <a:rPr lang="tr-TR" sz="900">
                          <a:latin typeface="Times New Roman"/>
                          <a:ea typeface="Times New Roman"/>
                          <a:cs typeface="Times New Roman"/>
                        </a:rPr>
                        <a:t>47</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Cd</a:t>
                      </a:r>
                      <a:br>
                        <a:rPr lang="tr-TR" sz="900">
                          <a:latin typeface="Times New Roman"/>
                          <a:ea typeface="Times New Roman"/>
                          <a:cs typeface="Times New Roman"/>
                        </a:rPr>
                      </a:br>
                      <a:r>
                        <a:rPr lang="tr-TR" sz="900">
                          <a:latin typeface="Times New Roman"/>
                          <a:ea typeface="Times New Roman"/>
                          <a:cs typeface="Times New Roman"/>
                        </a:rPr>
                        <a:t>48</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In</a:t>
                      </a:r>
                      <a:br>
                        <a:rPr lang="tr-TR" sz="900">
                          <a:latin typeface="Times New Roman"/>
                          <a:ea typeface="Times New Roman"/>
                          <a:cs typeface="Times New Roman"/>
                        </a:rPr>
                      </a:br>
                      <a:r>
                        <a:rPr lang="tr-TR" sz="900">
                          <a:latin typeface="Times New Roman"/>
                          <a:ea typeface="Times New Roman"/>
                          <a:cs typeface="Times New Roman"/>
                        </a:rPr>
                        <a:t>49</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00FF33"/>
                    </a:solidFill>
                  </a:tcPr>
                </a:tc>
                <a:tc>
                  <a:txBody>
                    <a:bodyPr/>
                    <a:lstStyle/>
                    <a:p>
                      <a:pPr marL="0" marR="0">
                        <a:spcBef>
                          <a:spcPts val="0"/>
                        </a:spcBef>
                        <a:spcAft>
                          <a:spcPts val="0"/>
                        </a:spcAft>
                      </a:pPr>
                      <a:r>
                        <a:rPr lang="tr-TR" sz="900">
                          <a:latin typeface="Times New Roman"/>
                          <a:ea typeface="Times New Roman"/>
                          <a:cs typeface="Times New Roman"/>
                        </a:rPr>
                        <a:t>Sn</a:t>
                      </a:r>
                      <a:br>
                        <a:rPr lang="tr-TR" sz="900">
                          <a:latin typeface="Times New Roman"/>
                          <a:ea typeface="Times New Roman"/>
                          <a:cs typeface="Times New Roman"/>
                        </a:rPr>
                      </a:br>
                      <a:r>
                        <a:rPr lang="tr-TR" sz="900">
                          <a:latin typeface="Times New Roman"/>
                          <a:ea typeface="Times New Roman"/>
                          <a:cs typeface="Times New Roman"/>
                        </a:rPr>
                        <a:t>50</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00FF33"/>
                    </a:solidFill>
                  </a:tcPr>
                </a:tc>
                <a:tc>
                  <a:txBody>
                    <a:bodyPr/>
                    <a:lstStyle/>
                    <a:p>
                      <a:pPr marL="0" marR="0">
                        <a:spcBef>
                          <a:spcPts val="0"/>
                        </a:spcBef>
                        <a:spcAft>
                          <a:spcPts val="0"/>
                        </a:spcAft>
                      </a:pPr>
                      <a:r>
                        <a:rPr lang="tr-TR" sz="900">
                          <a:latin typeface="Times New Roman"/>
                          <a:ea typeface="Times New Roman"/>
                          <a:cs typeface="Times New Roman"/>
                        </a:rPr>
                        <a:t>Sb</a:t>
                      </a:r>
                      <a:br>
                        <a:rPr lang="tr-TR" sz="900">
                          <a:latin typeface="Times New Roman"/>
                          <a:ea typeface="Times New Roman"/>
                          <a:cs typeface="Times New Roman"/>
                        </a:rPr>
                      </a:br>
                      <a:r>
                        <a:rPr lang="tr-TR" sz="900">
                          <a:latin typeface="Times New Roman"/>
                          <a:ea typeface="Times New Roman"/>
                          <a:cs typeface="Times New Roman"/>
                        </a:rPr>
                        <a:t>51</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CCCC99"/>
                    </a:solidFill>
                  </a:tcPr>
                </a:tc>
                <a:tc>
                  <a:txBody>
                    <a:bodyPr/>
                    <a:lstStyle/>
                    <a:p>
                      <a:pPr marL="0" marR="0">
                        <a:spcBef>
                          <a:spcPts val="0"/>
                        </a:spcBef>
                        <a:spcAft>
                          <a:spcPts val="0"/>
                        </a:spcAft>
                      </a:pPr>
                      <a:r>
                        <a:rPr lang="tr-TR" sz="900">
                          <a:latin typeface="Times New Roman"/>
                          <a:ea typeface="Times New Roman"/>
                          <a:cs typeface="Times New Roman"/>
                        </a:rPr>
                        <a:t>Te</a:t>
                      </a:r>
                      <a:br>
                        <a:rPr lang="tr-TR" sz="900">
                          <a:latin typeface="Times New Roman"/>
                          <a:ea typeface="Times New Roman"/>
                          <a:cs typeface="Times New Roman"/>
                        </a:rPr>
                      </a:br>
                      <a:r>
                        <a:rPr lang="tr-TR" sz="900">
                          <a:latin typeface="Times New Roman"/>
                          <a:ea typeface="Times New Roman"/>
                          <a:cs typeface="Times New Roman"/>
                        </a:rPr>
                        <a:t>52</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CCCC99"/>
                    </a:solidFill>
                  </a:tcPr>
                </a:tc>
                <a:tc>
                  <a:txBody>
                    <a:bodyPr/>
                    <a:lstStyle/>
                    <a:p>
                      <a:pPr marL="0" marR="0">
                        <a:spcBef>
                          <a:spcPts val="0"/>
                        </a:spcBef>
                        <a:spcAft>
                          <a:spcPts val="0"/>
                        </a:spcAft>
                      </a:pPr>
                      <a:r>
                        <a:rPr lang="tr-TR" sz="900">
                          <a:latin typeface="Times New Roman"/>
                          <a:ea typeface="Times New Roman"/>
                          <a:cs typeface="Times New Roman"/>
                        </a:rPr>
                        <a:t>I</a:t>
                      </a:r>
                      <a:br>
                        <a:rPr lang="tr-TR" sz="900">
                          <a:latin typeface="Times New Roman"/>
                          <a:ea typeface="Times New Roman"/>
                          <a:cs typeface="Times New Roman"/>
                        </a:rPr>
                      </a:br>
                      <a:r>
                        <a:rPr lang="tr-TR" sz="900">
                          <a:latin typeface="Times New Roman"/>
                          <a:ea typeface="Times New Roman"/>
                          <a:cs typeface="Times New Roman"/>
                        </a:rPr>
                        <a:t>53</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CC"/>
                    </a:solidFill>
                  </a:tcPr>
                </a:tc>
                <a:tc>
                  <a:txBody>
                    <a:bodyPr/>
                    <a:lstStyle/>
                    <a:p>
                      <a:pPr marL="0" marR="0">
                        <a:spcBef>
                          <a:spcPts val="0"/>
                        </a:spcBef>
                        <a:spcAft>
                          <a:spcPts val="0"/>
                        </a:spcAft>
                      </a:pPr>
                      <a:r>
                        <a:rPr lang="tr-TR" sz="900">
                          <a:latin typeface="Times New Roman"/>
                          <a:ea typeface="Times New Roman"/>
                          <a:cs typeface="Times New Roman"/>
                        </a:rPr>
                        <a:t>Xe</a:t>
                      </a:r>
                      <a:br>
                        <a:rPr lang="tr-TR" sz="900">
                          <a:latin typeface="Times New Roman"/>
                          <a:ea typeface="Times New Roman"/>
                          <a:cs typeface="Times New Roman"/>
                        </a:rPr>
                      </a:br>
                      <a:r>
                        <a:rPr lang="tr-TR" sz="900">
                          <a:latin typeface="Times New Roman"/>
                          <a:ea typeface="Times New Roman"/>
                          <a:cs typeface="Times New Roman"/>
                        </a:rPr>
                        <a:t>54</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BFFFBF"/>
                    </a:solidFill>
                  </a:tcPr>
                </a:tc>
                <a:tc vMerge="1">
                  <a:txBody>
                    <a:bodyPr/>
                    <a:lstStyle/>
                    <a:p>
                      <a:endParaRPr lang="en-US" sz="1300" dirty="0"/>
                    </a:p>
                  </a:txBody>
                  <a:tcPr marL="65460" marR="65460" marT="32730" marB="32730">
                    <a:lnL>
                      <a:noFill/>
                    </a:lnL>
                  </a:tcPr>
                </a:tc>
              </a:tr>
              <a:tr h="293216">
                <a:tc>
                  <a:txBody>
                    <a:bodyPr/>
                    <a:lstStyle/>
                    <a:p>
                      <a:pPr marL="0" marR="0">
                        <a:spcBef>
                          <a:spcPts val="0"/>
                        </a:spcBef>
                        <a:spcAft>
                          <a:spcPts val="0"/>
                        </a:spcAft>
                      </a:pPr>
                      <a:r>
                        <a:rPr lang="tr-TR" sz="900">
                          <a:latin typeface="Times New Roman"/>
                          <a:ea typeface="Times New Roman"/>
                          <a:cs typeface="Times New Roman"/>
                        </a:rPr>
                        <a:t>6</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Cs</a:t>
                      </a:r>
                      <a:br>
                        <a:rPr lang="tr-TR" sz="900">
                          <a:latin typeface="Times New Roman"/>
                          <a:ea typeface="Times New Roman"/>
                          <a:cs typeface="Times New Roman"/>
                        </a:rPr>
                      </a:br>
                      <a:r>
                        <a:rPr lang="tr-TR" sz="900">
                          <a:latin typeface="Times New Roman"/>
                          <a:ea typeface="Times New Roman"/>
                          <a:cs typeface="Times New Roman"/>
                        </a:rPr>
                        <a:t>55</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99CCFF"/>
                    </a:solidFill>
                  </a:tcPr>
                </a:tc>
                <a:tc>
                  <a:txBody>
                    <a:bodyPr/>
                    <a:lstStyle/>
                    <a:p>
                      <a:pPr marL="0" marR="0">
                        <a:spcBef>
                          <a:spcPts val="0"/>
                        </a:spcBef>
                        <a:spcAft>
                          <a:spcPts val="0"/>
                        </a:spcAft>
                      </a:pPr>
                      <a:r>
                        <a:rPr lang="tr-TR" sz="900">
                          <a:latin typeface="Times New Roman"/>
                          <a:ea typeface="Times New Roman"/>
                          <a:cs typeface="Times New Roman"/>
                        </a:rPr>
                        <a:t>Ba</a:t>
                      </a:r>
                      <a:br>
                        <a:rPr lang="tr-TR" sz="900">
                          <a:latin typeface="Times New Roman"/>
                          <a:ea typeface="Times New Roman"/>
                          <a:cs typeface="Times New Roman"/>
                        </a:rPr>
                      </a:br>
                      <a:r>
                        <a:rPr lang="tr-TR" sz="900">
                          <a:latin typeface="Times New Roman"/>
                          <a:ea typeface="Times New Roman"/>
                          <a:cs typeface="Times New Roman"/>
                        </a:rPr>
                        <a:t>56</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CCFF66"/>
                    </a:solidFill>
                  </a:tcPr>
                </a:tc>
                <a:tc>
                  <a:txBody>
                    <a:bodyPr/>
                    <a:lstStyle/>
                    <a:p>
                      <a:pPr marL="0" marR="0">
                        <a:spcBef>
                          <a:spcPts val="0"/>
                        </a:spcBef>
                        <a:spcAft>
                          <a:spcPts val="0"/>
                        </a:spcAft>
                      </a:pPr>
                      <a:r>
                        <a:rPr lang="tr-TR" sz="900">
                          <a:latin typeface="Times New Roman"/>
                          <a:ea typeface="Times New Roman"/>
                          <a:cs typeface="Times New Roman"/>
                        </a:rPr>
                        <a:t>...</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Hf</a:t>
                      </a:r>
                      <a:br>
                        <a:rPr lang="tr-TR" sz="900">
                          <a:latin typeface="Times New Roman"/>
                          <a:ea typeface="Times New Roman"/>
                          <a:cs typeface="Times New Roman"/>
                        </a:rPr>
                      </a:br>
                      <a:r>
                        <a:rPr lang="tr-TR" sz="900">
                          <a:latin typeface="Times New Roman"/>
                          <a:ea typeface="Times New Roman"/>
                          <a:cs typeface="Times New Roman"/>
                        </a:rPr>
                        <a:t>72</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Ta</a:t>
                      </a:r>
                      <a:br>
                        <a:rPr lang="tr-TR" sz="900">
                          <a:latin typeface="Times New Roman"/>
                          <a:ea typeface="Times New Roman"/>
                          <a:cs typeface="Times New Roman"/>
                        </a:rPr>
                      </a:br>
                      <a:r>
                        <a:rPr lang="tr-TR" sz="900">
                          <a:latin typeface="Times New Roman"/>
                          <a:ea typeface="Times New Roman"/>
                          <a:cs typeface="Times New Roman"/>
                        </a:rPr>
                        <a:t>73</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W</a:t>
                      </a:r>
                      <a:br>
                        <a:rPr lang="tr-TR" sz="900">
                          <a:latin typeface="Times New Roman"/>
                          <a:ea typeface="Times New Roman"/>
                          <a:cs typeface="Times New Roman"/>
                        </a:rPr>
                      </a:br>
                      <a:r>
                        <a:rPr lang="tr-TR" sz="900">
                          <a:latin typeface="Times New Roman"/>
                          <a:ea typeface="Times New Roman"/>
                          <a:cs typeface="Times New Roman"/>
                        </a:rPr>
                        <a:t>74</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dirty="0">
                          <a:latin typeface="Times New Roman"/>
                          <a:ea typeface="Times New Roman"/>
                          <a:cs typeface="Times New Roman"/>
                        </a:rPr>
                        <a:t>Re</a:t>
                      </a:r>
                      <a:br>
                        <a:rPr lang="tr-TR" sz="900" dirty="0">
                          <a:latin typeface="Times New Roman"/>
                          <a:ea typeface="Times New Roman"/>
                          <a:cs typeface="Times New Roman"/>
                        </a:rPr>
                      </a:br>
                      <a:r>
                        <a:rPr lang="tr-TR" sz="900" dirty="0">
                          <a:latin typeface="Times New Roman"/>
                          <a:ea typeface="Times New Roman"/>
                          <a:cs typeface="Times New Roman"/>
                        </a:rPr>
                        <a:t>75</a:t>
                      </a:r>
                      <a:endParaRPr lang="en-US" sz="900" dirty="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Os</a:t>
                      </a:r>
                      <a:br>
                        <a:rPr lang="tr-TR" sz="900">
                          <a:latin typeface="Times New Roman"/>
                          <a:ea typeface="Times New Roman"/>
                          <a:cs typeface="Times New Roman"/>
                        </a:rPr>
                      </a:br>
                      <a:r>
                        <a:rPr lang="tr-TR" sz="900">
                          <a:latin typeface="Times New Roman"/>
                          <a:ea typeface="Times New Roman"/>
                          <a:cs typeface="Times New Roman"/>
                        </a:rPr>
                        <a:t>76</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Ir</a:t>
                      </a:r>
                      <a:br>
                        <a:rPr lang="tr-TR" sz="900">
                          <a:latin typeface="Times New Roman"/>
                          <a:ea typeface="Times New Roman"/>
                          <a:cs typeface="Times New Roman"/>
                        </a:rPr>
                      </a:br>
                      <a:r>
                        <a:rPr lang="tr-TR" sz="900">
                          <a:latin typeface="Times New Roman"/>
                          <a:ea typeface="Times New Roman"/>
                          <a:cs typeface="Times New Roman"/>
                        </a:rPr>
                        <a:t>77</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Pt</a:t>
                      </a:r>
                      <a:br>
                        <a:rPr lang="tr-TR" sz="900">
                          <a:latin typeface="Times New Roman"/>
                          <a:ea typeface="Times New Roman"/>
                          <a:cs typeface="Times New Roman"/>
                        </a:rPr>
                      </a:br>
                      <a:r>
                        <a:rPr lang="tr-TR" sz="900">
                          <a:latin typeface="Times New Roman"/>
                          <a:ea typeface="Times New Roman"/>
                          <a:cs typeface="Times New Roman"/>
                        </a:rPr>
                        <a:t>78</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Au</a:t>
                      </a:r>
                      <a:br>
                        <a:rPr lang="tr-TR" sz="900">
                          <a:latin typeface="Times New Roman"/>
                          <a:ea typeface="Times New Roman"/>
                          <a:cs typeface="Times New Roman"/>
                        </a:rPr>
                      </a:br>
                      <a:r>
                        <a:rPr lang="tr-TR" sz="900">
                          <a:latin typeface="Times New Roman"/>
                          <a:ea typeface="Times New Roman"/>
                          <a:cs typeface="Times New Roman"/>
                        </a:rPr>
                        <a:t>79</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Hg</a:t>
                      </a:r>
                      <a:br>
                        <a:rPr lang="tr-TR" sz="900">
                          <a:latin typeface="Times New Roman"/>
                          <a:ea typeface="Times New Roman"/>
                          <a:cs typeface="Times New Roman"/>
                        </a:rPr>
                      </a:br>
                      <a:r>
                        <a:rPr lang="tr-TR" sz="900">
                          <a:latin typeface="Times New Roman"/>
                          <a:ea typeface="Times New Roman"/>
                          <a:cs typeface="Times New Roman"/>
                        </a:rPr>
                        <a:t>80</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Tl</a:t>
                      </a:r>
                      <a:br>
                        <a:rPr lang="tr-TR" sz="900">
                          <a:latin typeface="Times New Roman"/>
                          <a:ea typeface="Times New Roman"/>
                          <a:cs typeface="Times New Roman"/>
                        </a:rPr>
                      </a:br>
                      <a:r>
                        <a:rPr lang="tr-TR" sz="900">
                          <a:latin typeface="Times New Roman"/>
                          <a:ea typeface="Times New Roman"/>
                          <a:cs typeface="Times New Roman"/>
                        </a:rPr>
                        <a:t>81</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00FF33"/>
                    </a:solidFill>
                  </a:tcPr>
                </a:tc>
                <a:tc>
                  <a:txBody>
                    <a:bodyPr/>
                    <a:lstStyle/>
                    <a:p>
                      <a:pPr marL="0" marR="0">
                        <a:spcBef>
                          <a:spcPts val="0"/>
                        </a:spcBef>
                        <a:spcAft>
                          <a:spcPts val="0"/>
                        </a:spcAft>
                      </a:pPr>
                      <a:r>
                        <a:rPr lang="tr-TR" sz="900">
                          <a:latin typeface="Times New Roman"/>
                          <a:ea typeface="Times New Roman"/>
                          <a:cs typeface="Times New Roman"/>
                        </a:rPr>
                        <a:t>Pb</a:t>
                      </a:r>
                      <a:br>
                        <a:rPr lang="tr-TR" sz="900">
                          <a:latin typeface="Times New Roman"/>
                          <a:ea typeface="Times New Roman"/>
                          <a:cs typeface="Times New Roman"/>
                        </a:rPr>
                      </a:br>
                      <a:r>
                        <a:rPr lang="tr-TR" sz="900">
                          <a:latin typeface="Times New Roman"/>
                          <a:ea typeface="Times New Roman"/>
                          <a:cs typeface="Times New Roman"/>
                        </a:rPr>
                        <a:t>82</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00FF33"/>
                    </a:solidFill>
                  </a:tcPr>
                </a:tc>
                <a:tc>
                  <a:txBody>
                    <a:bodyPr/>
                    <a:lstStyle/>
                    <a:p>
                      <a:pPr marL="0" marR="0">
                        <a:spcBef>
                          <a:spcPts val="0"/>
                        </a:spcBef>
                        <a:spcAft>
                          <a:spcPts val="0"/>
                        </a:spcAft>
                      </a:pPr>
                      <a:r>
                        <a:rPr lang="tr-TR" sz="900">
                          <a:latin typeface="Times New Roman"/>
                          <a:ea typeface="Times New Roman"/>
                          <a:cs typeface="Times New Roman"/>
                        </a:rPr>
                        <a:t>Bi</a:t>
                      </a:r>
                      <a:br>
                        <a:rPr lang="tr-TR" sz="900">
                          <a:latin typeface="Times New Roman"/>
                          <a:ea typeface="Times New Roman"/>
                          <a:cs typeface="Times New Roman"/>
                        </a:rPr>
                      </a:br>
                      <a:r>
                        <a:rPr lang="tr-TR" sz="900">
                          <a:latin typeface="Times New Roman"/>
                          <a:ea typeface="Times New Roman"/>
                          <a:cs typeface="Times New Roman"/>
                        </a:rPr>
                        <a:t>83</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00FF33"/>
                    </a:solidFill>
                  </a:tcPr>
                </a:tc>
                <a:tc>
                  <a:txBody>
                    <a:bodyPr/>
                    <a:lstStyle/>
                    <a:p>
                      <a:pPr marL="0" marR="0">
                        <a:spcBef>
                          <a:spcPts val="0"/>
                        </a:spcBef>
                        <a:spcAft>
                          <a:spcPts val="0"/>
                        </a:spcAft>
                      </a:pPr>
                      <a:r>
                        <a:rPr lang="tr-TR" sz="900">
                          <a:latin typeface="Times New Roman"/>
                          <a:ea typeface="Times New Roman"/>
                          <a:cs typeface="Times New Roman"/>
                        </a:rPr>
                        <a:t>Po</a:t>
                      </a:r>
                      <a:br>
                        <a:rPr lang="tr-TR" sz="900">
                          <a:latin typeface="Times New Roman"/>
                          <a:ea typeface="Times New Roman"/>
                          <a:cs typeface="Times New Roman"/>
                        </a:rPr>
                      </a:br>
                      <a:r>
                        <a:rPr lang="tr-TR" sz="900">
                          <a:latin typeface="Times New Roman"/>
                          <a:ea typeface="Times New Roman"/>
                          <a:cs typeface="Times New Roman"/>
                        </a:rPr>
                        <a:t>84</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CCCC99"/>
                    </a:solidFill>
                  </a:tcPr>
                </a:tc>
                <a:tc>
                  <a:txBody>
                    <a:bodyPr/>
                    <a:lstStyle/>
                    <a:p>
                      <a:pPr marL="0" marR="0">
                        <a:spcBef>
                          <a:spcPts val="0"/>
                        </a:spcBef>
                        <a:spcAft>
                          <a:spcPts val="0"/>
                        </a:spcAft>
                      </a:pPr>
                      <a:r>
                        <a:rPr lang="tr-TR" sz="900">
                          <a:latin typeface="Times New Roman"/>
                          <a:ea typeface="Times New Roman"/>
                          <a:cs typeface="Times New Roman"/>
                        </a:rPr>
                        <a:t>At</a:t>
                      </a:r>
                      <a:br>
                        <a:rPr lang="tr-TR" sz="900">
                          <a:latin typeface="Times New Roman"/>
                          <a:ea typeface="Times New Roman"/>
                          <a:cs typeface="Times New Roman"/>
                        </a:rPr>
                      </a:br>
                      <a:r>
                        <a:rPr lang="tr-TR" sz="900">
                          <a:latin typeface="Times New Roman"/>
                          <a:ea typeface="Times New Roman"/>
                          <a:cs typeface="Times New Roman"/>
                        </a:rPr>
                        <a:t>85</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CC"/>
                    </a:solidFill>
                  </a:tcPr>
                </a:tc>
                <a:tc>
                  <a:txBody>
                    <a:bodyPr/>
                    <a:lstStyle/>
                    <a:p>
                      <a:pPr marL="0" marR="0">
                        <a:spcBef>
                          <a:spcPts val="0"/>
                        </a:spcBef>
                        <a:spcAft>
                          <a:spcPts val="0"/>
                        </a:spcAft>
                      </a:pPr>
                      <a:r>
                        <a:rPr lang="tr-TR" sz="900">
                          <a:latin typeface="Times New Roman"/>
                          <a:ea typeface="Times New Roman"/>
                          <a:cs typeface="Times New Roman"/>
                        </a:rPr>
                        <a:t>Rn</a:t>
                      </a:r>
                      <a:br>
                        <a:rPr lang="tr-TR" sz="900">
                          <a:latin typeface="Times New Roman"/>
                          <a:ea typeface="Times New Roman"/>
                          <a:cs typeface="Times New Roman"/>
                        </a:rPr>
                      </a:br>
                      <a:r>
                        <a:rPr lang="tr-TR" sz="900">
                          <a:latin typeface="Times New Roman"/>
                          <a:ea typeface="Times New Roman"/>
                          <a:cs typeface="Times New Roman"/>
                        </a:rPr>
                        <a:t>86</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BFFFBF"/>
                    </a:solidFill>
                  </a:tcPr>
                </a:tc>
                <a:tc vMerge="1">
                  <a:txBody>
                    <a:bodyPr/>
                    <a:lstStyle/>
                    <a:p>
                      <a:endParaRPr lang="en-US" sz="1300" dirty="0"/>
                    </a:p>
                  </a:txBody>
                  <a:tcPr marL="65460" marR="65460" marT="32730" marB="32730">
                    <a:lnL>
                      <a:noFill/>
                    </a:lnL>
                  </a:tcPr>
                </a:tc>
              </a:tr>
              <a:tr h="293216">
                <a:tc>
                  <a:txBody>
                    <a:bodyPr/>
                    <a:lstStyle/>
                    <a:p>
                      <a:pPr marL="0" marR="0">
                        <a:spcBef>
                          <a:spcPts val="0"/>
                        </a:spcBef>
                        <a:spcAft>
                          <a:spcPts val="0"/>
                        </a:spcAft>
                      </a:pPr>
                      <a:r>
                        <a:rPr lang="tr-TR" sz="900">
                          <a:latin typeface="Times New Roman"/>
                          <a:ea typeface="Times New Roman"/>
                          <a:cs typeface="Times New Roman"/>
                        </a:rPr>
                        <a:t>7</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r>
                        <a:rPr lang="tr-TR" sz="900">
                          <a:latin typeface="Times New Roman"/>
                          <a:ea typeface="Times New Roman"/>
                          <a:cs typeface="Times New Roman"/>
                        </a:rPr>
                        <a:t>Fr</a:t>
                      </a:r>
                      <a:br>
                        <a:rPr lang="tr-TR" sz="900">
                          <a:latin typeface="Times New Roman"/>
                          <a:ea typeface="Times New Roman"/>
                          <a:cs typeface="Times New Roman"/>
                        </a:rPr>
                      </a:br>
                      <a:r>
                        <a:rPr lang="tr-TR" sz="900">
                          <a:latin typeface="Times New Roman"/>
                          <a:ea typeface="Times New Roman"/>
                          <a:cs typeface="Times New Roman"/>
                        </a:rPr>
                        <a:t>87</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99CCFF"/>
                    </a:solidFill>
                  </a:tcPr>
                </a:tc>
                <a:tc>
                  <a:txBody>
                    <a:bodyPr/>
                    <a:lstStyle/>
                    <a:p>
                      <a:pPr marL="0" marR="0">
                        <a:spcBef>
                          <a:spcPts val="0"/>
                        </a:spcBef>
                        <a:spcAft>
                          <a:spcPts val="0"/>
                        </a:spcAft>
                      </a:pPr>
                      <a:r>
                        <a:rPr lang="tr-TR" sz="900">
                          <a:latin typeface="Times New Roman"/>
                          <a:ea typeface="Times New Roman"/>
                          <a:cs typeface="Times New Roman"/>
                        </a:rPr>
                        <a:t>Ra</a:t>
                      </a:r>
                      <a:br>
                        <a:rPr lang="tr-TR" sz="900">
                          <a:latin typeface="Times New Roman"/>
                          <a:ea typeface="Times New Roman"/>
                          <a:cs typeface="Times New Roman"/>
                        </a:rPr>
                      </a:br>
                      <a:r>
                        <a:rPr lang="tr-TR" sz="900">
                          <a:latin typeface="Times New Roman"/>
                          <a:ea typeface="Times New Roman"/>
                          <a:cs typeface="Times New Roman"/>
                        </a:rPr>
                        <a:t>88</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CCFF66"/>
                    </a:solidFill>
                  </a:tcPr>
                </a:tc>
                <a:tc>
                  <a:txBody>
                    <a:bodyPr/>
                    <a:lstStyle/>
                    <a:p>
                      <a:pPr marL="0" marR="0">
                        <a:spcBef>
                          <a:spcPts val="0"/>
                        </a:spcBef>
                        <a:spcAft>
                          <a:spcPts val="0"/>
                        </a:spcAft>
                      </a:pPr>
                      <a:r>
                        <a:rPr lang="tr-TR" sz="900">
                          <a:latin typeface="Times New Roman"/>
                          <a:ea typeface="Times New Roman"/>
                          <a:cs typeface="Times New Roman"/>
                        </a:rPr>
                        <a:t>...</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Rf</a:t>
                      </a:r>
                      <a:br>
                        <a:rPr lang="tr-TR" sz="900">
                          <a:latin typeface="Times New Roman"/>
                          <a:ea typeface="Times New Roman"/>
                          <a:cs typeface="Times New Roman"/>
                        </a:rPr>
                      </a:br>
                      <a:r>
                        <a:rPr lang="tr-TR" sz="900">
                          <a:latin typeface="Times New Roman"/>
                          <a:ea typeface="Times New Roman"/>
                          <a:cs typeface="Times New Roman"/>
                        </a:rPr>
                        <a:t>104</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Db</a:t>
                      </a:r>
                      <a:br>
                        <a:rPr lang="tr-TR" sz="900">
                          <a:latin typeface="Times New Roman"/>
                          <a:ea typeface="Times New Roman"/>
                          <a:cs typeface="Times New Roman"/>
                        </a:rPr>
                      </a:br>
                      <a:r>
                        <a:rPr lang="tr-TR" sz="900">
                          <a:latin typeface="Times New Roman"/>
                          <a:ea typeface="Times New Roman"/>
                          <a:cs typeface="Times New Roman"/>
                        </a:rPr>
                        <a:t>105</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Sg</a:t>
                      </a:r>
                      <a:br>
                        <a:rPr lang="tr-TR" sz="900">
                          <a:latin typeface="Times New Roman"/>
                          <a:ea typeface="Times New Roman"/>
                          <a:cs typeface="Times New Roman"/>
                        </a:rPr>
                      </a:br>
                      <a:r>
                        <a:rPr lang="tr-TR" sz="900">
                          <a:latin typeface="Times New Roman"/>
                          <a:ea typeface="Times New Roman"/>
                          <a:cs typeface="Times New Roman"/>
                        </a:rPr>
                        <a:t>106</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Bh</a:t>
                      </a:r>
                      <a:br>
                        <a:rPr lang="tr-TR" sz="900">
                          <a:latin typeface="Times New Roman"/>
                          <a:ea typeface="Times New Roman"/>
                          <a:cs typeface="Times New Roman"/>
                        </a:rPr>
                      </a:br>
                      <a:r>
                        <a:rPr lang="tr-TR" sz="900">
                          <a:latin typeface="Times New Roman"/>
                          <a:ea typeface="Times New Roman"/>
                          <a:cs typeface="Times New Roman"/>
                        </a:rPr>
                        <a:t>107</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Hs</a:t>
                      </a:r>
                      <a:br>
                        <a:rPr lang="tr-TR" sz="900">
                          <a:latin typeface="Times New Roman"/>
                          <a:ea typeface="Times New Roman"/>
                          <a:cs typeface="Times New Roman"/>
                        </a:rPr>
                      </a:br>
                      <a:r>
                        <a:rPr lang="tr-TR" sz="900">
                          <a:latin typeface="Times New Roman"/>
                          <a:ea typeface="Times New Roman"/>
                          <a:cs typeface="Times New Roman"/>
                        </a:rPr>
                        <a:t>108</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Mt</a:t>
                      </a:r>
                      <a:br>
                        <a:rPr lang="tr-TR" sz="900">
                          <a:latin typeface="Times New Roman"/>
                          <a:ea typeface="Times New Roman"/>
                          <a:cs typeface="Times New Roman"/>
                        </a:rPr>
                      </a:br>
                      <a:r>
                        <a:rPr lang="tr-TR" sz="900">
                          <a:latin typeface="Times New Roman"/>
                          <a:ea typeface="Times New Roman"/>
                          <a:cs typeface="Times New Roman"/>
                        </a:rPr>
                        <a:t>109</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dirty="0" err="1">
                          <a:latin typeface="Times New Roman"/>
                          <a:ea typeface="Times New Roman"/>
                          <a:cs typeface="Times New Roman"/>
                        </a:rPr>
                        <a:t>Uun</a:t>
                      </a:r>
                      <a:r>
                        <a:rPr lang="tr-TR" sz="900" dirty="0">
                          <a:latin typeface="Times New Roman"/>
                          <a:ea typeface="Times New Roman"/>
                          <a:cs typeface="Times New Roman"/>
                        </a:rPr>
                        <a:t/>
                      </a:r>
                      <a:br>
                        <a:rPr lang="tr-TR" sz="900" dirty="0">
                          <a:latin typeface="Times New Roman"/>
                          <a:ea typeface="Times New Roman"/>
                          <a:cs typeface="Times New Roman"/>
                        </a:rPr>
                      </a:br>
                      <a:r>
                        <a:rPr lang="tr-TR" sz="900" dirty="0">
                          <a:latin typeface="Times New Roman"/>
                          <a:ea typeface="Times New Roman"/>
                          <a:cs typeface="Times New Roman"/>
                        </a:rPr>
                        <a:t>110</a:t>
                      </a:r>
                      <a:endParaRPr lang="en-US" sz="900" dirty="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dirty="0" err="1">
                          <a:latin typeface="Times New Roman"/>
                          <a:ea typeface="Times New Roman"/>
                          <a:cs typeface="Times New Roman"/>
                        </a:rPr>
                        <a:t>Uuu</a:t>
                      </a:r>
                      <a:r>
                        <a:rPr lang="tr-TR" sz="900" dirty="0">
                          <a:latin typeface="Times New Roman"/>
                          <a:ea typeface="Times New Roman"/>
                          <a:cs typeface="Times New Roman"/>
                        </a:rPr>
                        <a:t/>
                      </a:r>
                      <a:br>
                        <a:rPr lang="tr-TR" sz="900" dirty="0">
                          <a:latin typeface="Times New Roman"/>
                          <a:ea typeface="Times New Roman"/>
                          <a:cs typeface="Times New Roman"/>
                        </a:rPr>
                      </a:br>
                      <a:r>
                        <a:rPr lang="tr-TR" sz="900" dirty="0">
                          <a:latin typeface="Times New Roman"/>
                          <a:ea typeface="Times New Roman"/>
                          <a:cs typeface="Times New Roman"/>
                        </a:rPr>
                        <a:t>111</a:t>
                      </a:r>
                      <a:endParaRPr lang="en-US" sz="900" dirty="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r>
                        <a:rPr lang="tr-TR" sz="900">
                          <a:latin typeface="Times New Roman"/>
                          <a:ea typeface="Times New Roman"/>
                          <a:cs typeface="Times New Roman"/>
                        </a:rPr>
                        <a:t>Uub</a:t>
                      </a:r>
                      <a:br>
                        <a:rPr lang="tr-TR" sz="900">
                          <a:latin typeface="Times New Roman"/>
                          <a:ea typeface="Times New Roman"/>
                          <a:cs typeface="Times New Roman"/>
                        </a:rPr>
                      </a:br>
                      <a:r>
                        <a:rPr lang="tr-TR" sz="900">
                          <a:latin typeface="Times New Roman"/>
                          <a:ea typeface="Times New Roman"/>
                          <a:cs typeface="Times New Roman"/>
                        </a:rPr>
                        <a:t>112</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CC00"/>
                    </a:solidFill>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vMerge="1">
                  <a:txBody>
                    <a:bodyPr/>
                    <a:lstStyle/>
                    <a:p>
                      <a:endParaRPr lang="en-US" sz="1300" dirty="0"/>
                    </a:p>
                  </a:txBody>
                  <a:tcPr marL="65460" marR="65460" marT="32730" marB="32730">
                    <a:lnL>
                      <a:noFill/>
                    </a:lnL>
                  </a:tcPr>
                </a:tc>
              </a:tr>
              <a:tr h="268393">
                <a:tc>
                  <a:txBody>
                    <a:bodyPr/>
                    <a:lstStyle/>
                    <a:p>
                      <a:pPr marL="0" marR="0">
                        <a:spcBef>
                          <a:spcPts val="0"/>
                        </a:spcBef>
                        <a:spcAft>
                          <a:spcPts val="0"/>
                        </a:spcAft>
                      </a:pPr>
                      <a:endParaRPr lang="tr-TR" sz="900" dirty="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7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7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700" dirty="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7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7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7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7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7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7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7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7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700" dirty="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7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7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70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700" dirty="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700" dirty="0">
                        <a:latin typeface="Times New Roman"/>
                        <a:ea typeface="Times New Roman"/>
                        <a:cs typeface="Times New Roman"/>
                      </a:endParaRPr>
                    </a:p>
                  </a:txBody>
                  <a:tcPr marL="6819" marR="6819" marT="6819" marB="6819" anchor="ctr">
                    <a:lnL>
                      <a:noFill/>
                    </a:lnL>
                    <a:lnR>
                      <a:noFill/>
                    </a:lnR>
                    <a:lnT>
                      <a:noFill/>
                    </a:lnT>
                    <a:lnB>
                      <a:noFill/>
                    </a:lnB>
                  </a:tcPr>
                </a:tc>
                <a:tc>
                  <a:txBody>
                    <a:bodyPr/>
                    <a:lstStyle/>
                    <a:p>
                      <a:pPr marL="0" marR="0">
                        <a:spcBef>
                          <a:spcPts val="0"/>
                        </a:spcBef>
                        <a:spcAft>
                          <a:spcPts val="0"/>
                        </a:spcAft>
                      </a:pPr>
                      <a:endParaRPr lang="tr-TR" sz="700">
                        <a:latin typeface="Times New Roman"/>
                        <a:ea typeface="Times New Roman"/>
                        <a:cs typeface="Times New Roman"/>
                      </a:endParaRPr>
                    </a:p>
                  </a:txBody>
                  <a:tcPr marL="6819" marR="6819" marT="6819" marB="6819" anchor="ctr">
                    <a:lnL>
                      <a:noFill/>
                    </a:lnL>
                    <a:lnR>
                      <a:noFill/>
                    </a:lnR>
                    <a:lnT>
                      <a:noFill/>
                    </a:lnT>
                    <a:lnB>
                      <a:noFill/>
                    </a:lnB>
                  </a:tcPr>
                </a:tc>
                <a:tc vMerge="1">
                  <a:txBody>
                    <a:bodyPr/>
                    <a:lstStyle/>
                    <a:p>
                      <a:endParaRPr lang="en-US" sz="1300" dirty="0"/>
                    </a:p>
                  </a:txBody>
                  <a:tcPr marL="65460" marR="65460" marT="32730" marB="32730">
                    <a:lnL>
                      <a:noFill/>
                    </a:lnL>
                  </a:tcPr>
                </a:tc>
              </a:tr>
              <a:tr h="293216">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gridSpan="4">
                  <a:txBody>
                    <a:bodyPr/>
                    <a:lstStyle/>
                    <a:p>
                      <a:pPr marL="0" marR="0">
                        <a:spcBef>
                          <a:spcPts val="0"/>
                        </a:spcBef>
                        <a:spcAft>
                          <a:spcPts val="0"/>
                        </a:spcAft>
                      </a:pPr>
                      <a:r>
                        <a:rPr lang="tr-TR" sz="900" dirty="0" err="1">
                          <a:latin typeface="Times New Roman"/>
                          <a:ea typeface="Times New Roman"/>
                          <a:cs typeface="Times New Roman"/>
                        </a:rPr>
                        <a:t>Lanthanides</a:t>
                      </a:r>
                      <a:endParaRPr lang="en-US" sz="900" dirty="0">
                        <a:latin typeface="Times New Roman"/>
                        <a:ea typeface="Times New Roman"/>
                        <a:cs typeface="Times New Roman"/>
                      </a:endParaRPr>
                    </a:p>
                  </a:txBody>
                  <a:tcPr marL="6819" marR="6819" marT="6819" marB="6819"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tr-TR" sz="900">
                          <a:latin typeface="Times New Roman"/>
                          <a:ea typeface="Times New Roman"/>
                          <a:cs typeface="Times New Roman"/>
                        </a:rPr>
                        <a:t>La</a:t>
                      </a:r>
                      <a:br>
                        <a:rPr lang="tr-TR" sz="900">
                          <a:latin typeface="Times New Roman"/>
                          <a:ea typeface="Times New Roman"/>
                          <a:cs typeface="Times New Roman"/>
                        </a:rPr>
                      </a:br>
                      <a:r>
                        <a:rPr lang="tr-TR" sz="900">
                          <a:latin typeface="Times New Roman"/>
                          <a:ea typeface="Times New Roman"/>
                          <a:cs typeface="Times New Roman"/>
                        </a:rPr>
                        <a:t>57</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99"/>
                    </a:solidFill>
                  </a:tcPr>
                </a:tc>
                <a:tc>
                  <a:txBody>
                    <a:bodyPr/>
                    <a:lstStyle/>
                    <a:p>
                      <a:pPr marL="0" marR="0">
                        <a:spcBef>
                          <a:spcPts val="0"/>
                        </a:spcBef>
                        <a:spcAft>
                          <a:spcPts val="0"/>
                        </a:spcAft>
                      </a:pPr>
                      <a:r>
                        <a:rPr lang="tr-TR" sz="900">
                          <a:latin typeface="Times New Roman"/>
                          <a:ea typeface="Times New Roman"/>
                          <a:cs typeface="Times New Roman"/>
                        </a:rPr>
                        <a:t>Ce</a:t>
                      </a:r>
                      <a:br>
                        <a:rPr lang="tr-TR" sz="900">
                          <a:latin typeface="Times New Roman"/>
                          <a:ea typeface="Times New Roman"/>
                          <a:cs typeface="Times New Roman"/>
                        </a:rPr>
                      </a:br>
                      <a:r>
                        <a:rPr lang="tr-TR" sz="900">
                          <a:latin typeface="Times New Roman"/>
                          <a:ea typeface="Times New Roman"/>
                          <a:cs typeface="Times New Roman"/>
                        </a:rPr>
                        <a:t>58</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99"/>
                    </a:solidFill>
                  </a:tcPr>
                </a:tc>
                <a:tc>
                  <a:txBody>
                    <a:bodyPr/>
                    <a:lstStyle/>
                    <a:p>
                      <a:pPr marL="0" marR="0">
                        <a:spcBef>
                          <a:spcPts val="0"/>
                        </a:spcBef>
                        <a:spcAft>
                          <a:spcPts val="0"/>
                        </a:spcAft>
                      </a:pPr>
                      <a:r>
                        <a:rPr lang="tr-TR" sz="900">
                          <a:latin typeface="Times New Roman"/>
                          <a:ea typeface="Times New Roman"/>
                          <a:cs typeface="Times New Roman"/>
                        </a:rPr>
                        <a:t>Pr</a:t>
                      </a:r>
                      <a:br>
                        <a:rPr lang="tr-TR" sz="900">
                          <a:latin typeface="Times New Roman"/>
                          <a:ea typeface="Times New Roman"/>
                          <a:cs typeface="Times New Roman"/>
                        </a:rPr>
                      </a:br>
                      <a:r>
                        <a:rPr lang="tr-TR" sz="900">
                          <a:latin typeface="Times New Roman"/>
                          <a:ea typeface="Times New Roman"/>
                          <a:cs typeface="Times New Roman"/>
                        </a:rPr>
                        <a:t>59</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99"/>
                    </a:solidFill>
                  </a:tcPr>
                </a:tc>
                <a:tc>
                  <a:txBody>
                    <a:bodyPr/>
                    <a:lstStyle/>
                    <a:p>
                      <a:pPr marL="0" marR="0">
                        <a:spcBef>
                          <a:spcPts val="0"/>
                        </a:spcBef>
                        <a:spcAft>
                          <a:spcPts val="0"/>
                        </a:spcAft>
                      </a:pPr>
                      <a:r>
                        <a:rPr lang="tr-TR" sz="900">
                          <a:latin typeface="Times New Roman"/>
                          <a:ea typeface="Times New Roman"/>
                          <a:cs typeface="Times New Roman"/>
                        </a:rPr>
                        <a:t>Nd</a:t>
                      </a:r>
                      <a:br>
                        <a:rPr lang="tr-TR" sz="900">
                          <a:latin typeface="Times New Roman"/>
                          <a:ea typeface="Times New Roman"/>
                          <a:cs typeface="Times New Roman"/>
                        </a:rPr>
                      </a:br>
                      <a:r>
                        <a:rPr lang="tr-TR" sz="900">
                          <a:latin typeface="Times New Roman"/>
                          <a:ea typeface="Times New Roman"/>
                          <a:cs typeface="Times New Roman"/>
                        </a:rPr>
                        <a:t>60</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99"/>
                    </a:solidFill>
                  </a:tcPr>
                </a:tc>
                <a:tc>
                  <a:txBody>
                    <a:bodyPr/>
                    <a:lstStyle/>
                    <a:p>
                      <a:pPr marL="0" marR="0">
                        <a:spcBef>
                          <a:spcPts val="0"/>
                        </a:spcBef>
                        <a:spcAft>
                          <a:spcPts val="0"/>
                        </a:spcAft>
                      </a:pPr>
                      <a:r>
                        <a:rPr lang="tr-TR" sz="900">
                          <a:latin typeface="Times New Roman"/>
                          <a:ea typeface="Times New Roman"/>
                          <a:cs typeface="Times New Roman"/>
                        </a:rPr>
                        <a:t>Pm</a:t>
                      </a:r>
                      <a:br>
                        <a:rPr lang="tr-TR" sz="900">
                          <a:latin typeface="Times New Roman"/>
                          <a:ea typeface="Times New Roman"/>
                          <a:cs typeface="Times New Roman"/>
                        </a:rPr>
                      </a:br>
                      <a:r>
                        <a:rPr lang="tr-TR" sz="900">
                          <a:latin typeface="Times New Roman"/>
                          <a:ea typeface="Times New Roman"/>
                          <a:cs typeface="Times New Roman"/>
                        </a:rPr>
                        <a:t>61</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99"/>
                    </a:solidFill>
                  </a:tcPr>
                </a:tc>
                <a:tc>
                  <a:txBody>
                    <a:bodyPr/>
                    <a:lstStyle/>
                    <a:p>
                      <a:pPr marL="0" marR="0">
                        <a:spcBef>
                          <a:spcPts val="0"/>
                        </a:spcBef>
                        <a:spcAft>
                          <a:spcPts val="0"/>
                        </a:spcAft>
                      </a:pPr>
                      <a:r>
                        <a:rPr lang="tr-TR" sz="900">
                          <a:latin typeface="Times New Roman"/>
                          <a:ea typeface="Times New Roman"/>
                          <a:cs typeface="Times New Roman"/>
                        </a:rPr>
                        <a:t>Sm</a:t>
                      </a:r>
                      <a:br>
                        <a:rPr lang="tr-TR" sz="900">
                          <a:latin typeface="Times New Roman"/>
                          <a:ea typeface="Times New Roman"/>
                          <a:cs typeface="Times New Roman"/>
                        </a:rPr>
                      </a:br>
                      <a:r>
                        <a:rPr lang="tr-TR" sz="900">
                          <a:latin typeface="Times New Roman"/>
                          <a:ea typeface="Times New Roman"/>
                          <a:cs typeface="Times New Roman"/>
                        </a:rPr>
                        <a:t>62</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99"/>
                    </a:solidFill>
                  </a:tcPr>
                </a:tc>
                <a:tc>
                  <a:txBody>
                    <a:bodyPr/>
                    <a:lstStyle/>
                    <a:p>
                      <a:pPr marL="0" marR="0">
                        <a:spcBef>
                          <a:spcPts val="0"/>
                        </a:spcBef>
                        <a:spcAft>
                          <a:spcPts val="0"/>
                        </a:spcAft>
                      </a:pPr>
                      <a:r>
                        <a:rPr lang="tr-TR" sz="900">
                          <a:latin typeface="Times New Roman"/>
                          <a:ea typeface="Times New Roman"/>
                          <a:cs typeface="Times New Roman"/>
                        </a:rPr>
                        <a:t>Eu</a:t>
                      </a:r>
                      <a:br>
                        <a:rPr lang="tr-TR" sz="900">
                          <a:latin typeface="Times New Roman"/>
                          <a:ea typeface="Times New Roman"/>
                          <a:cs typeface="Times New Roman"/>
                        </a:rPr>
                      </a:br>
                      <a:r>
                        <a:rPr lang="tr-TR" sz="900">
                          <a:latin typeface="Times New Roman"/>
                          <a:ea typeface="Times New Roman"/>
                          <a:cs typeface="Times New Roman"/>
                        </a:rPr>
                        <a:t>63</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99"/>
                    </a:solidFill>
                  </a:tcPr>
                </a:tc>
                <a:tc>
                  <a:txBody>
                    <a:bodyPr/>
                    <a:lstStyle/>
                    <a:p>
                      <a:pPr marL="0" marR="0">
                        <a:spcBef>
                          <a:spcPts val="0"/>
                        </a:spcBef>
                        <a:spcAft>
                          <a:spcPts val="0"/>
                        </a:spcAft>
                      </a:pPr>
                      <a:r>
                        <a:rPr lang="tr-TR" sz="900">
                          <a:latin typeface="Times New Roman"/>
                          <a:ea typeface="Times New Roman"/>
                          <a:cs typeface="Times New Roman"/>
                        </a:rPr>
                        <a:t>Gd</a:t>
                      </a:r>
                      <a:br>
                        <a:rPr lang="tr-TR" sz="900">
                          <a:latin typeface="Times New Roman"/>
                          <a:ea typeface="Times New Roman"/>
                          <a:cs typeface="Times New Roman"/>
                        </a:rPr>
                      </a:br>
                      <a:r>
                        <a:rPr lang="tr-TR" sz="900">
                          <a:latin typeface="Times New Roman"/>
                          <a:ea typeface="Times New Roman"/>
                          <a:cs typeface="Times New Roman"/>
                        </a:rPr>
                        <a:t>64</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99"/>
                    </a:solidFill>
                  </a:tcPr>
                </a:tc>
                <a:tc>
                  <a:txBody>
                    <a:bodyPr/>
                    <a:lstStyle/>
                    <a:p>
                      <a:pPr marL="0" marR="0">
                        <a:spcBef>
                          <a:spcPts val="0"/>
                        </a:spcBef>
                        <a:spcAft>
                          <a:spcPts val="0"/>
                        </a:spcAft>
                      </a:pPr>
                      <a:r>
                        <a:rPr lang="tr-TR" sz="900">
                          <a:latin typeface="Times New Roman"/>
                          <a:ea typeface="Times New Roman"/>
                          <a:cs typeface="Times New Roman"/>
                        </a:rPr>
                        <a:t>Tb</a:t>
                      </a:r>
                      <a:br>
                        <a:rPr lang="tr-TR" sz="900">
                          <a:latin typeface="Times New Roman"/>
                          <a:ea typeface="Times New Roman"/>
                          <a:cs typeface="Times New Roman"/>
                        </a:rPr>
                      </a:br>
                      <a:r>
                        <a:rPr lang="tr-TR" sz="900">
                          <a:latin typeface="Times New Roman"/>
                          <a:ea typeface="Times New Roman"/>
                          <a:cs typeface="Times New Roman"/>
                        </a:rPr>
                        <a:t>65</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99"/>
                    </a:solidFill>
                  </a:tcPr>
                </a:tc>
                <a:tc>
                  <a:txBody>
                    <a:bodyPr/>
                    <a:lstStyle/>
                    <a:p>
                      <a:pPr marL="0" marR="0">
                        <a:spcBef>
                          <a:spcPts val="0"/>
                        </a:spcBef>
                        <a:spcAft>
                          <a:spcPts val="0"/>
                        </a:spcAft>
                      </a:pPr>
                      <a:r>
                        <a:rPr lang="tr-TR" sz="900">
                          <a:latin typeface="Times New Roman"/>
                          <a:ea typeface="Times New Roman"/>
                          <a:cs typeface="Times New Roman"/>
                        </a:rPr>
                        <a:t>Dy</a:t>
                      </a:r>
                      <a:br>
                        <a:rPr lang="tr-TR" sz="900">
                          <a:latin typeface="Times New Roman"/>
                          <a:ea typeface="Times New Roman"/>
                          <a:cs typeface="Times New Roman"/>
                        </a:rPr>
                      </a:br>
                      <a:r>
                        <a:rPr lang="tr-TR" sz="900">
                          <a:latin typeface="Times New Roman"/>
                          <a:ea typeface="Times New Roman"/>
                          <a:cs typeface="Times New Roman"/>
                        </a:rPr>
                        <a:t>66</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99"/>
                    </a:solidFill>
                  </a:tcPr>
                </a:tc>
                <a:tc>
                  <a:txBody>
                    <a:bodyPr/>
                    <a:lstStyle/>
                    <a:p>
                      <a:pPr marL="0" marR="0">
                        <a:spcBef>
                          <a:spcPts val="0"/>
                        </a:spcBef>
                        <a:spcAft>
                          <a:spcPts val="0"/>
                        </a:spcAft>
                      </a:pPr>
                      <a:r>
                        <a:rPr lang="tr-TR" sz="900">
                          <a:latin typeface="Times New Roman"/>
                          <a:ea typeface="Times New Roman"/>
                          <a:cs typeface="Times New Roman"/>
                        </a:rPr>
                        <a:t>Ho</a:t>
                      </a:r>
                      <a:br>
                        <a:rPr lang="tr-TR" sz="900">
                          <a:latin typeface="Times New Roman"/>
                          <a:ea typeface="Times New Roman"/>
                          <a:cs typeface="Times New Roman"/>
                        </a:rPr>
                      </a:br>
                      <a:r>
                        <a:rPr lang="tr-TR" sz="900">
                          <a:latin typeface="Times New Roman"/>
                          <a:ea typeface="Times New Roman"/>
                          <a:cs typeface="Times New Roman"/>
                        </a:rPr>
                        <a:t>67</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99"/>
                    </a:solidFill>
                  </a:tcPr>
                </a:tc>
                <a:tc>
                  <a:txBody>
                    <a:bodyPr/>
                    <a:lstStyle/>
                    <a:p>
                      <a:pPr marL="0" marR="0">
                        <a:spcBef>
                          <a:spcPts val="0"/>
                        </a:spcBef>
                        <a:spcAft>
                          <a:spcPts val="0"/>
                        </a:spcAft>
                      </a:pPr>
                      <a:r>
                        <a:rPr lang="tr-TR" sz="900">
                          <a:latin typeface="Times New Roman"/>
                          <a:ea typeface="Times New Roman"/>
                          <a:cs typeface="Times New Roman"/>
                        </a:rPr>
                        <a:t>Er</a:t>
                      </a:r>
                      <a:br>
                        <a:rPr lang="tr-TR" sz="900">
                          <a:latin typeface="Times New Roman"/>
                          <a:ea typeface="Times New Roman"/>
                          <a:cs typeface="Times New Roman"/>
                        </a:rPr>
                      </a:br>
                      <a:r>
                        <a:rPr lang="tr-TR" sz="900">
                          <a:latin typeface="Times New Roman"/>
                          <a:ea typeface="Times New Roman"/>
                          <a:cs typeface="Times New Roman"/>
                        </a:rPr>
                        <a:t>68</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99"/>
                    </a:solidFill>
                  </a:tcPr>
                </a:tc>
                <a:tc>
                  <a:txBody>
                    <a:bodyPr/>
                    <a:lstStyle/>
                    <a:p>
                      <a:pPr marL="0" marR="0">
                        <a:spcBef>
                          <a:spcPts val="0"/>
                        </a:spcBef>
                        <a:spcAft>
                          <a:spcPts val="0"/>
                        </a:spcAft>
                      </a:pPr>
                      <a:r>
                        <a:rPr lang="tr-TR" sz="900">
                          <a:latin typeface="Times New Roman"/>
                          <a:ea typeface="Times New Roman"/>
                          <a:cs typeface="Times New Roman"/>
                        </a:rPr>
                        <a:t>Tm</a:t>
                      </a:r>
                      <a:br>
                        <a:rPr lang="tr-TR" sz="900">
                          <a:latin typeface="Times New Roman"/>
                          <a:ea typeface="Times New Roman"/>
                          <a:cs typeface="Times New Roman"/>
                        </a:rPr>
                      </a:br>
                      <a:r>
                        <a:rPr lang="tr-TR" sz="900">
                          <a:latin typeface="Times New Roman"/>
                          <a:ea typeface="Times New Roman"/>
                          <a:cs typeface="Times New Roman"/>
                        </a:rPr>
                        <a:t>69</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99"/>
                    </a:solidFill>
                  </a:tcPr>
                </a:tc>
                <a:tc>
                  <a:txBody>
                    <a:bodyPr/>
                    <a:lstStyle/>
                    <a:p>
                      <a:pPr marL="0" marR="0">
                        <a:spcBef>
                          <a:spcPts val="0"/>
                        </a:spcBef>
                        <a:spcAft>
                          <a:spcPts val="0"/>
                        </a:spcAft>
                      </a:pPr>
                      <a:r>
                        <a:rPr lang="tr-TR" sz="900">
                          <a:latin typeface="Times New Roman"/>
                          <a:ea typeface="Times New Roman"/>
                          <a:cs typeface="Times New Roman"/>
                        </a:rPr>
                        <a:t>Yb</a:t>
                      </a:r>
                      <a:br>
                        <a:rPr lang="tr-TR" sz="900">
                          <a:latin typeface="Times New Roman"/>
                          <a:ea typeface="Times New Roman"/>
                          <a:cs typeface="Times New Roman"/>
                        </a:rPr>
                      </a:br>
                      <a:r>
                        <a:rPr lang="tr-TR" sz="900">
                          <a:latin typeface="Times New Roman"/>
                          <a:ea typeface="Times New Roman"/>
                          <a:cs typeface="Times New Roman"/>
                        </a:rPr>
                        <a:t>70</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FF99"/>
                    </a:solidFill>
                  </a:tcPr>
                </a:tc>
                <a:tc>
                  <a:txBody>
                    <a:bodyPr/>
                    <a:lstStyle/>
                    <a:p>
                      <a:pPr marL="0" marR="0">
                        <a:spcBef>
                          <a:spcPts val="0"/>
                        </a:spcBef>
                        <a:spcAft>
                          <a:spcPts val="0"/>
                        </a:spcAft>
                      </a:pPr>
                      <a:r>
                        <a:rPr lang="tr-TR" sz="900">
                          <a:latin typeface="Times New Roman"/>
                          <a:ea typeface="Times New Roman"/>
                          <a:cs typeface="Times New Roman"/>
                        </a:rPr>
                        <a:t>Lu</a:t>
                      </a:r>
                      <a:br>
                        <a:rPr lang="tr-TR" sz="900">
                          <a:latin typeface="Times New Roman"/>
                          <a:ea typeface="Times New Roman"/>
                          <a:cs typeface="Times New Roman"/>
                        </a:rPr>
                      </a:br>
                      <a:r>
                        <a:rPr lang="tr-TR" sz="900">
                          <a:latin typeface="Times New Roman"/>
                          <a:ea typeface="Times New Roman"/>
                          <a:cs typeface="Times New Roman"/>
                        </a:rPr>
                        <a:t>71</a:t>
                      </a:r>
                      <a:endParaRPr lang="en-US" sz="900">
                        <a:latin typeface="Times New Roman"/>
                        <a:ea typeface="Times New Roman"/>
                        <a:cs typeface="Times New Roman"/>
                      </a:endParaRPr>
                    </a:p>
                  </a:txBody>
                  <a:tcPr marL="6819" marR="6819" marT="6819" marB="6819" anchor="ctr">
                    <a:lnL>
                      <a:noFill/>
                    </a:lnL>
                    <a:lnR>
                      <a:noFill/>
                    </a:lnR>
                    <a:lnB>
                      <a:noFill/>
                    </a:lnB>
                    <a:solidFill>
                      <a:srgbClr val="FFFF99"/>
                    </a:solidFill>
                  </a:tcPr>
                </a:tc>
              </a:tr>
              <a:tr h="293216">
                <a:tc>
                  <a:txBody>
                    <a:bodyPr/>
                    <a:lstStyle/>
                    <a:p>
                      <a:pPr marL="0" marR="0">
                        <a:spcBef>
                          <a:spcPts val="0"/>
                        </a:spcBef>
                        <a:spcAft>
                          <a:spcPts val="0"/>
                        </a:spcAft>
                      </a:pPr>
                      <a:endParaRPr lang="tr-TR" sz="900">
                        <a:latin typeface="Times New Roman"/>
                        <a:ea typeface="Times New Roman"/>
                        <a:cs typeface="Times New Roman"/>
                      </a:endParaRPr>
                    </a:p>
                  </a:txBody>
                  <a:tcPr marL="6819" marR="6819" marT="6819" marB="6819" anchor="ctr">
                    <a:lnL>
                      <a:noFill/>
                    </a:lnL>
                    <a:lnR>
                      <a:noFill/>
                    </a:lnR>
                    <a:lnT>
                      <a:noFill/>
                    </a:lnT>
                    <a:lnB>
                      <a:noFill/>
                    </a:lnB>
                  </a:tcPr>
                </a:tc>
                <a:tc gridSpan="4">
                  <a:txBody>
                    <a:bodyPr/>
                    <a:lstStyle/>
                    <a:p>
                      <a:pPr marL="0" marR="0">
                        <a:spcBef>
                          <a:spcPts val="0"/>
                        </a:spcBef>
                        <a:spcAft>
                          <a:spcPts val="0"/>
                        </a:spcAft>
                      </a:pPr>
                      <a:r>
                        <a:rPr lang="tr-TR" sz="900">
                          <a:latin typeface="Times New Roman"/>
                          <a:ea typeface="Times New Roman"/>
                          <a:cs typeface="Times New Roman"/>
                        </a:rPr>
                        <a:t>Actinides</a:t>
                      </a:r>
                      <a:endParaRPr lang="en-US" sz="900">
                        <a:latin typeface="Times New Roman"/>
                        <a:ea typeface="Times New Roman"/>
                        <a:cs typeface="Times New Roman"/>
                      </a:endParaRPr>
                    </a:p>
                  </a:txBody>
                  <a:tcPr marL="6819" marR="6819" marT="6819" marB="6819"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tr-TR" sz="900">
                          <a:latin typeface="Times New Roman"/>
                          <a:ea typeface="Times New Roman"/>
                          <a:cs typeface="Times New Roman"/>
                        </a:rPr>
                        <a:t>Ac</a:t>
                      </a:r>
                      <a:br>
                        <a:rPr lang="tr-TR" sz="900">
                          <a:latin typeface="Times New Roman"/>
                          <a:ea typeface="Times New Roman"/>
                          <a:cs typeface="Times New Roman"/>
                        </a:rPr>
                      </a:br>
                      <a:r>
                        <a:rPr lang="tr-TR" sz="900">
                          <a:latin typeface="Times New Roman"/>
                          <a:ea typeface="Times New Roman"/>
                          <a:cs typeface="Times New Roman"/>
                        </a:rPr>
                        <a:t>89</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66FF"/>
                    </a:solidFill>
                  </a:tcPr>
                </a:tc>
                <a:tc>
                  <a:txBody>
                    <a:bodyPr/>
                    <a:lstStyle/>
                    <a:p>
                      <a:pPr marL="0" marR="0">
                        <a:spcBef>
                          <a:spcPts val="0"/>
                        </a:spcBef>
                        <a:spcAft>
                          <a:spcPts val="0"/>
                        </a:spcAft>
                      </a:pPr>
                      <a:r>
                        <a:rPr lang="tr-TR" sz="900">
                          <a:latin typeface="Times New Roman"/>
                          <a:ea typeface="Times New Roman"/>
                          <a:cs typeface="Times New Roman"/>
                        </a:rPr>
                        <a:t>Th</a:t>
                      </a:r>
                      <a:br>
                        <a:rPr lang="tr-TR" sz="900">
                          <a:latin typeface="Times New Roman"/>
                          <a:ea typeface="Times New Roman"/>
                          <a:cs typeface="Times New Roman"/>
                        </a:rPr>
                      </a:br>
                      <a:r>
                        <a:rPr lang="tr-TR" sz="900">
                          <a:latin typeface="Times New Roman"/>
                          <a:ea typeface="Times New Roman"/>
                          <a:cs typeface="Times New Roman"/>
                        </a:rPr>
                        <a:t>90</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66FF"/>
                    </a:solidFill>
                  </a:tcPr>
                </a:tc>
                <a:tc>
                  <a:txBody>
                    <a:bodyPr/>
                    <a:lstStyle/>
                    <a:p>
                      <a:pPr marL="0" marR="0">
                        <a:spcBef>
                          <a:spcPts val="0"/>
                        </a:spcBef>
                        <a:spcAft>
                          <a:spcPts val="0"/>
                        </a:spcAft>
                      </a:pPr>
                      <a:r>
                        <a:rPr lang="tr-TR" sz="900">
                          <a:latin typeface="Times New Roman"/>
                          <a:ea typeface="Times New Roman"/>
                          <a:cs typeface="Times New Roman"/>
                        </a:rPr>
                        <a:t>Pa</a:t>
                      </a:r>
                      <a:br>
                        <a:rPr lang="tr-TR" sz="900">
                          <a:latin typeface="Times New Roman"/>
                          <a:ea typeface="Times New Roman"/>
                          <a:cs typeface="Times New Roman"/>
                        </a:rPr>
                      </a:br>
                      <a:r>
                        <a:rPr lang="tr-TR" sz="900">
                          <a:latin typeface="Times New Roman"/>
                          <a:ea typeface="Times New Roman"/>
                          <a:cs typeface="Times New Roman"/>
                        </a:rPr>
                        <a:t>91</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66FF"/>
                    </a:solidFill>
                  </a:tcPr>
                </a:tc>
                <a:tc>
                  <a:txBody>
                    <a:bodyPr/>
                    <a:lstStyle/>
                    <a:p>
                      <a:pPr marL="0" marR="0">
                        <a:spcBef>
                          <a:spcPts val="0"/>
                        </a:spcBef>
                        <a:spcAft>
                          <a:spcPts val="0"/>
                        </a:spcAft>
                      </a:pPr>
                      <a:r>
                        <a:rPr lang="tr-TR" sz="900">
                          <a:latin typeface="Times New Roman"/>
                          <a:ea typeface="Times New Roman"/>
                          <a:cs typeface="Times New Roman"/>
                        </a:rPr>
                        <a:t>U</a:t>
                      </a:r>
                      <a:br>
                        <a:rPr lang="tr-TR" sz="900">
                          <a:latin typeface="Times New Roman"/>
                          <a:ea typeface="Times New Roman"/>
                          <a:cs typeface="Times New Roman"/>
                        </a:rPr>
                      </a:br>
                      <a:r>
                        <a:rPr lang="tr-TR" sz="900">
                          <a:latin typeface="Times New Roman"/>
                          <a:ea typeface="Times New Roman"/>
                          <a:cs typeface="Times New Roman"/>
                        </a:rPr>
                        <a:t>92</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66FF"/>
                    </a:solidFill>
                  </a:tcPr>
                </a:tc>
                <a:tc>
                  <a:txBody>
                    <a:bodyPr/>
                    <a:lstStyle/>
                    <a:p>
                      <a:pPr marL="0" marR="0">
                        <a:spcBef>
                          <a:spcPts val="0"/>
                        </a:spcBef>
                        <a:spcAft>
                          <a:spcPts val="0"/>
                        </a:spcAft>
                      </a:pPr>
                      <a:r>
                        <a:rPr lang="tr-TR" sz="900">
                          <a:latin typeface="Times New Roman"/>
                          <a:ea typeface="Times New Roman"/>
                          <a:cs typeface="Times New Roman"/>
                        </a:rPr>
                        <a:t>Np</a:t>
                      </a:r>
                      <a:br>
                        <a:rPr lang="tr-TR" sz="900">
                          <a:latin typeface="Times New Roman"/>
                          <a:ea typeface="Times New Roman"/>
                          <a:cs typeface="Times New Roman"/>
                        </a:rPr>
                      </a:br>
                      <a:r>
                        <a:rPr lang="tr-TR" sz="900">
                          <a:latin typeface="Times New Roman"/>
                          <a:ea typeface="Times New Roman"/>
                          <a:cs typeface="Times New Roman"/>
                        </a:rPr>
                        <a:t>93</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66FF"/>
                    </a:solidFill>
                  </a:tcPr>
                </a:tc>
                <a:tc>
                  <a:txBody>
                    <a:bodyPr/>
                    <a:lstStyle/>
                    <a:p>
                      <a:pPr marL="0" marR="0">
                        <a:spcBef>
                          <a:spcPts val="0"/>
                        </a:spcBef>
                        <a:spcAft>
                          <a:spcPts val="0"/>
                        </a:spcAft>
                      </a:pPr>
                      <a:r>
                        <a:rPr lang="tr-TR" sz="900">
                          <a:latin typeface="Times New Roman"/>
                          <a:ea typeface="Times New Roman"/>
                          <a:cs typeface="Times New Roman"/>
                        </a:rPr>
                        <a:t>Pu</a:t>
                      </a:r>
                      <a:br>
                        <a:rPr lang="tr-TR" sz="900">
                          <a:latin typeface="Times New Roman"/>
                          <a:ea typeface="Times New Roman"/>
                          <a:cs typeface="Times New Roman"/>
                        </a:rPr>
                      </a:br>
                      <a:r>
                        <a:rPr lang="tr-TR" sz="900">
                          <a:latin typeface="Times New Roman"/>
                          <a:ea typeface="Times New Roman"/>
                          <a:cs typeface="Times New Roman"/>
                        </a:rPr>
                        <a:t>94</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66FF"/>
                    </a:solidFill>
                  </a:tcPr>
                </a:tc>
                <a:tc>
                  <a:txBody>
                    <a:bodyPr/>
                    <a:lstStyle/>
                    <a:p>
                      <a:pPr marL="0" marR="0">
                        <a:spcBef>
                          <a:spcPts val="0"/>
                        </a:spcBef>
                        <a:spcAft>
                          <a:spcPts val="0"/>
                        </a:spcAft>
                      </a:pPr>
                      <a:r>
                        <a:rPr lang="tr-TR" sz="900">
                          <a:latin typeface="Times New Roman"/>
                          <a:ea typeface="Times New Roman"/>
                          <a:cs typeface="Times New Roman"/>
                        </a:rPr>
                        <a:t>Am</a:t>
                      </a:r>
                      <a:br>
                        <a:rPr lang="tr-TR" sz="900">
                          <a:latin typeface="Times New Roman"/>
                          <a:ea typeface="Times New Roman"/>
                          <a:cs typeface="Times New Roman"/>
                        </a:rPr>
                      </a:br>
                      <a:r>
                        <a:rPr lang="tr-TR" sz="900">
                          <a:latin typeface="Times New Roman"/>
                          <a:ea typeface="Times New Roman"/>
                          <a:cs typeface="Times New Roman"/>
                        </a:rPr>
                        <a:t>95</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66FF"/>
                    </a:solidFill>
                  </a:tcPr>
                </a:tc>
                <a:tc>
                  <a:txBody>
                    <a:bodyPr/>
                    <a:lstStyle/>
                    <a:p>
                      <a:pPr marL="0" marR="0">
                        <a:spcBef>
                          <a:spcPts val="0"/>
                        </a:spcBef>
                        <a:spcAft>
                          <a:spcPts val="0"/>
                        </a:spcAft>
                      </a:pPr>
                      <a:r>
                        <a:rPr lang="tr-TR" sz="900">
                          <a:latin typeface="Times New Roman"/>
                          <a:ea typeface="Times New Roman"/>
                          <a:cs typeface="Times New Roman"/>
                        </a:rPr>
                        <a:t>Cm</a:t>
                      </a:r>
                      <a:br>
                        <a:rPr lang="tr-TR" sz="900">
                          <a:latin typeface="Times New Roman"/>
                          <a:ea typeface="Times New Roman"/>
                          <a:cs typeface="Times New Roman"/>
                        </a:rPr>
                      </a:br>
                      <a:r>
                        <a:rPr lang="tr-TR" sz="900">
                          <a:latin typeface="Times New Roman"/>
                          <a:ea typeface="Times New Roman"/>
                          <a:cs typeface="Times New Roman"/>
                        </a:rPr>
                        <a:t>96</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66FF"/>
                    </a:solidFill>
                  </a:tcPr>
                </a:tc>
                <a:tc>
                  <a:txBody>
                    <a:bodyPr/>
                    <a:lstStyle/>
                    <a:p>
                      <a:pPr marL="0" marR="0">
                        <a:spcBef>
                          <a:spcPts val="0"/>
                        </a:spcBef>
                        <a:spcAft>
                          <a:spcPts val="0"/>
                        </a:spcAft>
                      </a:pPr>
                      <a:r>
                        <a:rPr lang="tr-TR" sz="900">
                          <a:latin typeface="Times New Roman"/>
                          <a:ea typeface="Times New Roman"/>
                          <a:cs typeface="Times New Roman"/>
                        </a:rPr>
                        <a:t>Bk</a:t>
                      </a:r>
                      <a:br>
                        <a:rPr lang="tr-TR" sz="900">
                          <a:latin typeface="Times New Roman"/>
                          <a:ea typeface="Times New Roman"/>
                          <a:cs typeface="Times New Roman"/>
                        </a:rPr>
                      </a:br>
                      <a:r>
                        <a:rPr lang="tr-TR" sz="900">
                          <a:latin typeface="Times New Roman"/>
                          <a:ea typeface="Times New Roman"/>
                          <a:cs typeface="Times New Roman"/>
                        </a:rPr>
                        <a:t>97</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66FF"/>
                    </a:solidFill>
                  </a:tcPr>
                </a:tc>
                <a:tc>
                  <a:txBody>
                    <a:bodyPr/>
                    <a:lstStyle/>
                    <a:p>
                      <a:pPr marL="0" marR="0">
                        <a:spcBef>
                          <a:spcPts val="0"/>
                        </a:spcBef>
                        <a:spcAft>
                          <a:spcPts val="0"/>
                        </a:spcAft>
                      </a:pPr>
                      <a:r>
                        <a:rPr lang="tr-TR" sz="900">
                          <a:latin typeface="Times New Roman"/>
                          <a:ea typeface="Times New Roman"/>
                          <a:cs typeface="Times New Roman"/>
                        </a:rPr>
                        <a:t>Cf</a:t>
                      </a:r>
                      <a:br>
                        <a:rPr lang="tr-TR" sz="900">
                          <a:latin typeface="Times New Roman"/>
                          <a:ea typeface="Times New Roman"/>
                          <a:cs typeface="Times New Roman"/>
                        </a:rPr>
                      </a:br>
                      <a:r>
                        <a:rPr lang="tr-TR" sz="900">
                          <a:latin typeface="Times New Roman"/>
                          <a:ea typeface="Times New Roman"/>
                          <a:cs typeface="Times New Roman"/>
                        </a:rPr>
                        <a:t>98</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66FF"/>
                    </a:solidFill>
                  </a:tcPr>
                </a:tc>
                <a:tc>
                  <a:txBody>
                    <a:bodyPr/>
                    <a:lstStyle/>
                    <a:p>
                      <a:pPr marL="0" marR="0">
                        <a:spcBef>
                          <a:spcPts val="0"/>
                        </a:spcBef>
                        <a:spcAft>
                          <a:spcPts val="0"/>
                        </a:spcAft>
                      </a:pPr>
                      <a:r>
                        <a:rPr lang="tr-TR" sz="900">
                          <a:latin typeface="Times New Roman"/>
                          <a:ea typeface="Times New Roman"/>
                          <a:cs typeface="Times New Roman"/>
                        </a:rPr>
                        <a:t>Es</a:t>
                      </a:r>
                      <a:br>
                        <a:rPr lang="tr-TR" sz="900">
                          <a:latin typeface="Times New Roman"/>
                          <a:ea typeface="Times New Roman"/>
                          <a:cs typeface="Times New Roman"/>
                        </a:rPr>
                      </a:br>
                      <a:r>
                        <a:rPr lang="tr-TR" sz="900">
                          <a:latin typeface="Times New Roman"/>
                          <a:ea typeface="Times New Roman"/>
                          <a:cs typeface="Times New Roman"/>
                        </a:rPr>
                        <a:t>99</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66FF"/>
                    </a:solidFill>
                  </a:tcPr>
                </a:tc>
                <a:tc>
                  <a:txBody>
                    <a:bodyPr/>
                    <a:lstStyle/>
                    <a:p>
                      <a:pPr marL="0" marR="0">
                        <a:spcBef>
                          <a:spcPts val="0"/>
                        </a:spcBef>
                        <a:spcAft>
                          <a:spcPts val="0"/>
                        </a:spcAft>
                      </a:pPr>
                      <a:r>
                        <a:rPr lang="tr-TR" sz="900">
                          <a:latin typeface="Times New Roman"/>
                          <a:ea typeface="Times New Roman"/>
                          <a:cs typeface="Times New Roman"/>
                        </a:rPr>
                        <a:t>Fm</a:t>
                      </a:r>
                      <a:br>
                        <a:rPr lang="tr-TR" sz="900">
                          <a:latin typeface="Times New Roman"/>
                          <a:ea typeface="Times New Roman"/>
                          <a:cs typeface="Times New Roman"/>
                        </a:rPr>
                      </a:br>
                      <a:r>
                        <a:rPr lang="tr-TR" sz="900">
                          <a:latin typeface="Times New Roman"/>
                          <a:ea typeface="Times New Roman"/>
                          <a:cs typeface="Times New Roman"/>
                        </a:rPr>
                        <a:t>100</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66FF"/>
                    </a:solidFill>
                  </a:tcPr>
                </a:tc>
                <a:tc>
                  <a:txBody>
                    <a:bodyPr/>
                    <a:lstStyle/>
                    <a:p>
                      <a:pPr marL="0" marR="0">
                        <a:spcBef>
                          <a:spcPts val="0"/>
                        </a:spcBef>
                        <a:spcAft>
                          <a:spcPts val="0"/>
                        </a:spcAft>
                      </a:pPr>
                      <a:r>
                        <a:rPr lang="tr-TR" sz="900">
                          <a:latin typeface="Times New Roman"/>
                          <a:ea typeface="Times New Roman"/>
                          <a:cs typeface="Times New Roman"/>
                        </a:rPr>
                        <a:t>Md</a:t>
                      </a:r>
                      <a:br>
                        <a:rPr lang="tr-TR" sz="900">
                          <a:latin typeface="Times New Roman"/>
                          <a:ea typeface="Times New Roman"/>
                          <a:cs typeface="Times New Roman"/>
                        </a:rPr>
                      </a:br>
                      <a:r>
                        <a:rPr lang="tr-TR" sz="900">
                          <a:latin typeface="Times New Roman"/>
                          <a:ea typeface="Times New Roman"/>
                          <a:cs typeface="Times New Roman"/>
                        </a:rPr>
                        <a:t>101</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66FF"/>
                    </a:solidFill>
                  </a:tcPr>
                </a:tc>
                <a:tc>
                  <a:txBody>
                    <a:bodyPr/>
                    <a:lstStyle/>
                    <a:p>
                      <a:pPr marL="0" marR="0">
                        <a:spcBef>
                          <a:spcPts val="0"/>
                        </a:spcBef>
                        <a:spcAft>
                          <a:spcPts val="0"/>
                        </a:spcAft>
                      </a:pPr>
                      <a:r>
                        <a:rPr lang="tr-TR" sz="900">
                          <a:latin typeface="Times New Roman"/>
                          <a:ea typeface="Times New Roman"/>
                          <a:cs typeface="Times New Roman"/>
                        </a:rPr>
                        <a:t>No</a:t>
                      </a:r>
                      <a:br>
                        <a:rPr lang="tr-TR" sz="900">
                          <a:latin typeface="Times New Roman"/>
                          <a:ea typeface="Times New Roman"/>
                          <a:cs typeface="Times New Roman"/>
                        </a:rPr>
                      </a:br>
                      <a:r>
                        <a:rPr lang="tr-TR" sz="900">
                          <a:latin typeface="Times New Roman"/>
                          <a:ea typeface="Times New Roman"/>
                          <a:cs typeface="Times New Roman"/>
                        </a:rPr>
                        <a:t>102</a:t>
                      </a:r>
                      <a:endParaRPr lang="en-US" sz="900">
                        <a:latin typeface="Times New Roman"/>
                        <a:ea typeface="Times New Roman"/>
                        <a:cs typeface="Times New Roman"/>
                      </a:endParaRPr>
                    </a:p>
                  </a:txBody>
                  <a:tcPr marL="6819" marR="6819" marT="6819" marB="6819" anchor="ctr">
                    <a:lnL>
                      <a:noFill/>
                    </a:lnL>
                    <a:lnR>
                      <a:noFill/>
                    </a:lnR>
                    <a:lnT>
                      <a:noFill/>
                    </a:lnT>
                    <a:lnB>
                      <a:noFill/>
                    </a:lnB>
                    <a:solidFill>
                      <a:srgbClr val="FF66FF"/>
                    </a:solidFill>
                  </a:tcPr>
                </a:tc>
                <a:tc>
                  <a:txBody>
                    <a:bodyPr/>
                    <a:lstStyle/>
                    <a:p>
                      <a:pPr marL="0" marR="0">
                        <a:spcBef>
                          <a:spcPts val="0"/>
                        </a:spcBef>
                        <a:spcAft>
                          <a:spcPts val="0"/>
                        </a:spcAft>
                      </a:pPr>
                      <a:r>
                        <a:rPr lang="tr-TR" sz="900" dirty="0" err="1">
                          <a:latin typeface="Times New Roman"/>
                          <a:ea typeface="Times New Roman"/>
                          <a:cs typeface="Times New Roman"/>
                        </a:rPr>
                        <a:t>Lr</a:t>
                      </a:r>
                      <a:r>
                        <a:rPr lang="tr-TR" sz="900" dirty="0">
                          <a:latin typeface="Times New Roman"/>
                          <a:ea typeface="Times New Roman"/>
                          <a:cs typeface="Times New Roman"/>
                        </a:rPr>
                        <a:t/>
                      </a:r>
                      <a:br>
                        <a:rPr lang="tr-TR" sz="900" dirty="0">
                          <a:latin typeface="Times New Roman"/>
                          <a:ea typeface="Times New Roman"/>
                          <a:cs typeface="Times New Roman"/>
                        </a:rPr>
                      </a:br>
                      <a:r>
                        <a:rPr lang="tr-TR" sz="900" dirty="0">
                          <a:latin typeface="Times New Roman"/>
                          <a:ea typeface="Times New Roman"/>
                          <a:cs typeface="Times New Roman"/>
                        </a:rPr>
                        <a:t>103</a:t>
                      </a:r>
                      <a:endParaRPr lang="en-US" sz="900" dirty="0">
                        <a:latin typeface="Times New Roman"/>
                        <a:ea typeface="Times New Roman"/>
                        <a:cs typeface="Times New Roman"/>
                      </a:endParaRPr>
                    </a:p>
                  </a:txBody>
                  <a:tcPr marL="6819" marR="6819" marT="6819" marB="6819" anchor="ctr">
                    <a:lnL>
                      <a:noFill/>
                    </a:lnL>
                    <a:lnR>
                      <a:noFill/>
                    </a:lnR>
                    <a:lnT>
                      <a:noFill/>
                    </a:lnT>
                    <a:lnB>
                      <a:noFill/>
                    </a:lnB>
                    <a:solidFill>
                      <a:srgbClr val="FF66FF"/>
                    </a:solidFill>
                  </a:tcPr>
                </a:tc>
              </a:tr>
            </a:tbl>
          </a:graphicData>
        </a:graphic>
      </p:graphicFrame>
      <p:sp>
        <p:nvSpPr>
          <p:cNvPr id="22758"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tr-TR"/>
          </a:p>
        </p:txBody>
      </p:sp>
      <p:graphicFrame>
        <p:nvGraphicFramePr>
          <p:cNvPr id="13" name="Table 12"/>
          <p:cNvGraphicFramePr>
            <a:graphicFrameLocks noGrp="1"/>
          </p:cNvGraphicFramePr>
          <p:nvPr/>
        </p:nvGraphicFramePr>
        <p:xfrm>
          <a:off x="1524000" y="4495800"/>
          <a:ext cx="6096000" cy="2221230"/>
        </p:xfrm>
        <a:graphic>
          <a:graphicData uri="http://schemas.openxmlformats.org/drawingml/2006/table">
            <a:tbl>
              <a:tblPr/>
              <a:tblGrid>
                <a:gridCol w="2032000"/>
                <a:gridCol w="2032000"/>
                <a:gridCol w="2032000"/>
              </a:tblGrid>
              <a:tr h="0">
                <a:tc>
                  <a:txBody>
                    <a:bodyPr/>
                    <a:lstStyle/>
                    <a:p>
                      <a:pPr marL="0" marR="0" algn="ctr">
                        <a:spcBef>
                          <a:spcPts val="0"/>
                        </a:spcBef>
                        <a:spcAft>
                          <a:spcPts val="0"/>
                        </a:spcAft>
                      </a:pPr>
                      <a:r>
                        <a:rPr lang="tr-TR" sz="1200" b="1" dirty="0" err="1">
                          <a:latin typeface="Times New Roman"/>
                          <a:ea typeface="Times New Roman"/>
                          <a:cs typeface="Times New Roman"/>
                        </a:rPr>
                        <a:t>Series</a:t>
                      </a:r>
                      <a:endParaRPr lang="en-US" sz="1200" dirty="0">
                        <a:latin typeface="Times New Roman"/>
                        <a:ea typeface="Times New Roman"/>
                        <a:cs typeface="Times New Roman"/>
                      </a:endParaRPr>
                    </a:p>
                  </a:txBody>
                  <a:tcPr marL="9525" marR="9525" marT="9525" marB="9525" anchor="ctr">
                    <a:lnL>
                      <a:noFill/>
                    </a:lnL>
                    <a:lnR>
                      <a:noFill/>
                    </a:lnR>
                    <a:lnT>
                      <a:noFill/>
                    </a:lnT>
                    <a:lnB>
                      <a:noFill/>
                    </a:lnB>
                  </a:tcPr>
                </a:tc>
                <a:tc>
                  <a:txBody>
                    <a:bodyPr/>
                    <a:lstStyle/>
                    <a:p>
                      <a:pPr marL="0" marR="0" algn="ctr">
                        <a:spcBef>
                          <a:spcPts val="0"/>
                        </a:spcBef>
                        <a:spcAft>
                          <a:spcPts val="0"/>
                        </a:spcAft>
                      </a:pPr>
                      <a:r>
                        <a:rPr lang="tr-TR" sz="1200" b="1">
                          <a:latin typeface="Times New Roman"/>
                          <a:ea typeface="Times New Roman"/>
                          <a:cs typeface="Times New Roman"/>
                        </a:rPr>
                        <a:t>Name</a:t>
                      </a:r>
                      <a:endParaRPr lang="en-US" sz="1200">
                        <a:latin typeface="Times New Roman"/>
                        <a:ea typeface="Times New Roman"/>
                        <a:cs typeface="Times New Roman"/>
                      </a:endParaRPr>
                    </a:p>
                  </a:txBody>
                  <a:tcPr marL="9525" marR="9525" marT="9525" marB="9525" anchor="ctr">
                    <a:lnL>
                      <a:noFill/>
                    </a:lnL>
                    <a:lnR>
                      <a:noFill/>
                    </a:lnR>
                    <a:lnT>
                      <a:noFill/>
                    </a:lnT>
                    <a:lnB>
                      <a:noFill/>
                    </a:lnB>
                  </a:tcPr>
                </a:tc>
                <a:tc>
                  <a:txBody>
                    <a:bodyPr/>
                    <a:lstStyle/>
                    <a:p>
                      <a:pPr marL="0" marR="0" algn="ctr">
                        <a:spcBef>
                          <a:spcPts val="0"/>
                        </a:spcBef>
                        <a:spcAft>
                          <a:spcPts val="0"/>
                        </a:spcAft>
                      </a:pPr>
                      <a:r>
                        <a:rPr lang="tr-TR" sz="1200" b="1">
                          <a:latin typeface="Times New Roman"/>
                          <a:ea typeface="Times New Roman"/>
                          <a:cs typeface="Times New Roman"/>
                        </a:rPr>
                        <a:t>Property</a:t>
                      </a:r>
                      <a:endParaRPr lang="en-US" sz="1200">
                        <a:latin typeface="Times New Roman"/>
                        <a:ea typeface="Times New Roman"/>
                        <a:cs typeface="Times New Roman"/>
                      </a:endParaRPr>
                    </a:p>
                  </a:txBody>
                  <a:tcPr marL="9525" marR="9525" marT="9525" marB="9525" anchor="ctr">
                    <a:lnL>
                      <a:noFill/>
                    </a:lnL>
                    <a:lnR>
                      <a:noFill/>
                    </a:lnR>
                    <a:lnT>
                      <a:noFill/>
                    </a:lnT>
                    <a:lnB>
                      <a:noFill/>
                    </a:lnB>
                  </a:tcPr>
                </a:tc>
              </a:tr>
              <a:tr h="70485">
                <a:tc>
                  <a:txBody>
                    <a:bodyPr/>
                    <a:lstStyle/>
                    <a:p>
                      <a:pPr marL="0" marR="0">
                        <a:spcBef>
                          <a:spcPts val="0"/>
                        </a:spcBef>
                        <a:spcAft>
                          <a:spcPts val="0"/>
                        </a:spcAft>
                      </a:pPr>
                      <a:r>
                        <a:rPr lang="tr-TR" sz="1200">
                          <a:latin typeface="Times New Roman"/>
                          <a:ea typeface="Times New Roman"/>
                          <a:cs typeface="Times New Roman"/>
                        </a:rPr>
                        <a:t>group 1 or 1a</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99CCFF"/>
                    </a:solidFill>
                  </a:tcPr>
                </a:tc>
                <a:tc>
                  <a:txBody>
                    <a:bodyPr/>
                    <a:lstStyle/>
                    <a:p>
                      <a:pPr marL="0" marR="0">
                        <a:spcBef>
                          <a:spcPts val="0"/>
                        </a:spcBef>
                        <a:spcAft>
                          <a:spcPts val="0"/>
                        </a:spcAft>
                      </a:pPr>
                      <a:r>
                        <a:rPr lang="tr-TR" sz="1200">
                          <a:latin typeface="Times New Roman"/>
                          <a:ea typeface="Times New Roman"/>
                          <a:cs typeface="Times New Roman"/>
                        </a:rPr>
                        <a:t>Alkali metals</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99CCFF"/>
                    </a:solidFill>
                  </a:tcPr>
                </a:tc>
                <a:tc>
                  <a:txBody>
                    <a:bodyPr/>
                    <a:lstStyle/>
                    <a:p>
                      <a:pPr marL="0" marR="0">
                        <a:spcBef>
                          <a:spcPts val="0"/>
                        </a:spcBef>
                        <a:spcAft>
                          <a:spcPts val="0"/>
                        </a:spcAft>
                      </a:pPr>
                      <a:r>
                        <a:rPr lang="tr-TR" sz="1200">
                          <a:latin typeface="Times New Roman"/>
                          <a:ea typeface="Times New Roman"/>
                          <a:cs typeface="Times New Roman"/>
                        </a:rPr>
                        <a:t>One valence electron</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99CCFF"/>
                    </a:solidFill>
                  </a:tcPr>
                </a:tc>
              </a:tr>
              <a:tr h="0">
                <a:tc>
                  <a:txBody>
                    <a:bodyPr/>
                    <a:lstStyle/>
                    <a:p>
                      <a:pPr marL="0" marR="0">
                        <a:spcBef>
                          <a:spcPts val="0"/>
                        </a:spcBef>
                        <a:spcAft>
                          <a:spcPts val="0"/>
                        </a:spcAft>
                      </a:pPr>
                      <a:r>
                        <a:rPr lang="tr-TR" sz="1200">
                          <a:latin typeface="Times New Roman"/>
                          <a:ea typeface="Times New Roman"/>
                          <a:cs typeface="Times New Roman"/>
                        </a:rPr>
                        <a:t>2 or 2a</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CCFF66"/>
                    </a:solidFill>
                  </a:tcPr>
                </a:tc>
                <a:tc>
                  <a:txBody>
                    <a:bodyPr/>
                    <a:lstStyle/>
                    <a:p>
                      <a:pPr marL="0" marR="0">
                        <a:spcBef>
                          <a:spcPts val="0"/>
                        </a:spcBef>
                        <a:spcAft>
                          <a:spcPts val="0"/>
                        </a:spcAft>
                      </a:pPr>
                      <a:r>
                        <a:rPr lang="tr-TR" sz="1200">
                          <a:latin typeface="Times New Roman"/>
                          <a:ea typeface="Times New Roman"/>
                          <a:cs typeface="Times New Roman"/>
                        </a:rPr>
                        <a:t>Alkaline-earth metals</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CCFF66"/>
                    </a:solidFill>
                  </a:tcPr>
                </a:tc>
                <a:tc>
                  <a:txBody>
                    <a:bodyPr/>
                    <a:lstStyle/>
                    <a:p>
                      <a:pPr marL="0" marR="0">
                        <a:spcBef>
                          <a:spcPts val="0"/>
                        </a:spcBef>
                        <a:spcAft>
                          <a:spcPts val="0"/>
                        </a:spcAft>
                      </a:pPr>
                      <a:r>
                        <a:rPr lang="tr-TR" sz="1200">
                          <a:latin typeface="Times New Roman"/>
                          <a:ea typeface="Times New Roman"/>
                          <a:cs typeface="Times New Roman"/>
                        </a:rPr>
                        <a:t>Two valence electrons</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CCFF66"/>
                    </a:solidFill>
                  </a:tcPr>
                </a:tc>
              </a:tr>
              <a:tr h="0">
                <a:tc>
                  <a:txBody>
                    <a:bodyPr/>
                    <a:lstStyle/>
                    <a:p>
                      <a:pPr marL="0" marR="0">
                        <a:spcBef>
                          <a:spcPts val="0"/>
                        </a:spcBef>
                        <a:spcAft>
                          <a:spcPts val="0"/>
                        </a:spcAft>
                      </a:pPr>
                      <a:r>
                        <a:rPr lang="tr-TR" sz="1200">
                          <a:latin typeface="Times New Roman"/>
                          <a:ea typeface="Times New Roman"/>
                          <a:cs typeface="Times New Roman"/>
                        </a:rPr>
                        <a:t>3 or 3b</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FFCC00"/>
                    </a:solidFill>
                  </a:tcPr>
                </a:tc>
                <a:tc>
                  <a:txBody>
                    <a:bodyPr/>
                    <a:lstStyle/>
                    <a:p>
                      <a:pPr marL="0" marR="0">
                        <a:spcBef>
                          <a:spcPts val="0"/>
                        </a:spcBef>
                        <a:spcAft>
                          <a:spcPts val="0"/>
                        </a:spcAft>
                      </a:pPr>
                      <a:r>
                        <a:rPr lang="tr-TR" sz="1200">
                          <a:latin typeface="Times New Roman"/>
                          <a:ea typeface="Times New Roman"/>
                          <a:cs typeface="Times New Roman"/>
                        </a:rPr>
                        <a:t>Transition elements</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FFCC00"/>
                    </a:solidFill>
                  </a:tcPr>
                </a:tc>
                <a:tc>
                  <a:txBody>
                    <a:bodyPr/>
                    <a:lstStyle/>
                    <a:p>
                      <a:pPr marL="0" marR="0">
                        <a:spcBef>
                          <a:spcPts val="0"/>
                        </a:spcBef>
                        <a:spcAft>
                          <a:spcPts val="0"/>
                        </a:spcAft>
                      </a:pPr>
                      <a:endParaRPr lang="tr-TR" sz="1000">
                        <a:latin typeface="Times New Roman"/>
                        <a:ea typeface="Times New Roman"/>
                        <a:cs typeface="Times New Roman"/>
                      </a:endParaRPr>
                    </a:p>
                  </a:txBody>
                  <a:tcPr marL="9525" marR="9525" marT="9525" marB="9525" anchor="ctr">
                    <a:lnL>
                      <a:noFill/>
                    </a:lnL>
                    <a:lnR>
                      <a:noFill/>
                    </a:lnR>
                    <a:lnT>
                      <a:noFill/>
                    </a:lnT>
                    <a:lnB>
                      <a:noFill/>
                    </a:lnB>
                    <a:solidFill>
                      <a:srgbClr val="FFCC00"/>
                    </a:solidFill>
                  </a:tcPr>
                </a:tc>
              </a:tr>
              <a:tr h="0">
                <a:tc>
                  <a:txBody>
                    <a:bodyPr/>
                    <a:lstStyle/>
                    <a:p>
                      <a:pPr marL="0" marR="0">
                        <a:spcBef>
                          <a:spcPts val="0"/>
                        </a:spcBef>
                        <a:spcAft>
                          <a:spcPts val="0"/>
                        </a:spcAft>
                      </a:pPr>
                      <a:endParaRPr lang="tr-TR" sz="1200">
                        <a:latin typeface="Times New Roman"/>
                        <a:ea typeface="Times New Roman"/>
                        <a:cs typeface="Times New Roman"/>
                      </a:endParaRPr>
                    </a:p>
                  </a:txBody>
                  <a:tcPr marL="9525" marR="9525" marT="9525" marB="9525" anchor="ctr">
                    <a:lnL>
                      <a:noFill/>
                    </a:lnL>
                    <a:lnR>
                      <a:noFill/>
                    </a:lnR>
                    <a:lnT>
                      <a:noFill/>
                    </a:lnT>
                    <a:lnB>
                      <a:noFill/>
                    </a:lnB>
                    <a:solidFill>
                      <a:srgbClr val="00FF33"/>
                    </a:solidFill>
                  </a:tcPr>
                </a:tc>
                <a:tc>
                  <a:txBody>
                    <a:bodyPr/>
                    <a:lstStyle/>
                    <a:p>
                      <a:pPr marL="0" marR="0">
                        <a:spcBef>
                          <a:spcPts val="0"/>
                        </a:spcBef>
                        <a:spcAft>
                          <a:spcPts val="0"/>
                        </a:spcAft>
                      </a:pPr>
                      <a:r>
                        <a:rPr lang="tr-TR" sz="1200">
                          <a:latin typeface="Times New Roman"/>
                          <a:ea typeface="Times New Roman"/>
                          <a:cs typeface="Times New Roman"/>
                        </a:rPr>
                        <a:t>Poor metals</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00FF33"/>
                    </a:solidFill>
                  </a:tcPr>
                </a:tc>
                <a:tc>
                  <a:txBody>
                    <a:bodyPr/>
                    <a:lstStyle/>
                    <a:p>
                      <a:pPr marL="0" marR="0">
                        <a:spcBef>
                          <a:spcPts val="0"/>
                        </a:spcBef>
                        <a:spcAft>
                          <a:spcPts val="0"/>
                        </a:spcAft>
                      </a:pPr>
                      <a:endParaRPr lang="tr-TR" sz="1000" dirty="0">
                        <a:latin typeface="Times New Roman"/>
                        <a:ea typeface="Times New Roman"/>
                        <a:cs typeface="Times New Roman"/>
                      </a:endParaRPr>
                    </a:p>
                  </a:txBody>
                  <a:tcPr marL="9525" marR="9525" marT="9525" marB="9525" anchor="ctr">
                    <a:lnL>
                      <a:noFill/>
                    </a:lnL>
                    <a:lnR>
                      <a:noFill/>
                    </a:lnR>
                    <a:lnT>
                      <a:noFill/>
                    </a:lnT>
                    <a:lnB>
                      <a:noFill/>
                    </a:lnB>
                    <a:solidFill>
                      <a:srgbClr val="00FF33"/>
                    </a:solidFill>
                  </a:tcPr>
                </a:tc>
              </a:tr>
              <a:tr h="0">
                <a:tc>
                  <a:txBody>
                    <a:bodyPr/>
                    <a:lstStyle/>
                    <a:p>
                      <a:pPr marL="0" marR="0">
                        <a:spcBef>
                          <a:spcPts val="0"/>
                        </a:spcBef>
                        <a:spcAft>
                          <a:spcPts val="0"/>
                        </a:spcAft>
                      </a:pPr>
                      <a:endParaRPr lang="tr-TR" sz="1200">
                        <a:latin typeface="Times New Roman"/>
                        <a:ea typeface="Times New Roman"/>
                        <a:cs typeface="Times New Roman"/>
                      </a:endParaRPr>
                    </a:p>
                  </a:txBody>
                  <a:tcPr marL="9525" marR="9525" marT="9525" marB="9525" anchor="ctr">
                    <a:lnL>
                      <a:noFill/>
                    </a:lnL>
                    <a:lnR>
                      <a:noFill/>
                    </a:lnR>
                    <a:lnT>
                      <a:noFill/>
                    </a:lnT>
                    <a:lnB>
                      <a:noFill/>
                    </a:lnB>
                    <a:solidFill>
                      <a:srgbClr val="FFFF00"/>
                    </a:solidFill>
                  </a:tcPr>
                </a:tc>
                <a:tc>
                  <a:txBody>
                    <a:bodyPr/>
                    <a:lstStyle/>
                    <a:p>
                      <a:pPr marL="0" marR="0">
                        <a:spcBef>
                          <a:spcPts val="0"/>
                        </a:spcBef>
                        <a:spcAft>
                          <a:spcPts val="0"/>
                        </a:spcAft>
                      </a:pPr>
                      <a:r>
                        <a:rPr lang="tr-TR" sz="1200">
                          <a:latin typeface="Times New Roman"/>
                          <a:ea typeface="Times New Roman"/>
                          <a:cs typeface="Times New Roman"/>
                        </a:rPr>
                        <a:t>Nonmetals</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FFFF00"/>
                    </a:solidFill>
                  </a:tcPr>
                </a:tc>
                <a:tc>
                  <a:txBody>
                    <a:bodyPr/>
                    <a:lstStyle/>
                    <a:p>
                      <a:pPr marL="0" marR="0">
                        <a:spcBef>
                          <a:spcPts val="0"/>
                        </a:spcBef>
                        <a:spcAft>
                          <a:spcPts val="0"/>
                        </a:spcAft>
                      </a:pPr>
                      <a:endParaRPr lang="tr-TR" sz="1000">
                        <a:latin typeface="Times New Roman"/>
                        <a:ea typeface="Times New Roman"/>
                        <a:cs typeface="Times New Roman"/>
                      </a:endParaRPr>
                    </a:p>
                  </a:txBody>
                  <a:tcPr marL="9525" marR="9525" marT="9525" marB="9525" anchor="ctr">
                    <a:lnL>
                      <a:noFill/>
                    </a:lnL>
                    <a:lnR>
                      <a:noFill/>
                    </a:lnR>
                    <a:lnT>
                      <a:noFill/>
                    </a:lnT>
                    <a:lnB>
                      <a:noFill/>
                    </a:lnB>
                    <a:solidFill>
                      <a:srgbClr val="FFFF00"/>
                    </a:solidFill>
                  </a:tcPr>
                </a:tc>
              </a:tr>
              <a:tr h="0">
                <a:tc>
                  <a:txBody>
                    <a:bodyPr/>
                    <a:lstStyle/>
                    <a:p>
                      <a:pPr marL="0" marR="0">
                        <a:spcBef>
                          <a:spcPts val="0"/>
                        </a:spcBef>
                        <a:spcAft>
                          <a:spcPts val="0"/>
                        </a:spcAft>
                      </a:pPr>
                      <a:endParaRPr lang="tr-TR" sz="1200">
                        <a:latin typeface="Times New Roman"/>
                        <a:ea typeface="Times New Roman"/>
                        <a:cs typeface="Times New Roman"/>
                      </a:endParaRPr>
                    </a:p>
                  </a:txBody>
                  <a:tcPr marL="9525" marR="9525" marT="9525" marB="9525" anchor="ctr">
                    <a:lnL>
                      <a:noFill/>
                    </a:lnL>
                    <a:lnR>
                      <a:noFill/>
                    </a:lnR>
                    <a:lnT>
                      <a:noFill/>
                    </a:lnT>
                    <a:lnB>
                      <a:noFill/>
                    </a:lnB>
                    <a:solidFill>
                      <a:srgbClr val="CCCC99"/>
                    </a:solidFill>
                  </a:tcPr>
                </a:tc>
                <a:tc>
                  <a:txBody>
                    <a:bodyPr/>
                    <a:lstStyle/>
                    <a:p>
                      <a:pPr marL="0" marR="0">
                        <a:spcBef>
                          <a:spcPts val="0"/>
                        </a:spcBef>
                        <a:spcAft>
                          <a:spcPts val="0"/>
                        </a:spcAft>
                      </a:pPr>
                      <a:r>
                        <a:rPr lang="tr-TR" sz="1200">
                          <a:latin typeface="Times New Roman"/>
                          <a:ea typeface="Times New Roman"/>
                          <a:cs typeface="Times New Roman"/>
                        </a:rPr>
                        <a:t>Metalloids</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CCCC99"/>
                    </a:solidFill>
                  </a:tcPr>
                </a:tc>
                <a:tc>
                  <a:txBody>
                    <a:bodyPr/>
                    <a:lstStyle/>
                    <a:p>
                      <a:pPr marL="0" marR="0">
                        <a:spcBef>
                          <a:spcPts val="0"/>
                        </a:spcBef>
                        <a:spcAft>
                          <a:spcPts val="0"/>
                        </a:spcAft>
                      </a:pPr>
                      <a:endParaRPr lang="tr-TR" sz="1000">
                        <a:latin typeface="Times New Roman"/>
                        <a:ea typeface="Times New Roman"/>
                        <a:cs typeface="Times New Roman"/>
                      </a:endParaRPr>
                    </a:p>
                  </a:txBody>
                  <a:tcPr marL="9525" marR="9525" marT="9525" marB="9525" anchor="ctr">
                    <a:lnL>
                      <a:noFill/>
                    </a:lnL>
                    <a:lnR>
                      <a:noFill/>
                    </a:lnR>
                    <a:lnT>
                      <a:noFill/>
                    </a:lnT>
                    <a:lnB>
                      <a:noFill/>
                    </a:lnB>
                    <a:solidFill>
                      <a:srgbClr val="CCCC99"/>
                    </a:solidFill>
                  </a:tcPr>
                </a:tc>
              </a:tr>
              <a:tr h="0">
                <a:tc>
                  <a:txBody>
                    <a:bodyPr/>
                    <a:lstStyle/>
                    <a:p>
                      <a:pPr marL="0" marR="0">
                        <a:spcBef>
                          <a:spcPts val="0"/>
                        </a:spcBef>
                        <a:spcAft>
                          <a:spcPts val="0"/>
                        </a:spcAft>
                      </a:pPr>
                      <a:r>
                        <a:rPr lang="tr-TR" sz="1200">
                          <a:latin typeface="Times New Roman"/>
                          <a:ea typeface="Times New Roman"/>
                          <a:cs typeface="Times New Roman"/>
                        </a:rPr>
                        <a:t>17 or 7a</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FFCCCC"/>
                    </a:solidFill>
                  </a:tcPr>
                </a:tc>
                <a:tc>
                  <a:txBody>
                    <a:bodyPr/>
                    <a:lstStyle/>
                    <a:p>
                      <a:pPr marL="0" marR="0">
                        <a:spcBef>
                          <a:spcPts val="0"/>
                        </a:spcBef>
                        <a:spcAft>
                          <a:spcPts val="0"/>
                        </a:spcAft>
                      </a:pPr>
                      <a:r>
                        <a:rPr lang="tr-TR" sz="1200">
                          <a:latin typeface="Times New Roman"/>
                          <a:ea typeface="Times New Roman"/>
                          <a:cs typeface="Times New Roman"/>
                        </a:rPr>
                        <a:t>Halogens</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FFCCCC"/>
                    </a:solidFill>
                  </a:tcPr>
                </a:tc>
                <a:tc>
                  <a:txBody>
                    <a:bodyPr/>
                    <a:lstStyle/>
                    <a:p>
                      <a:pPr marL="0" marR="0">
                        <a:spcBef>
                          <a:spcPts val="0"/>
                        </a:spcBef>
                        <a:spcAft>
                          <a:spcPts val="0"/>
                        </a:spcAft>
                      </a:pPr>
                      <a:r>
                        <a:rPr lang="tr-TR" sz="1200">
                          <a:latin typeface="Times New Roman"/>
                          <a:ea typeface="Times New Roman"/>
                          <a:cs typeface="Times New Roman"/>
                        </a:rPr>
                        <a:t>Seven valence electrons</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FFCCCC"/>
                    </a:solidFill>
                  </a:tcPr>
                </a:tc>
              </a:tr>
              <a:tr h="0">
                <a:tc>
                  <a:txBody>
                    <a:bodyPr/>
                    <a:lstStyle/>
                    <a:p>
                      <a:pPr marL="0" marR="0">
                        <a:spcBef>
                          <a:spcPts val="0"/>
                        </a:spcBef>
                        <a:spcAft>
                          <a:spcPts val="0"/>
                        </a:spcAft>
                      </a:pPr>
                      <a:r>
                        <a:rPr lang="tr-TR" sz="1200">
                          <a:latin typeface="Times New Roman"/>
                          <a:ea typeface="Times New Roman"/>
                          <a:cs typeface="Times New Roman"/>
                        </a:rPr>
                        <a:t>18 or 8A</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BFFFBF"/>
                    </a:solidFill>
                  </a:tcPr>
                </a:tc>
                <a:tc>
                  <a:txBody>
                    <a:bodyPr/>
                    <a:lstStyle/>
                    <a:p>
                      <a:pPr marL="0" marR="0">
                        <a:spcBef>
                          <a:spcPts val="0"/>
                        </a:spcBef>
                        <a:spcAft>
                          <a:spcPts val="0"/>
                        </a:spcAft>
                      </a:pPr>
                      <a:r>
                        <a:rPr lang="tr-TR" sz="1200">
                          <a:latin typeface="Times New Roman"/>
                          <a:ea typeface="Times New Roman"/>
                          <a:cs typeface="Times New Roman"/>
                        </a:rPr>
                        <a:t>Noble (inert) gases</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BFFFBF"/>
                    </a:solidFill>
                  </a:tcPr>
                </a:tc>
                <a:tc>
                  <a:txBody>
                    <a:bodyPr/>
                    <a:lstStyle/>
                    <a:p>
                      <a:pPr marL="0" marR="0">
                        <a:spcBef>
                          <a:spcPts val="0"/>
                        </a:spcBef>
                        <a:spcAft>
                          <a:spcPts val="0"/>
                        </a:spcAft>
                      </a:pPr>
                      <a:r>
                        <a:rPr lang="tr-TR" sz="1200">
                          <a:latin typeface="Times New Roman"/>
                          <a:ea typeface="Times New Roman"/>
                          <a:cs typeface="Times New Roman"/>
                        </a:rPr>
                        <a:t>No valence electrons</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BFFFBF"/>
                    </a:solidFill>
                  </a:tcPr>
                </a:tc>
              </a:tr>
              <a:tr h="0">
                <a:tc>
                  <a:txBody>
                    <a:bodyPr/>
                    <a:lstStyle/>
                    <a:p>
                      <a:pPr marL="0" marR="0">
                        <a:spcBef>
                          <a:spcPts val="0"/>
                        </a:spcBef>
                        <a:spcAft>
                          <a:spcPts val="0"/>
                        </a:spcAft>
                      </a:pPr>
                      <a:r>
                        <a:rPr lang="tr-TR" sz="1200">
                          <a:latin typeface="Times New Roman"/>
                          <a:ea typeface="Times New Roman"/>
                          <a:cs typeface="Times New Roman"/>
                        </a:rPr>
                        <a:t>Lanthanide series</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FFFF99"/>
                    </a:solidFill>
                  </a:tcPr>
                </a:tc>
                <a:tc>
                  <a:txBody>
                    <a:bodyPr/>
                    <a:lstStyle/>
                    <a:p>
                      <a:pPr marL="0" marR="0">
                        <a:spcBef>
                          <a:spcPts val="0"/>
                        </a:spcBef>
                        <a:spcAft>
                          <a:spcPts val="0"/>
                        </a:spcAft>
                      </a:pPr>
                      <a:r>
                        <a:rPr lang="tr-TR" sz="1200">
                          <a:latin typeface="Times New Roman"/>
                          <a:ea typeface="Times New Roman"/>
                          <a:cs typeface="Times New Roman"/>
                        </a:rPr>
                        <a:t>Rare earths</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FFFF99"/>
                    </a:solidFill>
                  </a:tcPr>
                </a:tc>
                <a:tc>
                  <a:txBody>
                    <a:bodyPr/>
                    <a:lstStyle/>
                    <a:p>
                      <a:pPr marL="0" marR="0">
                        <a:spcBef>
                          <a:spcPts val="0"/>
                        </a:spcBef>
                        <a:spcAft>
                          <a:spcPts val="0"/>
                        </a:spcAft>
                      </a:pPr>
                      <a:endParaRPr lang="tr-TR" sz="1000">
                        <a:latin typeface="Times New Roman"/>
                        <a:ea typeface="Times New Roman"/>
                        <a:cs typeface="Times New Roman"/>
                      </a:endParaRPr>
                    </a:p>
                  </a:txBody>
                  <a:tcPr marL="9525" marR="9525" marT="9525" marB="9525" anchor="ctr">
                    <a:lnL>
                      <a:noFill/>
                    </a:lnL>
                    <a:lnR>
                      <a:noFill/>
                    </a:lnR>
                    <a:lnT>
                      <a:noFill/>
                    </a:lnT>
                    <a:lnB>
                      <a:noFill/>
                    </a:lnB>
                    <a:solidFill>
                      <a:srgbClr val="FFFF99"/>
                    </a:solidFill>
                  </a:tcPr>
                </a:tc>
              </a:tr>
              <a:tr h="0">
                <a:tc>
                  <a:txBody>
                    <a:bodyPr/>
                    <a:lstStyle/>
                    <a:p>
                      <a:pPr marL="0" marR="0">
                        <a:spcBef>
                          <a:spcPts val="0"/>
                        </a:spcBef>
                        <a:spcAft>
                          <a:spcPts val="0"/>
                        </a:spcAft>
                      </a:pPr>
                      <a:r>
                        <a:rPr lang="tr-TR" sz="1200" dirty="0" err="1">
                          <a:latin typeface="Times New Roman"/>
                          <a:ea typeface="Times New Roman"/>
                          <a:cs typeface="Times New Roman"/>
                        </a:rPr>
                        <a:t>Actinide</a:t>
                      </a:r>
                      <a:r>
                        <a:rPr lang="tr-TR" sz="1200" dirty="0">
                          <a:latin typeface="Times New Roman"/>
                          <a:ea typeface="Times New Roman"/>
                          <a:cs typeface="Times New Roman"/>
                        </a:rPr>
                        <a:t> </a:t>
                      </a:r>
                      <a:r>
                        <a:rPr lang="tr-TR" sz="1200" dirty="0" err="1">
                          <a:latin typeface="Times New Roman"/>
                          <a:ea typeface="Times New Roman"/>
                          <a:cs typeface="Times New Roman"/>
                        </a:rPr>
                        <a:t>series</a:t>
                      </a:r>
                      <a:endParaRPr lang="en-US" sz="1200" dirty="0">
                        <a:latin typeface="Times New Roman"/>
                        <a:ea typeface="Times New Roman"/>
                        <a:cs typeface="Times New Roman"/>
                      </a:endParaRPr>
                    </a:p>
                  </a:txBody>
                  <a:tcPr marL="9525" marR="9525" marT="9525" marB="9525" anchor="ctr">
                    <a:lnL>
                      <a:noFill/>
                    </a:lnL>
                    <a:lnR>
                      <a:noFill/>
                    </a:lnR>
                    <a:lnT>
                      <a:noFill/>
                    </a:lnT>
                    <a:lnB>
                      <a:noFill/>
                    </a:lnB>
                    <a:solidFill>
                      <a:srgbClr val="FF66FF"/>
                    </a:solidFill>
                  </a:tcPr>
                </a:tc>
                <a:tc>
                  <a:txBody>
                    <a:bodyPr/>
                    <a:lstStyle/>
                    <a:p>
                      <a:pPr marL="0" marR="0">
                        <a:spcBef>
                          <a:spcPts val="0"/>
                        </a:spcBef>
                        <a:spcAft>
                          <a:spcPts val="0"/>
                        </a:spcAft>
                      </a:pPr>
                      <a:r>
                        <a:rPr lang="tr-TR" sz="1200">
                          <a:latin typeface="Times New Roman"/>
                          <a:ea typeface="Times New Roman"/>
                          <a:cs typeface="Times New Roman"/>
                        </a:rPr>
                        <a:t>Radioactive rare earths</a:t>
                      </a:r>
                      <a:endParaRPr lang="en-US" sz="1200">
                        <a:latin typeface="Times New Roman"/>
                        <a:ea typeface="Times New Roman"/>
                        <a:cs typeface="Times New Roman"/>
                      </a:endParaRPr>
                    </a:p>
                  </a:txBody>
                  <a:tcPr marL="9525" marR="9525" marT="9525" marB="9525" anchor="ctr">
                    <a:lnL>
                      <a:noFill/>
                    </a:lnL>
                    <a:lnR>
                      <a:noFill/>
                    </a:lnR>
                    <a:lnT>
                      <a:noFill/>
                    </a:lnT>
                    <a:lnB>
                      <a:noFill/>
                    </a:lnB>
                    <a:solidFill>
                      <a:srgbClr val="FF66FF"/>
                    </a:solidFill>
                  </a:tcPr>
                </a:tc>
                <a:tc>
                  <a:txBody>
                    <a:bodyPr/>
                    <a:lstStyle/>
                    <a:p>
                      <a:pPr marL="0" marR="0">
                        <a:spcBef>
                          <a:spcPts val="0"/>
                        </a:spcBef>
                        <a:spcAft>
                          <a:spcPts val="0"/>
                        </a:spcAft>
                      </a:pPr>
                      <a:endParaRPr lang="tr-TR" sz="1000" dirty="0">
                        <a:latin typeface="Times New Roman"/>
                        <a:ea typeface="Times New Roman"/>
                        <a:cs typeface="Times New Roman"/>
                      </a:endParaRPr>
                    </a:p>
                  </a:txBody>
                  <a:tcPr marL="9525" marR="9525" marT="9525" marB="9525" anchor="ctr">
                    <a:lnL>
                      <a:noFill/>
                    </a:lnL>
                    <a:lnR>
                      <a:noFill/>
                    </a:lnR>
                    <a:lnT>
                      <a:noFill/>
                    </a:lnT>
                    <a:lnB>
                      <a:noFill/>
                    </a:lnB>
                    <a:solidFill>
                      <a:srgbClr val="FF66FF"/>
                    </a:solidFill>
                  </a:tcPr>
                </a:tc>
              </a:tr>
            </a:tbl>
          </a:graphicData>
        </a:graphic>
      </p:graphicFrame>
      <p:sp>
        <p:nvSpPr>
          <p:cNvPr id="22793" name="Rectangle 6"/>
          <p:cNvSpPr>
            <a:spLocks noChangeArrowheads="1"/>
          </p:cNvSpPr>
          <p:nvPr/>
        </p:nvSpPr>
        <p:spPr bwMode="auto">
          <a:xfrm>
            <a:off x="0" y="0"/>
            <a:ext cx="9144000" cy="457200"/>
          </a:xfrm>
          <a:prstGeom prst="rect">
            <a:avLst/>
          </a:prstGeom>
          <a:noFill/>
          <a:ln w="9525">
            <a:noFill/>
            <a:miter lim="800000"/>
            <a:headEnd/>
            <a:tailEnd/>
          </a:ln>
        </p:spPr>
        <p:txBody>
          <a:bodyPr wrap="none" lIns="0" tIns="0" rIns="0" bIns="0" anchor="ctr">
            <a:spAutoFit/>
          </a:bodyPr>
          <a:lstStyle/>
          <a:p>
            <a:endParaRPr lang="tr-TR"/>
          </a:p>
        </p:txBody>
      </p:sp>
      <p:sp>
        <p:nvSpPr>
          <p:cNvPr id="22794" name="Rectangle 7"/>
          <p:cNvSpPr>
            <a:spLocks noChangeArrowheads="1"/>
          </p:cNvSpPr>
          <p:nvPr/>
        </p:nvSpPr>
        <p:spPr bwMode="auto">
          <a:xfrm>
            <a:off x="0" y="457200"/>
            <a:ext cx="9144000" cy="17463"/>
          </a:xfrm>
          <a:prstGeom prst="rect">
            <a:avLst/>
          </a:prstGeom>
          <a:solidFill>
            <a:srgbClr val="000000"/>
          </a:solidFill>
          <a:ln w="9525">
            <a:solidFill>
              <a:schemeClr val="tx1"/>
            </a:solidFill>
            <a:miter lim="800000"/>
            <a:headEnd/>
            <a:tailEnd/>
          </a:ln>
        </p:spPr>
        <p:txBody>
          <a:bodyPr wrap="none" anchor="ctr">
            <a:spAutoFit/>
          </a:bodyPr>
          <a:lstStyle/>
          <a:p>
            <a:endParaRPr lang="tr-TR"/>
          </a:p>
        </p:txBody>
      </p:sp>
      <p:sp>
        <p:nvSpPr>
          <p:cNvPr id="22795" name="Rectangle 8"/>
          <p:cNvSpPr>
            <a:spLocks noChangeArrowheads="1"/>
          </p:cNvSpPr>
          <p:nvPr/>
        </p:nvSpPr>
        <p:spPr bwMode="auto">
          <a:xfrm>
            <a:off x="0" y="474663"/>
            <a:ext cx="9144000" cy="457200"/>
          </a:xfrm>
          <a:prstGeom prst="rect">
            <a:avLst/>
          </a:prstGeom>
          <a:noFill/>
          <a:ln w="9525">
            <a:noFill/>
            <a:miter lim="800000"/>
            <a:headEnd/>
            <a:tailEnd/>
          </a:ln>
        </p:spPr>
        <p:txBody>
          <a:bodyPr wrap="none" anchor="ctr">
            <a:spAutoFit/>
          </a:bodyPr>
          <a:lstStyle/>
          <a:p>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9" name="Picture 5" descr="image?id=7445&amp;rendTypeId=4"/>
          <p:cNvPicPr>
            <a:picLocks noChangeAspect="1" noChangeArrowheads="1"/>
          </p:cNvPicPr>
          <p:nvPr/>
        </p:nvPicPr>
        <p:blipFill>
          <a:blip r:embed="rId2" cstate="print"/>
          <a:srcRect/>
          <a:stretch>
            <a:fillRect/>
          </a:stretch>
        </p:blipFill>
        <p:spPr bwMode="auto">
          <a:xfrm>
            <a:off x="457200" y="754063"/>
            <a:ext cx="8229600" cy="576103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819400" y="914400"/>
            <a:ext cx="3467616" cy="830997"/>
          </a:xfrm>
          <a:prstGeom prst="rect">
            <a:avLst/>
          </a:prstGeom>
          <a:noFill/>
        </p:spPr>
        <p:txBody>
          <a:bodyPr wrap="none" rtlCol="0">
            <a:spAutoFit/>
          </a:bodyPr>
          <a:lstStyle/>
          <a:p>
            <a:pPr algn="ctr"/>
            <a:r>
              <a:rPr lang="tr-TR" sz="2400" b="1" dirty="0" smtClean="0"/>
              <a:t>Sabit Oranlar Yasası </a:t>
            </a:r>
          </a:p>
          <a:p>
            <a:pPr algn="ctr"/>
            <a:r>
              <a:rPr lang="tr-TR" sz="2400" b="1" dirty="0" smtClean="0"/>
              <a:t> (Joseph </a:t>
            </a:r>
            <a:r>
              <a:rPr lang="tr-TR" sz="2400" b="1" dirty="0" err="1" smtClean="0"/>
              <a:t>Proust</a:t>
            </a:r>
            <a:r>
              <a:rPr lang="tr-TR" sz="2400" b="1" dirty="0" smtClean="0"/>
              <a:t> 1799) </a:t>
            </a:r>
            <a:endParaRPr lang="tr-TR" sz="2400" b="1" dirty="0"/>
          </a:p>
        </p:txBody>
      </p:sp>
      <p:sp>
        <p:nvSpPr>
          <p:cNvPr id="3" name="2 Metin kutusu"/>
          <p:cNvSpPr txBox="1"/>
          <p:nvPr/>
        </p:nvSpPr>
        <p:spPr>
          <a:xfrm>
            <a:off x="762000" y="2438400"/>
            <a:ext cx="7086600" cy="646331"/>
          </a:xfrm>
          <a:prstGeom prst="rect">
            <a:avLst/>
          </a:prstGeom>
          <a:noFill/>
        </p:spPr>
        <p:txBody>
          <a:bodyPr wrap="square" rtlCol="0">
            <a:spAutoFit/>
          </a:bodyPr>
          <a:lstStyle/>
          <a:p>
            <a:pPr algn="ctr"/>
            <a:r>
              <a:rPr lang="tr-TR" dirty="0" smtClean="0"/>
              <a:t>Bir bileşiğin bütün örnekleri aynı bileşime sahiptir. Yani bileşenler kütlece sabit bir oranda birleşirler.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ChangeArrowheads="1"/>
          </p:cNvSpPr>
          <p:nvPr/>
        </p:nvSpPr>
        <p:spPr bwMode="auto">
          <a:xfrm>
            <a:off x="0" y="119"/>
            <a:ext cx="9144000" cy="3323987"/>
          </a:xfrm>
          <a:prstGeom prst="rect">
            <a:avLst/>
          </a:prstGeom>
          <a:noFill/>
          <a:ln w="9525">
            <a:noFill/>
            <a:miter lim="800000"/>
            <a:headEnd/>
            <a:tailEnd/>
          </a:ln>
        </p:spPr>
        <p:txBody>
          <a:bodyPr anchor="ctr">
            <a:spAutoFit/>
          </a:bodyPr>
          <a:lstStyle/>
          <a:p>
            <a:pPr algn="ctr"/>
            <a:r>
              <a:rPr lang="tr-TR" sz="2400" b="1" dirty="0" smtClean="0">
                <a:cs typeface="Times New Roman" pitchFamily="18" charset="0"/>
              </a:rPr>
              <a:t>Katlı Oranlar Yasası (</a:t>
            </a:r>
            <a:r>
              <a:rPr lang="en-US" sz="2400" b="1" dirty="0" smtClean="0">
                <a:cs typeface="Times New Roman" pitchFamily="18" charset="0"/>
              </a:rPr>
              <a:t>Law </a:t>
            </a:r>
            <a:r>
              <a:rPr lang="en-US" sz="2400" b="1" dirty="0">
                <a:cs typeface="Times New Roman" pitchFamily="18" charset="0"/>
              </a:rPr>
              <a:t>Of </a:t>
            </a:r>
            <a:r>
              <a:rPr lang="tr-TR" sz="2400" b="1" dirty="0" err="1">
                <a:cs typeface="Times New Roman" pitchFamily="18" charset="0"/>
              </a:rPr>
              <a:t>Multiple</a:t>
            </a:r>
            <a:r>
              <a:rPr lang="en-US" sz="2400" b="1" dirty="0">
                <a:cs typeface="Times New Roman" pitchFamily="18" charset="0"/>
              </a:rPr>
              <a:t> </a:t>
            </a:r>
            <a:r>
              <a:rPr lang="en-US" sz="2400" b="1" dirty="0" smtClean="0">
                <a:cs typeface="Times New Roman" pitchFamily="18" charset="0"/>
              </a:rPr>
              <a:t>Proportions</a:t>
            </a:r>
            <a:r>
              <a:rPr lang="tr-TR" sz="2400" b="1" dirty="0" smtClean="0">
                <a:cs typeface="Times New Roman" pitchFamily="18" charset="0"/>
              </a:rPr>
              <a:t>)</a:t>
            </a:r>
            <a:r>
              <a:rPr lang="en-US" sz="2400" b="1" dirty="0">
                <a:cs typeface="Times New Roman" pitchFamily="18" charset="0"/>
              </a:rPr>
              <a:t/>
            </a:r>
            <a:br>
              <a:rPr lang="en-US" sz="2400" b="1" dirty="0">
                <a:cs typeface="Times New Roman" pitchFamily="18" charset="0"/>
              </a:rPr>
            </a:br>
            <a:endParaRPr lang="tr-TR" sz="2400" b="1" dirty="0">
              <a:cs typeface="Times New Roman" pitchFamily="18" charset="0"/>
            </a:endParaRPr>
          </a:p>
          <a:p>
            <a:r>
              <a:rPr lang="en-US" sz="2400" dirty="0" smtClean="0">
                <a:cs typeface="Times New Roman" pitchFamily="18" charset="0"/>
              </a:rPr>
              <a:t>“</a:t>
            </a:r>
            <a:r>
              <a:rPr lang="tr-TR" sz="2400" dirty="0" smtClean="0">
                <a:cs typeface="Times New Roman" pitchFamily="18" charset="0"/>
              </a:rPr>
              <a:t>Eğer iki element birden fazla bileşik</a:t>
            </a:r>
            <a:r>
              <a:rPr lang="en-US" sz="2400" dirty="0" smtClean="0">
                <a:cs typeface="Times New Roman" pitchFamily="18" charset="0"/>
              </a:rPr>
              <a:t> </a:t>
            </a:r>
            <a:r>
              <a:rPr lang="tr-TR" sz="2400" dirty="0" smtClean="0">
                <a:cs typeface="Times New Roman" pitchFamily="18" charset="0"/>
              </a:rPr>
              <a:t>oluşturursa</a:t>
            </a:r>
            <a:r>
              <a:rPr lang="en-US" sz="2400" dirty="0" smtClean="0">
                <a:cs typeface="Times New Roman" pitchFamily="18" charset="0"/>
              </a:rPr>
              <a:t>, </a:t>
            </a:r>
            <a:r>
              <a:rPr lang="tr-TR" sz="2400" dirty="0" smtClean="0">
                <a:cs typeface="Times New Roman" pitchFamily="18" charset="0"/>
              </a:rPr>
              <a:t>bu elementlerin herhangi birinin sabit miktarıyla birleşen diğer elementin kütleleri arasında tam sayılarla ifade edilen bir oran vardır</a:t>
            </a:r>
            <a:r>
              <a:rPr lang="en-US" sz="2400" dirty="0" smtClean="0">
                <a:cs typeface="Times New Roman" pitchFamily="18" charset="0"/>
              </a:rPr>
              <a:t>”.</a:t>
            </a:r>
            <a:endParaRPr lang="tr-TR" sz="2400" dirty="0">
              <a:cs typeface="Times New Roman" pitchFamily="18" charset="0"/>
            </a:endParaRPr>
          </a:p>
          <a:p>
            <a:pPr eaLnBrk="0" hangingPunct="0"/>
            <a:endParaRPr lang="tr-TR" sz="2400" b="1" dirty="0">
              <a:cs typeface="Times New Roman" pitchFamily="18" charset="0"/>
            </a:endParaRPr>
          </a:p>
          <a:p>
            <a:pPr eaLnBrk="0" hangingPunct="0"/>
            <a:r>
              <a:rPr lang="en-US" sz="2400" b="1" dirty="0">
                <a:cs typeface="Times New Roman" pitchFamily="18" charset="0"/>
              </a:rPr>
              <a:t>Example: </a:t>
            </a:r>
            <a:r>
              <a:rPr lang="en-US" sz="2400" i="1" dirty="0">
                <a:cs typeface="Times New Roman" pitchFamily="18" charset="0"/>
              </a:rPr>
              <a:t>Carbon</a:t>
            </a:r>
            <a:r>
              <a:rPr lang="en-US" sz="2400" dirty="0">
                <a:cs typeface="Times New Roman" pitchFamily="18" charset="0"/>
              </a:rPr>
              <a:t> and </a:t>
            </a:r>
            <a:r>
              <a:rPr lang="en-US" sz="2400" i="1" dirty="0">
                <a:cs typeface="Times New Roman" pitchFamily="18" charset="0"/>
              </a:rPr>
              <a:t>oxygen</a:t>
            </a:r>
            <a:r>
              <a:rPr lang="en-US" sz="2400" dirty="0">
                <a:cs typeface="Times New Roman" pitchFamily="18" charset="0"/>
              </a:rPr>
              <a:t> react to form CO or CO</a:t>
            </a:r>
            <a:r>
              <a:rPr lang="en-US" sz="2400" baseline="-25000" dirty="0">
                <a:cs typeface="Times New Roman" pitchFamily="18" charset="0"/>
              </a:rPr>
              <a:t>2</a:t>
            </a:r>
            <a:r>
              <a:rPr lang="en-US" sz="2400" dirty="0">
                <a:cs typeface="Times New Roman" pitchFamily="18" charset="0"/>
              </a:rPr>
              <a:t> but not CO</a:t>
            </a:r>
            <a:r>
              <a:rPr lang="en-US" sz="2400" baseline="-30000" dirty="0">
                <a:cs typeface="Times New Roman" pitchFamily="18" charset="0"/>
              </a:rPr>
              <a:t>1.1</a:t>
            </a:r>
            <a:r>
              <a:rPr lang="en-US" sz="2400" dirty="0">
                <a:cs typeface="Times New Roman" pitchFamily="18" charset="0"/>
              </a:rPr>
              <a:t> or CO</a:t>
            </a:r>
            <a:r>
              <a:rPr lang="en-US" sz="2400" baseline="-30000" dirty="0">
                <a:cs typeface="Times New Roman" pitchFamily="18" charset="0"/>
              </a:rPr>
              <a:t>1.2</a:t>
            </a:r>
            <a:r>
              <a:rPr lang="en-US" sz="2400" dirty="0">
                <a:cs typeface="Times New Roman" pitchFamily="18" charset="0"/>
              </a:rPr>
              <a:t>.</a:t>
            </a:r>
            <a:endParaRPr lang="tr-TR" sz="2400" dirty="0">
              <a:cs typeface="Times New Roman" pitchFamily="18" charset="0"/>
            </a:endParaRPr>
          </a:p>
          <a:p>
            <a:pPr eaLnBrk="0" hangingPunct="0"/>
            <a:endParaRPr lang="tr-TR" dirty="0"/>
          </a:p>
        </p:txBody>
      </p:sp>
      <p:pic>
        <p:nvPicPr>
          <p:cNvPr id="1026" name="Picture 2"/>
          <p:cNvPicPr>
            <a:picLocks noChangeAspect="1" noChangeArrowheads="1"/>
          </p:cNvPicPr>
          <p:nvPr/>
        </p:nvPicPr>
        <p:blipFill>
          <a:blip r:embed="rId2" cstate="print"/>
          <a:srcRect/>
          <a:stretch>
            <a:fillRect/>
          </a:stretch>
        </p:blipFill>
        <p:spPr bwMode="auto">
          <a:xfrm>
            <a:off x="1143000" y="3352800"/>
            <a:ext cx="6465951" cy="290387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 descr="p253"/>
          <p:cNvPicPr>
            <a:picLocks noChangeAspect="1" noChangeArrowheads="1"/>
          </p:cNvPicPr>
          <p:nvPr/>
        </p:nvPicPr>
        <p:blipFill>
          <a:blip r:embed="rId2" cstate="print"/>
          <a:srcRect/>
          <a:stretch>
            <a:fillRect/>
          </a:stretch>
        </p:blipFill>
        <p:spPr bwMode="auto">
          <a:xfrm>
            <a:off x="2667000" y="1752600"/>
            <a:ext cx="3810000" cy="21621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676400" y="762000"/>
            <a:ext cx="3733800" cy="661988"/>
          </a:xfrm>
          <a:prstGeom prst="rect">
            <a:avLst/>
          </a:prstGeom>
          <a:noFill/>
          <a:ln w="9525">
            <a:noFill/>
            <a:miter lim="800000"/>
            <a:headEnd/>
            <a:tailEnd/>
          </a:ln>
        </p:spPr>
        <p:txBody>
          <a:bodyPr anchor="ctr">
            <a:spAutoFit/>
          </a:bodyPr>
          <a:lstStyle/>
          <a:p>
            <a:r>
              <a:rPr lang="tr-TR" sz="2400" b="1">
                <a:solidFill>
                  <a:srgbClr val="FF0000"/>
                </a:solidFill>
                <a:cs typeface="Times New Roman" pitchFamily="18" charset="0"/>
              </a:rPr>
              <a:t>Democritus of Abdera </a:t>
            </a:r>
            <a:endParaRPr lang="tr-TR" sz="1300" b="1">
              <a:cs typeface="Times New Roman" pitchFamily="18" charset="0"/>
            </a:endParaRPr>
          </a:p>
          <a:p>
            <a:pPr eaLnBrk="0" hangingPunct="0"/>
            <a:r>
              <a:rPr lang="tr-TR" sz="1300" b="1">
                <a:cs typeface="Times New Roman" pitchFamily="18" charset="0"/>
              </a:rPr>
              <a:t>about 460 BC - about 370 BC</a:t>
            </a:r>
            <a:r>
              <a:rPr lang="en-US" sz="900"/>
              <a:t> </a:t>
            </a:r>
            <a:endParaRPr lang="en-US"/>
          </a:p>
        </p:txBody>
      </p:sp>
      <p:pic>
        <p:nvPicPr>
          <p:cNvPr id="17410" name="Picture 2" descr="Democritus"/>
          <p:cNvPicPr>
            <a:picLocks noChangeAspect="1" noChangeArrowheads="1"/>
          </p:cNvPicPr>
          <p:nvPr/>
        </p:nvPicPr>
        <p:blipFill>
          <a:blip r:embed="rId2" cstate="print"/>
          <a:srcRect/>
          <a:stretch>
            <a:fillRect/>
          </a:stretch>
        </p:blipFill>
        <p:spPr bwMode="auto">
          <a:xfrm>
            <a:off x="533400" y="381000"/>
            <a:ext cx="857250" cy="1038225"/>
          </a:xfrm>
          <a:prstGeom prst="rect">
            <a:avLst/>
          </a:prstGeom>
          <a:noFill/>
          <a:ln w="9525">
            <a:noFill/>
            <a:miter lim="800000"/>
            <a:headEnd/>
            <a:tailEnd/>
          </a:ln>
        </p:spPr>
      </p:pic>
      <p:sp>
        <p:nvSpPr>
          <p:cNvPr id="17411" name="Rectangle 3"/>
          <p:cNvSpPr>
            <a:spLocks noChangeArrowheads="1"/>
          </p:cNvSpPr>
          <p:nvPr/>
        </p:nvSpPr>
        <p:spPr bwMode="auto">
          <a:xfrm>
            <a:off x="685800" y="1524000"/>
            <a:ext cx="8229600" cy="5035550"/>
          </a:xfrm>
          <a:prstGeom prst="rect">
            <a:avLst/>
          </a:prstGeom>
          <a:noFill/>
          <a:ln w="9525">
            <a:noFill/>
            <a:miter lim="800000"/>
            <a:headEnd/>
            <a:tailEnd/>
          </a:ln>
        </p:spPr>
        <p:txBody>
          <a:bodyPr>
            <a:spAutoFit/>
          </a:bodyPr>
          <a:lstStyle/>
          <a:p>
            <a:endParaRPr lang="tr-TR">
              <a:latin typeface="Calibri" pitchFamily="34" charset="0"/>
            </a:endParaRPr>
          </a:p>
          <a:p>
            <a:endParaRPr lang="en-US">
              <a:latin typeface="Calibri" pitchFamily="34" charset="0"/>
            </a:endParaRPr>
          </a:p>
          <a:p>
            <a:r>
              <a:rPr lang="tr-TR" b="1"/>
              <a:t>Atom hakkında ilk görüş M.Ö. 400’lü yıllarda Yunanlı filozof Democritus tarafından ortaya konmuştur. Anadolu’nun bilim merkezi Milet’te doğmuş ve Güney Trakya’da Abdera şehrinde çalışmalarını sürdürmüştür.</a:t>
            </a:r>
            <a:r>
              <a:rPr lang="tr-TR"/>
              <a:t> </a:t>
            </a:r>
          </a:p>
          <a:p>
            <a:endParaRPr lang="tr-TR"/>
          </a:p>
          <a:p>
            <a:r>
              <a:rPr lang="tr-TR" b="1"/>
              <a:t>Democritus, maddenin taneciklerden oluştuğunu savunmuş ve bu taneciklere atom adını vermiştir.</a:t>
            </a:r>
            <a:r>
              <a:rPr lang="tr-TR"/>
              <a:t> </a:t>
            </a:r>
          </a:p>
          <a:p>
            <a:endParaRPr lang="tr-TR"/>
          </a:p>
          <a:p>
            <a:r>
              <a:rPr lang="tr-TR" b="1"/>
              <a:t>Democritus, atom hakkındaki görüşlerini deneylere göre değil varsayımlara göre söylemiştir.</a:t>
            </a:r>
            <a:r>
              <a:rPr lang="tr-TR"/>
              <a:t> </a:t>
            </a:r>
          </a:p>
          <a:p>
            <a:endParaRPr lang="tr-TR"/>
          </a:p>
          <a:p>
            <a:r>
              <a:rPr lang="tr-TR"/>
              <a:t>(Atom derives from Atomos.  Atomos is Greek for INDIVISIBLE. Early atomic theory stated that the characteristics of an object are determined by the shape of its atoms. So, for example, sweet things are made of smooth atoms, bitter things are made of sharp atoms. Democritus's theory was philosophy. Dalton's was science as we understand it today).</a:t>
            </a:r>
            <a:endParaRPr lang="en-US"/>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http://www.uh.edu/engines/jdalton2.jpg"/>
          <p:cNvPicPr>
            <a:picLocks noChangeAspect="1" noChangeArrowheads="1"/>
          </p:cNvPicPr>
          <p:nvPr/>
        </p:nvPicPr>
        <p:blipFill>
          <a:blip r:embed="rId2" r:link="rId3" cstate="print"/>
          <a:srcRect/>
          <a:stretch>
            <a:fillRect/>
          </a:stretch>
        </p:blipFill>
        <p:spPr bwMode="auto">
          <a:xfrm>
            <a:off x="0" y="457200"/>
            <a:ext cx="2838450" cy="3762375"/>
          </a:xfrm>
          <a:prstGeom prst="rect">
            <a:avLst/>
          </a:prstGeom>
          <a:noFill/>
          <a:ln w="9525">
            <a:noFill/>
            <a:miter lim="800000"/>
            <a:headEnd/>
            <a:tailEnd/>
          </a:ln>
        </p:spPr>
      </p:pic>
      <p:pic>
        <p:nvPicPr>
          <p:cNvPr id="16386" name="Picture 2" descr="http://www.uh.edu/engines/jdsymbols.jpg"/>
          <p:cNvPicPr>
            <a:picLocks noChangeAspect="1" noChangeArrowheads="1"/>
          </p:cNvPicPr>
          <p:nvPr/>
        </p:nvPicPr>
        <p:blipFill>
          <a:blip r:embed="rId4" r:link="rId5" cstate="print"/>
          <a:srcRect/>
          <a:stretch>
            <a:fillRect/>
          </a:stretch>
        </p:blipFill>
        <p:spPr bwMode="auto">
          <a:xfrm>
            <a:off x="5791200" y="395288"/>
            <a:ext cx="2981325" cy="4186237"/>
          </a:xfrm>
          <a:prstGeom prst="rect">
            <a:avLst/>
          </a:prstGeom>
          <a:noFill/>
          <a:ln w="9525">
            <a:noFill/>
            <a:miter lim="800000"/>
            <a:headEnd/>
            <a:tailEnd/>
          </a:ln>
        </p:spPr>
      </p:pic>
      <p:pic>
        <p:nvPicPr>
          <p:cNvPr id="16387" name="Picture 1" descr="Dalton's wooden atomic models, c early 19th century."/>
          <p:cNvPicPr>
            <a:picLocks noChangeAspect="1" noChangeArrowheads="1"/>
          </p:cNvPicPr>
          <p:nvPr/>
        </p:nvPicPr>
        <p:blipFill>
          <a:blip r:embed="rId6" r:link="rId7" cstate="print"/>
          <a:srcRect/>
          <a:stretch>
            <a:fillRect/>
          </a:stretch>
        </p:blipFill>
        <p:spPr bwMode="auto">
          <a:xfrm>
            <a:off x="3048000" y="1447800"/>
            <a:ext cx="2638425" cy="1971675"/>
          </a:xfrm>
          <a:prstGeom prst="rect">
            <a:avLst/>
          </a:prstGeom>
          <a:noFill/>
          <a:ln w="9525">
            <a:noFill/>
            <a:miter lim="800000"/>
            <a:headEnd/>
            <a:tailEnd/>
          </a:ln>
        </p:spPr>
      </p:pic>
      <p:sp>
        <p:nvSpPr>
          <p:cNvPr id="16388" name="Rectangle 4"/>
          <p:cNvSpPr>
            <a:spLocks noChangeArrowheads="1"/>
          </p:cNvSpPr>
          <p:nvPr/>
        </p:nvSpPr>
        <p:spPr bwMode="auto">
          <a:xfrm>
            <a:off x="3276600" y="465138"/>
            <a:ext cx="2514600" cy="830262"/>
          </a:xfrm>
          <a:prstGeom prst="rect">
            <a:avLst/>
          </a:prstGeom>
          <a:noFill/>
          <a:ln w="9525">
            <a:noFill/>
            <a:miter lim="800000"/>
            <a:headEnd/>
            <a:tailEnd/>
          </a:ln>
        </p:spPr>
        <p:txBody>
          <a:bodyPr anchor="ctr">
            <a:spAutoFit/>
          </a:bodyPr>
          <a:lstStyle/>
          <a:p>
            <a:r>
              <a:rPr lang="tr-TR" sz="2400">
                <a:solidFill>
                  <a:srgbClr val="FF0000"/>
                </a:solidFill>
                <a:cs typeface="Times New Roman" pitchFamily="18" charset="0"/>
              </a:rPr>
              <a:t>John Dalton</a:t>
            </a:r>
            <a:endParaRPr lang="en-US" sz="2400">
              <a:solidFill>
                <a:srgbClr val="FF0000"/>
              </a:solidFill>
            </a:endParaRPr>
          </a:p>
          <a:p>
            <a:pPr eaLnBrk="0" hangingPunct="0"/>
            <a:endParaRPr lang="en-US" sz="2400">
              <a:solidFill>
                <a:srgbClr val="FF0000"/>
              </a:solidFill>
            </a:endParaRPr>
          </a:p>
        </p:txBody>
      </p:sp>
      <p:sp>
        <p:nvSpPr>
          <p:cNvPr id="16389" name="Rectangle 5"/>
          <p:cNvSpPr>
            <a:spLocks noChangeArrowheads="1"/>
          </p:cNvSpPr>
          <p:nvPr/>
        </p:nvSpPr>
        <p:spPr bwMode="auto">
          <a:xfrm>
            <a:off x="0" y="4219575"/>
            <a:ext cx="9144000" cy="457200"/>
          </a:xfrm>
          <a:prstGeom prst="rect">
            <a:avLst/>
          </a:prstGeom>
          <a:noFill/>
          <a:ln w="9525">
            <a:noFill/>
            <a:miter lim="800000"/>
            <a:headEnd/>
            <a:tailEnd/>
          </a:ln>
        </p:spPr>
        <p:txBody>
          <a:bodyPr wrap="none" anchor="ctr">
            <a:spAutoFit/>
          </a:bodyPr>
          <a:lstStyle/>
          <a:p>
            <a:endParaRPr lang="tr-TR"/>
          </a:p>
        </p:txBody>
      </p:sp>
      <p:sp>
        <p:nvSpPr>
          <p:cNvPr id="16390" name="Rectangle 6"/>
          <p:cNvSpPr>
            <a:spLocks noChangeArrowheads="1"/>
          </p:cNvSpPr>
          <p:nvPr/>
        </p:nvSpPr>
        <p:spPr bwMode="auto">
          <a:xfrm>
            <a:off x="228600" y="4503738"/>
            <a:ext cx="5334000" cy="830262"/>
          </a:xfrm>
          <a:prstGeom prst="rect">
            <a:avLst/>
          </a:prstGeom>
          <a:noFill/>
          <a:ln w="9525">
            <a:noFill/>
            <a:miter lim="800000"/>
            <a:headEnd/>
            <a:tailEnd/>
          </a:ln>
        </p:spPr>
        <p:txBody>
          <a:bodyPr anchor="ctr">
            <a:spAutoFit/>
          </a:bodyPr>
          <a:lstStyle/>
          <a:p>
            <a:pPr>
              <a:buFont typeface="Arial" charset="0"/>
              <a:buChar char="•"/>
            </a:pPr>
            <a:r>
              <a:rPr lang="tr-TR" sz="1600">
                <a:solidFill>
                  <a:srgbClr val="000000"/>
                </a:solidFill>
                <a:ea typeface="Times New Roman" pitchFamily="18" charset="0"/>
                <a:cs typeface="Arial" charset="0"/>
              </a:rPr>
              <a:t> In September of 1803, John Dalton wrote his first table of atomic weights in his daily logbook.</a:t>
            </a:r>
            <a:endParaRPr lang="en-US" sz="1600">
              <a:ea typeface="Times New Roman" pitchFamily="18" charset="0"/>
              <a:cs typeface="Arial" charset="0"/>
            </a:endParaRPr>
          </a:p>
          <a:p>
            <a:pPr eaLnBrk="0" hangingPunct="0"/>
            <a:endParaRPr lang="en-US" sz="1600">
              <a:ea typeface="Times New Roman" pitchFamily="18" charset="0"/>
              <a:cs typeface="Arial" charset="0"/>
            </a:endParaRPr>
          </a:p>
        </p:txBody>
      </p:sp>
      <p:sp>
        <p:nvSpPr>
          <p:cNvPr id="16391" name="Rectangle 7"/>
          <p:cNvSpPr>
            <a:spLocks noChangeArrowheads="1"/>
          </p:cNvSpPr>
          <p:nvPr/>
        </p:nvSpPr>
        <p:spPr bwMode="auto">
          <a:xfrm>
            <a:off x="228600" y="5486400"/>
            <a:ext cx="8382000" cy="584200"/>
          </a:xfrm>
          <a:prstGeom prst="rect">
            <a:avLst/>
          </a:prstGeom>
          <a:noFill/>
          <a:ln w="9525">
            <a:noFill/>
            <a:miter lim="800000"/>
            <a:headEnd/>
            <a:tailEnd/>
          </a:ln>
        </p:spPr>
        <p:txBody>
          <a:bodyPr anchor="ctr">
            <a:spAutoFit/>
          </a:bodyPr>
          <a:lstStyle/>
          <a:p>
            <a:pPr>
              <a:buFont typeface="Arial" charset="0"/>
              <a:buChar char="•"/>
            </a:pPr>
            <a:r>
              <a:rPr lang="tr-TR" sz="1600">
                <a:cs typeface="Times New Roman" pitchFamily="18" charset="0"/>
              </a:rPr>
              <a:t>These wooden balls were the first models made to represent atoms and were used by John Dalton (1766-1844) to demonstrate atomic theory.</a:t>
            </a:r>
            <a:endParaRPr lang="tr-TR"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r>
              <a:rPr lang="tr-TR" sz="2400" smtClean="0">
                <a:latin typeface="Arial" charset="0"/>
              </a:rPr>
              <a:t>Dalton Atom Kuramı</a:t>
            </a:r>
          </a:p>
        </p:txBody>
      </p:sp>
      <p:sp>
        <p:nvSpPr>
          <p:cNvPr id="19458" name="Rectangle 3"/>
          <p:cNvSpPr>
            <a:spLocks noGrp="1"/>
          </p:cNvSpPr>
          <p:nvPr>
            <p:ph type="body" idx="1"/>
          </p:nvPr>
        </p:nvSpPr>
        <p:spPr>
          <a:xfrm>
            <a:off x="457200" y="1600200"/>
            <a:ext cx="8229600" cy="3048000"/>
          </a:xfrm>
        </p:spPr>
        <p:txBody>
          <a:bodyPr/>
          <a:lstStyle/>
          <a:p>
            <a:r>
              <a:rPr lang="tr-TR" sz="1800" smtClean="0">
                <a:latin typeface="Arial" charset="0"/>
              </a:rPr>
              <a:t>Her bir element atom adı verilen çok küçük ve bölünemeyen taneciklerden oluşmuştur. Atomlar kimyasal tepkimelerde oluşamazlar ve bölünemezler.</a:t>
            </a:r>
          </a:p>
          <a:p>
            <a:endParaRPr lang="tr-TR" sz="1800" smtClean="0">
              <a:latin typeface="Arial" charset="0"/>
            </a:endParaRPr>
          </a:p>
          <a:p>
            <a:r>
              <a:rPr lang="tr-TR" sz="1800" smtClean="0">
                <a:latin typeface="Arial" charset="0"/>
              </a:rPr>
              <a:t>Bir elementin bütün atomlarının kütlesi ve diğer özellikleri aynıdır. Fakat bir elementin atomları diğer bütün elementlerin atomlarından farklıdır.</a:t>
            </a:r>
          </a:p>
          <a:p>
            <a:pPr>
              <a:buFont typeface="Arial" charset="0"/>
              <a:buNone/>
            </a:pPr>
            <a:endParaRPr lang="tr-TR" sz="1800" smtClean="0">
              <a:latin typeface="Arial" charset="0"/>
            </a:endParaRPr>
          </a:p>
          <a:p>
            <a:r>
              <a:rPr lang="tr-TR" sz="1800" smtClean="0">
                <a:latin typeface="Arial" charset="0"/>
              </a:rPr>
              <a:t>Kimyasal bir bileşik iki ya da daha çok sayıda elementin basit sayısal bir oranda birleşmesiyle oluşur. Örneğin, AB ya da AB</a:t>
            </a:r>
            <a:r>
              <a:rPr lang="tr-TR" sz="1800" baseline="-25000" smtClean="0">
                <a:latin typeface="Arial" charset="0"/>
              </a:rPr>
              <a:t>2 </a:t>
            </a:r>
            <a:r>
              <a:rPr lang="tr-TR" sz="1800" smtClean="0">
                <a:latin typeface="Arial" charset="0"/>
              </a:rPr>
              <a:t>gibi.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981200" y="5867400"/>
            <a:ext cx="5562741" cy="369332"/>
          </a:xfrm>
          <a:prstGeom prst="rect">
            <a:avLst/>
          </a:prstGeom>
          <a:noFill/>
        </p:spPr>
        <p:txBody>
          <a:bodyPr wrap="none" rtlCol="0">
            <a:spAutoFit/>
          </a:bodyPr>
          <a:lstStyle/>
          <a:p>
            <a:r>
              <a:rPr lang="tr-TR" dirty="0" smtClean="0"/>
              <a:t>1791-1861 </a:t>
            </a:r>
            <a:r>
              <a:rPr lang="tr-TR" dirty="0" err="1" smtClean="0"/>
              <a:t>Micheal</a:t>
            </a:r>
            <a:r>
              <a:rPr lang="tr-TR" dirty="0" smtClean="0"/>
              <a:t> </a:t>
            </a:r>
            <a:r>
              <a:rPr lang="tr-TR" dirty="0" err="1" smtClean="0"/>
              <a:t>Faraday</a:t>
            </a:r>
            <a:r>
              <a:rPr lang="tr-TR" dirty="0" smtClean="0"/>
              <a:t> “Katot Işınlarını” keşfetti</a:t>
            </a:r>
            <a:endParaRPr lang="tr-TR" dirty="0"/>
          </a:p>
        </p:txBody>
      </p:sp>
      <p:pic>
        <p:nvPicPr>
          <p:cNvPr id="2051" name="Picture 3"/>
          <p:cNvPicPr>
            <a:picLocks noChangeAspect="1" noChangeArrowheads="1"/>
          </p:cNvPicPr>
          <p:nvPr/>
        </p:nvPicPr>
        <p:blipFill>
          <a:blip r:embed="rId2" cstate="print"/>
          <a:srcRect/>
          <a:stretch>
            <a:fillRect/>
          </a:stretch>
        </p:blipFill>
        <p:spPr bwMode="auto">
          <a:xfrm>
            <a:off x="1600200" y="990600"/>
            <a:ext cx="6213987" cy="3762375"/>
          </a:xfrm>
          <a:prstGeom prst="rect">
            <a:avLst/>
          </a:prstGeom>
          <a:noFill/>
          <a:ln w="9525">
            <a:noFill/>
            <a:miter lim="800000"/>
            <a:headEnd/>
            <a:tailEnd/>
          </a:ln>
        </p:spPr>
      </p:pic>
      <p:sp>
        <p:nvSpPr>
          <p:cNvPr id="6" name="5 Metin kutusu"/>
          <p:cNvSpPr txBox="1"/>
          <p:nvPr/>
        </p:nvSpPr>
        <p:spPr>
          <a:xfrm>
            <a:off x="3810000" y="381000"/>
            <a:ext cx="1745029" cy="369332"/>
          </a:xfrm>
          <a:prstGeom prst="rect">
            <a:avLst/>
          </a:prstGeom>
          <a:noFill/>
        </p:spPr>
        <p:txBody>
          <a:bodyPr wrap="none" rtlCol="0">
            <a:spAutoFit/>
          </a:bodyPr>
          <a:lstStyle/>
          <a:p>
            <a:r>
              <a:rPr lang="tr-TR" dirty="0" smtClean="0"/>
              <a:t>Katot Işın Tüpü</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447800" y="762000"/>
            <a:ext cx="6172200" cy="3811518"/>
          </a:xfrm>
          <a:prstGeom prst="rect">
            <a:avLst/>
          </a:prstGeom>
          <a:noFill/>
          <a:ln w="9525">
            <a:noFill/>
            <a:miter lim="800000"/>
            <a:headEnd/>
            <a:tailEnd/>
          </a:ln>
        </p:spPr>
      </p:pic>
      <p:sp>
        <p:nvSpPr>
          <p:cNvPr id="3" name="2 Metin kutusu"/>
          <p:cNvSpPr txBox="1"/>
          <p:nvPr/>
        </p:nvSpPr>
        <p:spPr>
          <a:xfrm>
            <a:off x="381000" y="4724400"/>
            <a:ext cx="8534401" cy="2308324"/>
          </a:xfrm>
          <a:prstGeom prst="rect">
            <a:avLst/>
          </a:prstGeom>
          <a:noFill/>
        </p:spPr>
        <p:txBody>
          <a:bodyPr wrap="square" rtlCol="0">
            <a:spAutoFit/>
          </a:bodyPr>
          <a:lstStyle/>
          <a:p>
            <a:pPr algn="ctr"/>
            <a:r>
              <a:rPr lang="tr-TR" dirty="0" smtClean="0"/>
              <a:t>John </a:t>
            </a:r>
            <a:r>
              <a:rPr lang="tr-TR" dirty="0" err="1" smtClean="0"/>
              <a:t>Thomson</a:t>
            </a:r>
            <a:r>
              <a:rPr lang="tr-TR" dirty="0" smtClean="0"/>
              <a:t> (1906 Nobel Fizik Ödülü)</a:t>
            </a:r>
          </a:p>
          <a:p>
            <a:endParaRPr lang="tr-TR" dirty="0" smtClean="0"/>
          </a:p>
          <a:p>
            <a:pPr>
              <a:buFont typeface="Wingdings" pitchFamily="2" charset="2"/>
              <a:buChar char="ü"/>
            </a:pPr>
            <a:r>
              <a:rPr lang="tr-TR" dirty="0" smtClean="0"/>
              <a:t> katot ışınlarının kütlesinin yüküne oranını  (m/e) hesapladı.</a:t>
            </a:r>
          </a:p>
          <a:p>
            <a:pPr>
              <a:buFont typeface="Wingdings" pitchFamily="2" charset="2"/>
              <a:buChar char="ü"/>
            </a:pPr>
            <a:r>
              <a:rPr lang="tr-TR" dirty="0" smtClean="0"/>
              <a:t> katot ışınlarının bütün atomlarda bulunan negatif yüklü temel parçacıklar olduğunu ileri sürdü.</a:t>
            </a:r>
          </a:p>
          <a:p>
            <a:pPr>
              <a:buFont typeface="Wingdings" pitchFamily="2" charset="2"/>
              <a:buChar char="ü"/>
            </a:pPr>
            <a:r>
              <a:rPr lang="tr-TR" dirty="0" smtClean="0"/>
              <a:t> katot ışınlarına </a:t>
            </a:r>
            <a:r>
              <a:rPr lang="tr-TR" b="1" dirty="0" smtClean="0"/>
              <a:t>“elektronlar”</a:t>
            </a:r>
            <a:r>
              <a:rPr lang="tr-TR" dirty="0" smtClean="0"/>
              <a:t> adı verildi. Bu terimi ilk kullanan George </a:t>
            </a:r>
            <a:r>
              <a:rPr lang="tr-TR" dirty="0" err="1" smtClean="0"/>
              <a:t>Stoney’dir</a:t>
            </a:r>
            <a:r>
              <a:rPr lang="tr-TR" dirty="0" smtClean="0"/>
              <a:t>. (1874)</a:t>
            </a:r>
          </a:p>
          <a:p>
            <a:pPr>
              <a:buFont typeface="Wingdings" pitchFamily="2" charset="2"/>
              <a:buChar char="ü"/>
            </a:pPr>
            <a:endParaRPr lang="tr-TR"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1034</Words>
  <Application>Microsoft Office PowerPoint</Application>
  <PresentationFormat>Ekran Gösterisi (4:3)</PresentationFormat>
  <Paragraphs>275</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Office Theme</vt:lpstr>
      <vt:lpstr>Slayt 1</vt:lpstr>
      <vt:lpstr>Slayt 2</vt:lpstr>
      <vt:lpstr>Slayt 3</vt:lpstr>
      <vt:lpstr>Slayt 4</vt:lpstr>
      <vt:lpstr>Slayt 5</vt:lpstr>
      <vt:lpstr>Slayt 6</vt:lpstr>
      <vt:lpstr>Dalton Atom Kuramı</vt:lpstr>
      <vt:lpstr>Slayt 8</vt:lpstr>
      <vt:lpstr>Slayt 9</vt:lpstr>
      <vt:lpstr>John Thomson (1856-1940) – Katot ışınlarının kütlesinin (m) yüküne (e) oranını hesapladı</vt:lpstr>
      <vt:lpstr>Slayt 11</vt:lpstr>
      <vt:lpstr>Slayt 12</vt:lpstr>
      <vt:lpstr>Slayt 13</vt:lpstr>
      <vt:lpstr>Ernest Rutherford (1871-1937)</vt:lpstr>
      <vt:lpstr>Slayt 15</vt:lpstr>
      <vt:lpstr>Ernest Rutherford   Atom Modeli</vt:lpstr>
      <vt:lpstr>Slayt 17</vt:lpstr>
      <vt:lpstr>Slayt 18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aylin</cp:lastModifiedBy>
  <cp:revision>46</cp:revision>
  <dcterms:created xsi:type="dcterms:W3CDTF">2009-10-01T18:03:46Z</dcterms:created>
  <dcterms:modified xsi:type="dcterms:W3CDTF">2014-09-29T12:24:50Z</dcterms:modified>
</cp:coreProperties>
</file>