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7784-AF9B-4502-BAE8-DB7B6DB18A4F}" type="datetimeFigureOut">
              <a:rPr lang="tr-TR" smtClean="0"/>
              <a:pPr/>
              <a:t>13.10.2014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FF26-5174-4864-88BC-B60682226A0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uminium_oxide" TargetMode="External"/><Relationship Id="rId2" Type="http://schemas.openxmlformats.org/officeDocument/2006/relationships/hyperlink" Target="http://en.wikipedia.org/wiki/Zinc_oxi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1619672" y="404664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What elements are liquids at room temperature? </a:t>
            </a:r>
            <a:endParaRPr lang="tr-TR" dirty="0"/>
          </a:p>
        </p:txBody>
      </p:sp>
      <p:sp>
        <p:nvSpPr>
          <p:cNvPr id="19" name="18 Dikdörtgen"/>
          <p:cNvSpPr/>
          <p:nvPr/>
        </p:nvSpPr>
        <p:spPr>
          <a:xfrm>
            <a:off x="395536" y="1124744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0" dirty="0" smtClean="0"/>
              <a:t>Two elements are liquid at room temperature (298 K): </a:t>
            </a:r>
          </a:p>
          <a:p>
            <a:r>
              <a:rPr lang="tr-TR" baseline="0" dirty="0" smtClean="0"/>
              <a:t>			</a:t>
            </a:r>
          </a:p>
          <a:p>
            <a:endParaRPr lang="tr-TR" baseline="0" dirty="0" smtClean="0"/>
          </a:p>
        </p:txBody>
      </p:sp>
      <p:pic>
        <p:nvPicPr>
          <p:cNvPr id="1036" name="Picture 12" descr="http://antoine.frostburg.edu/chem/senese/101/periodic/images/brom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504825" cy="2428875"/>
          </a:xfrm>
          <a:prstGeom prst="rect">
            <a:avLst/>
          </a:prstGeom>
          <a:noFill/>
        </p:spPr>
      </p:pic>
      <p:pic>
        <p:nvPicPr>
          <p:cNvPr id="1037" name="Picture 13" descr="http://antoine.frostburg.edu/chem/senese/101/periodic/images/merc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556792"/>
            <a:ext cx="504825" cy="2428875"/>
          </a:xfrm>
          <a:prstGeom prst="rect">
            <a:avLst/>
          </a:prstGeom>
          <a:noFill/>
        </p:spPr>
      </p:pic>
      <p:sp>
        <p:nvSpPr>
          <p:cNvPr id="23" name="22 Dikdörtgen"/>
          <p:cNvSpPr/>
          <p:nvPr/>
        </p:nvSpPr>
        <p:spPr>
          <a:xfrm>
            <a:off x="2267744" y="1916832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latin typeface="arial"/>
              </a:rPr>
              <a:t>Bromine (Br)</a:t>
            </a:r>
            <a:r>
              <a:rPr lang="en-US" dirty="0" smtClean="0">
                <a:latin typeface="arial"/>
              </a:rPr>
              <a:t>,</a:t>
            </a:r>
            <a:r>
              <a:rPr lang="tr-TR" dirty="0" smtClean="0">
                <a:latin typeface="arial"/>
              </a:rPr>
              <a:t> </a:t>
            </a:r>
            <a:r>
              <a:rPr lang="en-US" dirty="0" smtClean="0">
                <a:latin typeface="arial"/>
              </a:rPr>
              <a:t>a reddish brown liquid</a:t>
            </a:r>
            <a:r>
              <a:rPr lang="tr-TR" dirty="0" smtClean="0">
                <a:latin typeface="arial"/>
              </a:rPr>
              <a:t>,</a:t>
            </a:r>
            <a:r>
              <a:rPr lang="en-US" dirty="0" smtClean="0">
                <a:latin typeface="arial"/>
              </a:rPr>
              <a:t> melts at 265.9 K.</a:t>
            </a:r>
            <a:br>
              <a:rPr lang="en-US" dirty="0" smtClean="0">
                <a:latin typeface="arial"/>
              </a:rPr>
            </a:br>
            <a:endParaRPr lang="en-US" dirty="0" smtClean="0">
              <a:latin typeface="arial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latin typeface="arial"/>
              </a:rPr>
              <a:t>Mercury (Hg)</a:t>
            </a:r>
            <a:r>
              <a:rPr lang="en-US" dirty="0" smtClean="0">
                <a:latin typeface="arial"/>
              </a:rPr>
              <a:t>, a toxic metal, melts at 234.32 K.</a:t>
            </a:r>
            <a:endParaRPr lang="tr-TR" dirty="0"/>
          </a:p>
        </p:txBody>
      </p:sp>
      <p:sp>
        <p:nvSpPr>
          <p:cNvPr id="24" name="23 Dikdörtgen"/>
          <p:cNvSpPr/>
          <p:nvPr/>
        </p:nvSpPr>
        <p:spPr>
          <a:xfrm>
            <a:off x="539552" y="414908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Four elements melt just a few degrees above room </a:t>
            </a:r>
            <a:r>
              <a:rPr lang="en-US" dirty="0" smtClean="0"/>
              <a:t>temperature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25" name="24 Dikdörtgen"/>
          <p:cNvSpPr/>
          <p:nvPr/>
        </p:nvSpPr>
        <p:spPr>
          <a:xfrm>
            <a:off x="323528" y="4581128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Francium (Fr)</a:t>
            </a:r>
            <a:r>
              <a:rPr lang="en-US" dirty="0"/>
              <a:t>, a radioactive and extremely reactive metal, melts around 300 K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US" b="1" dirty="0"/>
              <a:t>Cesium (Cs)</a:t>
            </a:r>
            <a:r>
              <a:rPr lang="en-US" dirty="0"/>
              <a:t>, a soft metal that violently reacts with water, melts at 301.59 K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Rubidium </a:t>
            </a:r>
            <a:r>
              <a:rPr lang="en-US" b="1" dirty="0"/>
              <a:t>(</a:t>
            </a:r>
            <a:r>
              <a:rPr lang="en-US" b="1" dirty="0" err="1"/>
              <a:t>Rb</a:t>
            </a:r>
            <a:r>
              <a:rPr lang="en-US" b="1" dirty="0"/>
              <a:t>)</a:t>
            </a:r>
            <a:r>
              <a:rPr lang="en-US" dirty="0"/>
              <a:t>, another soft reactive metal, melts at 312.46 K.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US" b="1" dirty="0"/>
              <a:t>Gallium (</a:t>
            </a:r>
            <a:r>
              <a:rPr lang="en-US" b="1" dirty="0" err="1"/>
              <a:t>Ga</a:t>
            </a:r>
            <a:r>
              <a:rPr lang="en-US" b="1" dirty="0"/>
              <a:t>)</a:t>
            </a:r>
            <a:r>
              <a:rPr lang="en-US" dirty="0"/>
              <a:t>, a grayish metal, melts at 303.3 K. Gallium's near-ambient melting point is sometimes demonstrated with a picture of a gallium rod liquefying in someone's bare hand. </a:t>
            </a:r>
            <a:endParaRPr lang="tr-TR" dirty="0"/>
          </a:p>
        </p:txBody>
      </p:sp>
      <p:pic>
        <p:nvPicPr>
          <p:cNvPr id="1039" name="Picture 15" descr="Stupid gallium trick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5556599"/>
            <a:ext cx="1728192" cy="1180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smtClean="0"/>
              <a:t>METALS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4726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900" b="1" i="1" dirty="0" smtClean="0"/>
              <a:t>Metal Physical Properties</a:t>
            </a:r>
            <a:endParaRPr lang="tr-TR" sz="4900" b="1" i="1" dirty="0" smtClean="0"/>
          </a:p>
          <a:p>
            <a:pPr>
              <a:buNone/>
            </a:pPr>
            <a:endParaRPr lang="en-US" sz="4500" dirty="0" smtClean="0"/>
          </a:p>
          <a:p>
            <a:r>
              <a:rPr lang="en-US" sz="4900" dirty="0" smtClean="0"/>
              <a:t>lustrous (shiny)</a:t>
            </a:r>
          </a:p>
          <a:p>
            <a:r>
              <a:rPr lang="en-US" sz="4900" dirty="0" smtClean="0"/>
              <a:t>good conductors of heat and electricity</a:t>
            </a:r>
          </a:p>
          <a:p>
            <a:r>
              <a:rPr lang="en-US" sz="4900" dirty="0" smtClean="0"/>
              <a:t>high melting point</a:t>
            </a:r>
          </a:p>
          <a:p>
            <a:r>
              <a:rPr lang="en-US" sz="4900" dirty="0" smtClean="0"/>
              <a:t>high density (heavy for their size)</a:t>
            </a:r>
          </a:p>
          <a:p>
            <a:r>
              <a:rPr lang="en-US" sz="4900" dirty="0" smtClean="0"/>
              <a:t>malleable (can be </a:t>
            </a:r>
            <a:r>
              <a:rPr lang="en-US" sz="4900" dirty="0" smtClean="0"/>
              <a:t>hammered)</a:t>
            </a:r>
            <a:r>
              <a:rPr lang="tr-TR" sz="4900" dirty="0" smtClean="0"/>
              <a:t>: Dövülerek </a:t>
            </a:r>
            <a:r>
              <a:rPr lang="tr-TR" sz="4900" dirty="0" smtClean="0"/>
              <a:t>kolayca şekil alabilen</a:t>
            </a:r>
            <a:endParaRPr lang="en-US" sz="4900" dirty="0" smtClean="0"/>
          </a:p>
          <a:p>
            <a:r>
              <a:rPr lang="en-US" sz="4900" dirty="0" smtClean="0"/>
              <a:t>ductile (can be drawn into wires</a:t>
            </a:r>
            <a:r>
              <a:rPr lang="en-US" sz="4900" dirty="0" smtClean="0"/>
              <a:t>)</a:t>
            </a:r>
            <a:r>
              <a:rPr lang="tr-TR" sz="4900" dirty="0" smtClean="0"/>
              <a:t>: </a:t>
            </a:r>
            <a:r>
              <a:rPr lang="tr-TR" sz="4900" dirty="0" err="1" smtClean="0"/>
              <a:t>S</a:t>
            </a:r>
            <a:r>
              <a:rPr lang="tr-TR" sz="4900" dirty="0" err="1" smtClean="0"/>
              <a:t>ünek</a:t>
            </a:r>
            <a:r>
              <a:rPr lang="tr-TR" sz="4900" dirty="0" smtClean="0"/>
              <a:t>, şekil verilebilir  </a:t>
            </a:r>
            <a:endParaRPr lang="en-US" sz="4900" dirty="0" smtClean="0"/>
          </a:p>
          <a:p>
            <a:r>
              <a:rPr lang="en-US" sz="4900" dirty="0" smtClean="0"/>
              <a:t>usually solid at room temperature (an exception is mercury)</a:t>
            </a:r>
          </a:p>
          <a:p>
            <a:r>
              <a:rPr lang="en-US" sz="4900" dirty="0" smtClean="0"/>
              <a:t>opaque as a thin sheet (can't see through metals)</a:t>
            </a:r>
          </a:p>
          <a:p>
            <a:r>
              <a:rPr lang="en-US" sz="4900" dirty="0" smtClean="0"/>
              <a:t>metals are sonorous or make a bell-like sound when struck</a:t>
            </a:r>
          </a:p>
          <a:p>
            <a:pPr>
              <a:buNone/>
            </a:pPr>
            <a:endParaRPr lang="tr-TR" sz="4500" i="1" dirty="0" smtClean="0"/>
          </a:p>
          <a:p>
            <a:pPr>
              <a:buNone/>
            </a:pPr>
            <a:r>
              <a:rPr lang="en-US" sz="4900" b="1" i="1" dirty="0" smtClean="0"/>
              <a:t>Metal Chemical Properties</a:t>
            </a:r>
            <a:r>
              <a:rPr lang="en-US" sz="4900" b="1" dirty="0" smtClean="0"/>
              <a:t> </a:t>
            </a:r>
            <a:endParaRPr lang="tr-TR" sz="4900" b="1" dirty="0" smtClean="0"/>
          </a:p>
          <a:p>
            <a:pPr>
              <a:buNone/>
            </a:pPr>
            <a:endParaRPr lang="tr-TR" sz="4500" dirty="0" smtClean="0"/>
          </a:p>
          <a:p>
            <a:r>
              <a:rPr lang="en-US" sz="4900" dirty="0" smtClean="0"/>
              <a:t>have 1-3 electrons in the outer shell of each metal atom</a:t>
            </a:r>
          </a:p>
          <a:p>
            <a:r>
              <a:rPr lang="en-US" sz="4900" dirty="0" smtClean="0"/>
              <a:t>corrode easily (e.g., damaged by oxidation such </a:t>
            </a:r>
            <a:r>
              <a:rPr lang="en-US" sz="4900" dirty="0" smtClean="0"/>
              <a:t>as tarnish or </a:t>
            </a:r>
            <a:r>
              <a:rPr lang="en-US" sz="4900" dirty="0" smtClean="0"/>
              <a:t>rust)</a:t>
            </a:r>
          </a:p>
          <a:p>
            <a:r>
              <a:rPr lang="en-US" sz="4900" dirty="0" smtClean="0"/>
              <a:t>lose electrons easily</a:t>
            </a:r>
          </a:p>
          <a:p>
            <a:r>
              <a:rPr lang="en-US" sz="4900" dirty="0" smtClean="0"/>
              <a:t>form oxides that are basic</a:t>
            </a:r>
          </a:p>
          <a:p>
            <a:r>
              <a:rPr lang="en-US" sz="4900" dirty="0" smtClean="0"/>
              <a:t>have lower </a:t>
            </a:r>
            <a:r>
              <a:rPr lang="en-US" sz="4900" dirty="0" err="1" smtClean="0"/>
              <a:t>electronegativities</a:t>
            </a:r>
            <a:endParaRPr lang="en-US" sz="4900" dirty="0" smtClean="0"/>
          </a:p>
          <a:p>
            <a:r>
              <a:rPr lang="en-US" sz="4900" dirty="0" smtClean="0"/>
              <a:t>are </a:t>
            </a:r>
            <a:r>
              <a:rPr lang="en-US" sz="4900" dirty="0" smtClean="0"/>
              <a:t>good reducing agents</a:t>
            </a:r>
          </a:p>
          <a:p>
            <a:endParaRPr lang="tr-T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3968" y="5067181"/>
            <a:ext cx="30963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-Web"/>
                <a:cs typeface="Arial" pitchFamily="34" charset="0"/>
              </a:rPr>
              <a:t>Basic</a:t>
            </a: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-Web"/>
                <a:cs typeface="Arial" pitchFamily="34" charset="0"/>
              </a:rPr>
              <a:t> </a:t>
            </a:r>
            <a:r>
              <a:rPr kumimoji="0" lang="tr-TR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-Web"/>
                <a:cs typeface="Arial" pitchFamily="34" charset="0"/>
              </a:rPr>
              <a:t>Oxides</a:t>
            </a: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-Web"/>
                <a:cs typeface="Arial" pitchFamily="34" charset="0"/>
              </a:rPr>
              <a:t>:</a:t>
            </a:r>
          </a:p>
          <a:p>
            <a:pPr marR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600" dirty="0" err="1" smtClean="0"/>
              <a:t>CaO</a:t>
            </a:r>
            <a:r>
              <a:rPr lang="tr-TR" sz="1600" dirty="0" smtClean="0"/>
              <a:t>+H</a:t>
            </a:r>
            <a:r>
              <a:rPr lang="tr-TR" sz="1600" baseline="-25000" dirty="0" smtClean="0"/>
              <a:t>2</a:t>
            </a:r>
            <a:r>
              <a:rPr lang="tr-TR" sz="1600" dirty="0" smtClean="0"/>
              <a:t>O→</a:t>
            </a:r>
            <a:r>
              <a:rPr lang="tr-TR" sz="1600" dirty="0" err="1" smtClean="0"/>
              <a:t>Ca</a:t>
            </a:r>
            <a:r>
              <a:rPr lang="tr-TR" sz="1600" dirty="0" smtClean="0"/>
              <a:t>(OH)</a:t>
            </a:r>
            <a:r>
              <a:rPr lang="tr-TR" sz="1600" baseline="-25000" dirty="0" smtClean="0"/>
              <a:t>2</a:t>
            </a:r>
            <a:r>
              <a:rPr lang="tr-TR" sz="1600" dirty="0" smtClean="0"/>
              <a:t>  </a:t>
            </a:r>
          </a:p>
          <a:p>
            <a:pPr marR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600" dirty="0" err="1" smtClean="0"/>
              <a:t>MgO</a:t>
            </a:r>
            <a:r>
              <a:rPr lang="tr-TR" sz="1600" dirty="0" smtClean="0"/>
              <a:t>+H</a:t>
            </a:r>
            <a:r>
              <a:rPr lang="tr-TR" sz="1600" baseline="-25000" dirty="0" smtClean="0"/>
              <a:t>2</a:t>
            </a:r>
            <a:r>
              <a:rPr lang="tr-TR" sz="1600" dirty="0" smtClean="0"/>
              <a:t>O→Mg(OH)</a:t>
            </a:r>
            <a:r>
              <a:rPr lang="tr-TR" sz="1600" baseline="-25000" dirty="0" smtClean="0"/>
              <a:t>2</a:t>
            </a:r>
            <a:r>
              <a:rPr lang="tr-TR" sz="1600" dirty="0" smtClean="0"/>
              <a:t>  </a:t>
            </a:r>
          </a:p>
          <a:p>
            <a:pPr marR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600" dirty="0" smtClean="0"/>
              <a:t>Na</a:t>
            </a:r>
            <a:r>
              <a:rPr lang="tr-TR" sz="1600" baseline="-25000" dirty="0" smtClean="0"/>
              <a:t>2</a:t>
            </a:r>
            <a:r>
              <a:rPr lang="tr-TR" sz="1600" dirty="0" smtClean="0"/>
              <a:t>O+H</a:t>
            </a:r>
            <a:r>
              <a:rPr lang="tr-TR" sz="1600" baseline="-25000" dirty="0" smtClean="0"/>
              <a:t>2</a:t>
            </a:r>
            <a:r>
              <a:rPr lang="tr-TR" sz="1600" dirty="0" smtClean="0"/>
              <a:t>O→2NaOH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Nonmetal</a:t>
            </a:r>
            <a:r>
              <a:rPr lang="tr-TR" dirty="0" smtClean="0"/>
              <a:t>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i="1" dirty="0" smtClean="0"/>
              <a:t>Nonmetal Physical Properties</a:t>
            </a:r>
            <a:r>
              <a:rPr lang="en-US" sz="1600" b="1" dirty="0" smtClean="0"/>
              <a:t> </a:t>
            </a:r>
            <a:endParaRPr lang="tr-TR" sz="1600" b="1" dirty="0" smtClean="0"/>
          </a:p>
          <a:p>
            <a:pPr>
              <a:buNone/>
            </a:pPr>
            <a:endParaRPr lang="tr-TR" sz="1600" dirty="0" smtClean="0"/>
          </a:p>
          <a:p>
            <a:r>
              <a:rPr lang="en-US" sz="1600" dirty="0" smtClean="0"/>
              <a:t>not lustrous </a:t>
            </a:r>
          </a:p>
          <a:p>
            <a:r>
              <a:rPr lang="en-US" sz="1600" dirty="0" smtClean="0"/>
              <a:t>poor conductors of heat and electricity</a:t>
            </a:r>
          </a:p>
          <a:p>
            <a:r>
              <a:rPr lang="en-US" sz="1600" dirty="0" err="1" smtClean="0"/>
              <a:t>nonductile</a:t>
            </a:r>
            <a:r>
              <a:rPr lang="en-US" sz="1600" dirty="0" smtClean="0"/>
              <a:t> solids</a:t>
            </a:r>
          </a:p>
          <a:p>
            <a:r>
              <a:rPr lang="en-US" sz="1600" dirty="0" smtClean="0"/>
              <a:t>brittle solids</a:t>
            </a:r>
          </a:p>
          <a:p>
            <a:r>
              <a:rPr lang="en-US" sz="1600" dirty="0" smtClean="0"/>
              <a:t>may be solids, liquids or gases at room temperature</a:t>
            </a:r>
          </a:p>
          <a:p>
            <a:r>
              <a:rPr lang="en-US" sz="1600" dirty="0" smtClean="0"/>
              <a:t>transparent as a thin sheet</a:t>
            </a:r>
          </a:p>
          <a:p>
            <a:r>
              <a:rPr lang="en-US" sz="1600" dirty="0" smtClean="0"/>
              <a:t>nonmetals are not sonorous</a:t>
            </a:r>
            <a:endParaRPr lang="tr-TR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i="1" dirty="0" smtClean="0"/>
              <a:t>Nonmetal Chemical Properties</a:t>
            </a:r>
            <a:endParaRPr lang="tr-TR" sz="1600" b="1" dirty="0" smtClean="0"/>
          </a:p>
          <a:p>
            <a:pPr>
              <a:buNone/>
            </a:pPr>
            <a:endParaRPr lang="tr-TR" sz="1600" dirty="0" smtClean="0"/>
          </a:p>
          <a:p>
            <a:r>
              <a:rPr lang="en-US" sz="1600" dirty="0" smtClean="0"/>
              <a:t>have 4-8 electrons in their outer shell</a:t>
            </a:r>
          </a:p>
          <a:p>
            <a:r>
              <a:rPr lang="en-US" sz="1600" dirty="0" smtClean="0"/>
              <a:t>readily gain or share valence electrons</a:t>
            </a:r>
          </a:p>
          <a:p>
            <a:r>
              <a:rPr lang="en-US" sz="1600" dirty="0" smtClean="0"/>
              <a:t>form oxides that are acidic</a:t>
            </a:r>
          </a:p>
          <a:p>
            <a:r>
              <a:rPr lang="en-US" sz="1600" dirty="0" smtClean="0"/>
              <a:t>have higher </a:t>
            </a:r>
            <a:r>
              <a:rPr lang="en-US" sz="1600" dirty="0" err="1" smtClean="0"/>
              <a:t>electronegativities</a:t>
            </a:r>
            <a:endParaRPr lang="en-US" sz="1600" dirty="0" smtClean="0"/>
          </a:p>
          <a:p>
            <a:r>
              <a:rPr lang="en-US" sz="1600" dirty="0" smtClean="0"/>
              <a:t>are good oxidizing agents</a:t>
            </a:r>
          </a:p>
          <a:p>
            <a:endParaRPr lang="tr-TR" sz="16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88024" y="5342438"/>
            <a:ext cx="30963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-Web"/>
                <a:cs typeface="Arial" pitchFamily="34" charset="0"/>
              </a:rPr>
              <a:t>Acidic</a:t>
            </a: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-Web"/>
                <a:cs typeface="Arial" pitchFamily="34" charset="0"/>
              </a:rPr>
              <a:t> </a:t>
            </a:r>
            <a:r>
              <a:rPr kumimoji="0" lang="tr-TR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-Web"/>
                <a:cs typeface="Arial" pitchFamily="34" charset="0"/>
              </a:rPr>
              <a:t>Oxides</a:t>
            </a: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-Web"/>
                <a:cs typeface="Arial" pitchFamily="34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1600" dirty="0" smtClean="0"/>
              <a:t>CO</a:t>
            </a:r>
            <a:r>
              <a:rPr lang="pl-PL" sz="1600" baseline="-25000" dirty="0" smtClean="0"/>
              <a:t>2</a:t>
            </a:r>
            <a:r>
              <a:rPr lang="pl-PL" sz="1600" dirty="0" smtClean="0"/>
              <a:t> +</a:t>
            </a:r>
            <a:r>
              <a:rPr lang="pl-PL" sz="1600" dirty="0" smtClean="0"/>
              <a:t>H</a:t>
            </a:r>
            <a:r>
              <a:rPr lang="pl-PL" sz="1600" baseline="-25000" dirty="0" smtClean="0"/>
              <a:t>2</a:t>
            </a:r>
            <a:r>
              <a:rPr lang="pl-PL" sz="1600" dirty="0" smtClean="0"/>
              <a:t>O</a:t>
            </a:r>
            <a:r>
              <a:rPr lang="pl-PL" sz="1600" dirty="0" smtClean="0"/>
              <a:t>→</a:t>
            </a:r>
            <a:r>
              <a:rPr lang="pl-PL" sz="1600" dirty="0" smtClean="0"/>
              <a:t>H</a:t>
            </a:r>
            <a:r>
              <a:rPr lang="pl-PL" sz="1600" baseline="-25000" dirty="0" smtClean="0"/>
              <a:t>2</a:t>
            </a:r>
            <a:r>
              <a:rPr lang="pl-PL" sz="1600" dirty="0" smtClean="0"/>
              <a:t>CO</a:t>
            </a:r>
            <a:r>
              <a:rPr lang="pl-PL" sz="1600" baseline="-25000" dirty="0" smtClean="0"/>
              <a:t>3</a:t>
            </a:r>
            <a:r>
              <a:rPr lang="pl-PL" sz="1600" dirty="0" smtClean="0"/>
              <a:t> </a:t>
            </a:r>
            <a:endParaRPr lang="tr-TR" sz="16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/>
              <a:t>SO</a:t>
            </a:r>
            <a:r>
              <a:rPr lang="de-DE" sz="1600" baseline="-25000" dirty="0" smtClean="0"/>
              <a:t>3</a:t>
            </a:r>
            <a:r>
              <a:rPr lang="de-DE" sz="1600" dirty="0" smtClean="0"/>
              <a:t> +</a:t>
            </a:r>
            <a:r>
              <a:rPr lang="de-DE" sz="1600" dirty="0" smtClean="0"/>
              <a:t>H</a:t>
            </a:r>
            <a:r>
              <a:rPr lang="de-DE" sz="1600" baseline="-25000" dirty="0" smtClean="0"/>
              <a:t>2</a:t>
            </a:r>
            <a:r>
              <a:rPr lang="de-DE" sz="1600" dirty="0" smtClean="0"/>
              <a:t>O</a:t>
            </a:r>
            <a:r>
              <a:rPr lang="de-DE" sz="1600" dirty="0" smtClean="0"/>
              <a:t>→</a:t>
            </a:r>
            <a:r>
              <a:rPr lang="de-DE" sz="1600" dirty="0" smtClean="0"/>
              <a:t>H</a:t>
            </a:r>
            <a:r>
              <a:rPr lang="de-DE" sz="1600" baseline="-25000" dirty="0" smtClean="0"/>
              <a:t>2</a:t>
            </a:r>
            <a:r>
              <a:rPr lang="de-DE" sz="1600" dirty="0" smtClean="0"/>
              <a:t>SO</a:t>
            </a:r>
            <a:r>
              <a:rPr lang="de-DE" sz="1600" baseline="-25000" dirty="0" smtClean="0"/>
              <a:t>4</a:t>
            </a:r>
            <a:r>
              <a:rPr lang="de-DE" sz="1600" dirty="0" smtClean="0"/>
              <a:t>  </a:t>
            </a:r>
            <a:r>
              <a:rPr lang="de-DE" sz="1400" dirty="0" smtClean="0"/>
              <a:t> </a:t>
            </a:r>
            <a:r>
              <a:rPr lang="pl-PL" sz="1400" dirty="0" smtClean="0"/>
              <a:t>  </a:t>
            </a:r>
            <a:endParaRPr lang="tr-TR" sz="14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tr-TR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1853242"/>
            <a:ext cx="79928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Amphoteric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weakly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electropositive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metals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Thus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aluminium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zinc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tin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amphoteric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These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amphoteric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react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as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basic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acids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as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acidic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oxides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bases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1124744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tr-TR" b="1" dirty="0" err="1" smtClean="0" bmk="">
                <a:latin typeface="Arial" pitchFamily="34" charset="0"/>
                <a:cs typeface="Arial" pitchFamily="34" charset="0"/>
              </a:rPr>
              <a:t>mphoteric</a:t>
            </a:r>
            <a:r>
              <a:rPr lang="tr-TR" b="1" dirty="0" smtClean="0" bmk="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err="1" smtClean="0" bmk="">
                <a:latin typeface="Arial" pitchFamily="34" charset="0"/>
                <a:cs typeface="Arial" pitchFamily="34" charset="0"/>
              </a:rPr>
              <a:t>Oxides</a:t>
            </a:r>
            <a:endParaRPr lang="tr-T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51520" y="3140968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hlinkClick r:id="rId2" tooltip="Zinc oxide"/>
              </a:rPr>
              <a:t>Zinc</a:t>
            </a:r>
            <a:r>
              <a:rPr lang="tr-TR" dirty="0" smtClean="0">
                <a:hlinkClick r:id="rId2" tooltip="Zinc oxide"/>
              </a:rPr>
              <a:t> </a:t>
            </a:r>
            <a:r>
              <a:rPr lang="tr-TR" dirty="0" err="1" smtClean="0">
                <a:hlinkClick r:id="rId2" tooltip="Zinc oxide"/>
              </a:rPr>
              <a:t>oxide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: </a:t>
            </a:r>
            <a:r>
              <a:rPr lang="tr-TR" dirty="0" err="1" smtClean="0"/>
              <a:t>ZnO</a:t>
            </a:r>
            <a:r>
              <a:rPr lang="tr-TR" dirty="0" smtClean="0"/>
              <a:t> + 2H</a:t>
            </a:r>
            <a:r>
              <a:rPr lang="tr-TR" baseline="30000" dirty="0" smtClean="0"/>
              <a:t>+</a:t>
            </a:r>
            <a:r>
              <a:rPr lang="tr-TR" dirty="0" smtClean="0"/>
              <a:t> → Zn</a:t>
            </a:r>
            <a:r>
              <a:rPr lang="tr-TR" baseline="30000" dirty="0" smtClean="0"/>
              <a:t>2+</a:t>
            </a:r>
            <a:r>
              <a:rPr lang="tr-TR" dirty="0" smtClean="0"/>
              <a:t> + H</a:t>
            </a:r>
            <a:r>
              <a:rPr lang="tr-TR" baseline="-25000" dirty="0" smtClean="0"/>
              <a:t>2</a:t>
            </a:r>
            <a:r>
              <a:rPr lang="tr-TR" dirty="0" smtClean="0"/>
              <a:t>O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base</a:t>
            </a:r>
            <a:r>
              <a:rPr lang="tr-TR" dirty="0" smtClean="0"/>
              <a:t>: </a:t>
            </a:r>
            <a:r>
              <a:rPr lang="tr-TR" dirty="0" err="1" smtClean="0"/>
              <a:t>ZnO</a:t>
            </a:r>
            <a:r>
              <a:rPr lang="tr-TR" dirty="0" smtClean="0"/>
              <a:t> + H</a:t>
            </a:r>
            <a:r>
              <a:rPr lang="tr-TR" baseline="-25000" dirty="0" smtClean="0"/>
              <a:t>2</a:t>
            </a:r>
            <a:r>
              <a:rPr lang="tr-TR" dirty="0" smtClean="0"/>
              <a:t>O + 2 OH</a:t>
            </a:r>
            <a:r>
              <a:rPr lang="tr-TR" baseline="30000" dirty="0" smtClean="0"/>
              <a:t>-</a:t>
            </a:r>
            <a:r>
              <a:rPr lang="tr-TR" dirty="0" smtClean="0"/>
              <a:t> → [</a:t>
            </a:r>
            <a:r>
              <a:rPr lang="tr-TR" dirty="0" err="1" smtClean="0"/>
              <a:t>Zn</a:t>
            </a:r>
            <a:r>
              <a:rPr lang="tr-TR" dirty="0" smtClean="0"/>
              <a:t>(OH)</a:t>
            </a:r>
            <a:r>
              <a:rPr lang="tr-TR" baseline="-25000" dirty="0" smtClean="0"/>
              <a:t>4</a:t>
            </a:r>
            <a:r>
              <a:rPr lang="tr-TR" dirty="0" smtClean="0"/>
              <a:t>]</a:t>
            </a:r>
            <a:r>
              <a:rPr lang="tr-TR" baseline="30000" dirty="0" smtClean="0"/>
              <a:t>2-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51520" y="429309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hlinkClick r:id="rId3" tooltip="Aluminium oxide"/>
              </a:rPr>
              <a:t>Aluminium oxide</a:t>
            </a:r>
            <a:r>
              <a:rPr lang="pt-BR" dirty="0" smtClean="0"/>
              <a:t> 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pt-BR" dirty="0" smtClean="0"/>
              <a:t> </a:t>
            </a:r>
            <a:r>
              <a:rPr lang="pt-BR" dirty="0" smtClean="0"/>
              <a:t>acid: Al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3</a:t>
            </a:r>
            <a:r>
              <a:rPr lang="pt-BR" dirty="0" smtClean="0"/>
              <a:t> + 3 H</a:t>
            </a:r>
            <a:r>
              <a:rPr lang="pt-BR" baseline="-25000" dirty="0" smtClean="0"/>
              <a:t>2</a:t>
            </a:r>
            <a:r>
              <a:rPr lang="pt-BR" dirty="0" smtClean="0"/>
              <a:t>O + 6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(aq) → 2 [Al(H</a:t>
            </a:r>
            <a:r>
              <a:rPr lang="pt-BR" baseline="-25000" dirty="0" smtClean="0"/>
              <a:t>2</a:t>
            </a:r>
            <a:r>
              <a:rPr lang="pt-BR" dirty="0" smtClean="0"/>
              <a:t>O)</a:t>
            </a:r>
            <a:r>
              <a:rPr lang="pt-BR" baseline="-25000" dirty="0" smtClean="0"/>
              <a:t>6</a:t>
            </a:r>
            <a:r>
              <a:rPr lang="pt-BR" dirty="0" smtClean="0"/>
              <a:t>]</a:t>
            </a:r>
            <a:r>
              <a:rPr lang="pt-BR" baseline="30000" dirty="0" smtClean="0"/>
              <a:t>3+</a:t>
            </a:r>
            <a:r>
              <a:rPr lang="pt-BR" dirty="0" smtClean="0"/>
              <a:t>(</a:t>
            </a:r>
            <a:r>
              <a:rPr lang="pt-BR" dirty="0" smtClean="0"/>
              <a:t>aq)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pt-BR" dirty="0" smtClean="0"/>
              <a:t>base</a:t>
            </a:r>
            <a:r>
              <a:rPr lang="pt-BR" dirty="0" smtClean="0"/>
              <a:t>: Al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3</a:t>
            </a:r>
            <a:r>
              <a:rPr lang="pt-BR" dirty="0" smtClean="0"/>
              <a:t> + 3 H</a:t>
            </a:r>
            <a:r>
              <a:rPr lang="pt-BR" baseline="-25000" dirty="0" smtClean="0"/>
              <a:t>2</a:t>
            </a:r>
            <a:r>
              <a:rPr lang="pt-BR" dirty="0" smtClean="0"/>
              <a:t>O + 2 OH</a:t>
            </a:r>
            <a:r>
              <a:rPr lang="pt-BR" baseline="30000" dirty="0" smtClean="0"/>
              <a:t>-</a:t>
            </a:r>
            <a:r>
              <a:rPr lang="pt-BR" dirty="0" smtClean="0"/>
              <a:t>(aq) → 2 [Al(OH)</a:t>
            </a:r>
            <a:r>
              <a:rPr lang="pt-BR" baseline="-25000" dirty="0" smtClean="0"/>
              <a:t>4</a:t>
            </a:r>
            <a:r>
              <a:rPr lang="pt-BR" dirty="0" smtClean="0"/>
              <a:t>]</a:t>
            </a:r>
            <a:r>
              <a:rPr lang="pt-BR" baseline="30000" dirty="0" smtClean="0"/>
              <a:t>-</a:t>
            </a:r>
            <a:r>
              <a:rPr lang="pt-BR" dirty="0" smtClean="0"/>
              <a:t>(aq)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362</Words>
  <Application>Microsoft Office PowerPoint</Application>
  <PresentationFormat>Ekran Gösterisi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METALS</vt:lpstr>
      <vt:lpstr>Nonmetals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aylin</dc:creator>
  <cp:lastModifiedBy>aylin</cp:lastModifiedBy>
  <cp:revision>22</cp:revision>
  <dcterms:created xsi:type="dcterms:W3CDTF">2014-10-13T12:26:50Z</dcterms:created>
  <dcterms:modified xsi:type="dcterms:W3CDTF">2014-10-13T14:04:04Z</dcterms:modified>
</cp:coreProperties>
</file>