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56" r:id="rId6"/>
    <p:sldId id="264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87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8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69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83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3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64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6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23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55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0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7B76-A24C-4CC9-A6E6-89FE27E3DF1E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298B-9A43-49F5-B5D2-DFD1B3469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8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727" y="2636122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/>
              <a:t>Dynamic mechanical analysis</a:t>
            </a:r>
            <a:r>
              <a:rPr lang="en-US" dirty="0" smtClean="0"/>
              <a:t> (</a:t>
            </a:r>
            <a:r>
              <a:rPr lang="en-US" b="1" dirty="0" smtClean="0"/>
              <a:t>DMA</a:t>
            </a:r>
            <a:r>
              <a:rPr lang="en-US" dirty="0" smtClean="0"/>
              <a:t>) is a technique used to study and characterize materials. It is most useful for studying the </a:t>
            </a:r>
            <a:r>
              <a:rPr lang="en-US" dirty="0" smtClean="0">
                <a:solidFill>
                  <a:srgbClr val="0070C0"/>
                </a:solidFill>
              </a:rPr>
              <a:t>viscoelastic</a:t>
            </a:r>
            <a:r>
              <a:rPr lang="en-US" dirty="0" smtClean="0"/>
              <a:t> behavior of polymers. A </a:t>
            </a:r>
            <a:r>
              <a:rPr lang="en-US" dirty="0" smtClean="0">
                <a:solidFill>
                  <a:srgbClr val="0070C0"/>
                </a:solidFill>
              </a:rPr>
              <a:t>sinusoidal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stress</a:t>
            </a:r>
            <a:r>
              <a:rPr lang="en-US" dirty="0" smtClean="0"/>
              <a:t> is applied and the </a:t>
            </a:r>
            <a:r>
              <a:rPr lang="en-US" dirty="0" smtClean="0">
                <a:solidFill>
                  <a:srgbClr val="0070C0"/>
                </a:solidFill>
              </a:rPr>
              <a:t>strain</a:t>
            </a:r>
            <a:r>
              <a:rPr lang="en-US" dirty="0" smtClean="0"/>
              <a:t> in the material is measured, allowing one to determine the </a:t>
            </a:r>
            <a:r>
              <a:rPr lang="en-US" dirty="0" smtClean="0">
                <a:solidFill>
                  <a:srgbClr val="0070C0"/>
                </a:solidFill>
              </a:rPr>
              <a:t>modulus</a:t>
            </a:r>
            <a:r>
              <a:rPr lang="en-US" dirty="0" smtClean="0"/>
              <a:t>. </a:t>
            </a:r>
            <a:endParaRPr lang="tr-T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temperature</a:t>
            </a:r>
            <a:r>
              <a:rPr lang="en-US" dirty="0" smtClean="0"/>
              <a:t> of the sample or the </a:t>
            </a:r>
            <a:r>
              <a:rPr lang="en-US" dirty="0" smtClean="0">
                <a:solidFill>
                  <a:srgbClr val="0070C0"/>
                </a:solidFill>
              </a:rPr>
              <a:t>frequency of the stress </a:t>
            </a:r>
            <a:r>
              <a:rPr lang="en-US" dirty="0" smtClean="0"/>
              <a:t>are often varied, leading to variations in the modulus</a:t>
            </a:r>
            <a:r>
              <a:rPr lang="tr-TR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smtClean="0"/>
              <a:t>his approach can be used to locate the glass transition temperature of the material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4107" y="953037"/>
            <a:ext cx="6977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Dynamic mechanical 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99193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4630" y="368932"/>
            <a:ext cx="5660886" cy="4958025"/>
          </a:xfrm>
        </p:spPr>
      </p:pic>
      <p:sp>
        <p:nvSpPr>
          <p:cNvPr id="5" name="Rectangle 4"/>
          <p:cNvSpPr/>
          <p:nvPr/>
        </p:nvSpPr>
        <p:spPr>
          <a:xfrm>
            <a:off x="927276" y="5533400"/>
            <a:ext cx="10599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effectLst/>
              </a:rPr>
              <a:t>A typical DMA tester </a:t>
            </a:r>
            <a:r>
              <a:rPr lang="en-US" sz="2400" dirty="0" smtClean="0">
                <a:effectLst/>
              </a:rPr>
              <a:t>with grips to hold sample and environmental chamber to provide different temperature conditions. A sample is mounted on the grips and the environmental chamber can slide over to enclose the sample.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9662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674" y="1043186"/>
            <a:ext cx="102196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DMA </a:t>
            </a:r>
            <a:r>
              <a:rPr lang="tr-TR" sz="2400" dirty="0" err="1" smtClean="0"/>
              <a:t>measures</a:t>
            </a: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stiffness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0070C0"/>
                </a:solidFill>
              </a:rPr>
              <a:t>damping</a:t>
            </a:r>
            <a:r>
              <a:rPr lang="tr-TR" sz="2400" dirty="0" smtClean="0"/>
              <a:t>,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reported</a:t>
            </a:r>
            <a:r>
              <a:rPr lang="tr-TR" sz="2400" dirty="0" smtClean="0"/>
              <a:t> as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tan delta.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sinusoidal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stress</a:t>
            </a:r>
            <a:r>
              <a:rPr lang="en-US" sz="2400" dirty="0" smtClean="0"/>
              <a:t> is applied</a:t>
            </a:r>
            <a:r>
              <a:rPr lang="tr-TR" sz="2400" dirty="0" smtClean="0"/>
              <a:t>,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expresesed</a:t>
            </a:r>
            <a:r>
              <a:rPr lang="tr-TR" sz="2400" dirty="0" smtClean="0"/>
              <a:t> as;</a:t>
            </a:r>
          </a:p>
          <a:p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in-</a:t>
            </a:r>
            <a:r>
              <a:rPr lang="tr-TR" sz="2400" dirty="0" err="1" smtClean="0"/>
              <a:t>phase</a:t>
            </a:r>
            <a:r>
              <a:rPr lang="tr-TR" sz="2400" dirty="0" smtClean="0"/>
              <a:t> </a:t>
            </a:r>
            <a:r>
              <a:rPr lang="tr-TR" sz="2400" dirty="0" err="1" smtClean="0"/>
              <a:t>component</a:t>
            </a:r>
            <a:r>
              <a:rPr lang="tr-TR" sz="2400" dirty="0" smtClean="0"/>
              <a:t>,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storage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modulus</a:t>
            </a:r>
            <a:r>
              <a:rPr lang="tr-TR" sz="2400" dirty="0">
                <a:solidFill>
                  <a:srgbClr val="0070C0"/>
                </a:solidFill>
              </a:rPr>
              <a:t> </a:t>
            </a:r>
            <a:r>
              <a:rPr lang="tr-TR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E‘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)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out</a:t>
            </a:r>
            <a:r>
              <a:rPr lang="tr-TR" sz="2400" dirty="0" smtClean="0"/>
              <a:t> of </a:t>
            </a:r>
            <a:r>
              <a:rPr lang="tr-TR" sz="2400" dirty="0" err="1" smtClean="0"/>
              <a:t>phase</a:t>
            </a:r>
            <a:r>
              <a:rPr lang="tr-TR" sz="2400" dirty="0" smtClean="0"/>
              <a:t> </a:t>
            </a:r>
            <a:r>
              <a:rPr lang="tr-TR" sz="2400" dirty="0" err="1" smtClean="0"/>
              <a:t>component</a:t>
            </a:r>
            <a:r>
              <a:rPr lang="tr-TR" sz="2400" dirty="0" smtClean="0"/>
              <a:t>,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loss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modulus</a:t>
            </a:r>
            <a:r>
              <a:rPr lang="tr-TR" sz="2400" dirty="0" smtClean="0">
                <a:solidFill>
                  <a:srgbClr val="0070C0"/>
                </a:solidFill>
              </a:rPr>
              <a:t> (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E"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)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Storage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(</a:t>
            </a:r>
            <a:r>
              <a:rPr lang="en-US" sz="2400" dirty="0" smtClean="0">
                <a:effectLst/>
              </a:rPr>
              <a:t>E‘</a:t>
            </a:r>
            <a:r>
              <a:rPr lang="tr-TR" sz="2400" dirty="0" smtClean="0">
                <a:effectLst/>
              </a:rPr>
              <a:t>) is a </a:t>
            </a:r>
            <a:r>
              <a:rPr lang="tr-TR" sz="2400" dirty="0" err="1" smtClean="0">
                <a:effectLst/>
              </a:rPr>
              <a:t>measure</a:t>
            </a:r>
            <a:r>
              <a:rPr lang="tr-TR" sz="2400" dirty="0" smtClean="0">
                <a:effectLst/>
              </a:rPr>
              <a:t> of </a:t>
            </a:r>
            <a:r>
              <a:rPr lang="tr-TR" sz="2400" dirty="0" err="1" smtClean="0">
                <a:solidFill>
                  <a:srgbClr val="0070C0"/>
                </a:solidFill>
                <a:effectLst/>
              </a:rPr>
              <a:t>elastic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  <a:effectLst/>
              </a:rPr>
              <a:t>response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tr-TR" sz="2400" dirty="0" smtClean="0">
                <a:effectLst/>
              </a:rPr>
              <a:t>of a </a:t>
            </a:r>
            <a:r>
              <a:rPr lang="tr-TR" sz="2400" dirty="0" err="1" smtClean="0">
                <a:effectLst/>
              </a:rPr>
              <a:t>material</a:t>
            </a:r>
            <a:r>
              <a:rPr lang="tr-TR" sz="2400" dirty="0" smtClean="0">
                <a:effectLst/>
              </a:rPr>
              <a:t>. </a:t>
            </a:r>
            <a:r>
              <a:rPr lang="tr-TR" sz="2400" dirty="0" err="1" smtClean="0">
                <a:effectLst/>
              </a:rPr>
              <a:t>It</a:t>
            </a:r>
            <a:r>
              <a:rPr lang="tr-TR" sz="2400" dirty="0" smtClean="0">
                <a:effectLst/>
              </a:rPr>
              <a:t> </a:t>
            </a:r>
            <a:r>
              <a:rPr lang="en-US" sz="2400" dirty="0" smtClean="0"/>
              <a:t>measures the stored energy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err="1" smtClean="0"/>
              <a:t>Loss</a:t>
            </a:r>
            <a:r>
              <a:rPr lang="tr-TR" sz="2400" dirty="0" smtClean="0"/>
              <a:t> </a:t>
            </a:r>
            <a:r>
              <a:rPr lang="tr-TR" sz="2400" dirty="0" err="1" smtClean="0"/>
              <a:t>modulus</a:t>
            </a:r>
            <a:r>
              <a:rPr lang="tr-TR" sz="2400" dirty="0" smtClean="0"/>
              <a:t> (</a:t>
            </a:r>
            <a:r>
              <a:rPr lang="en-US" sz="2400" dirty="0" smtClean="0">
                <a:effectLst/>
              </a:rPr>
              <a:t>E"</a:t>
            </a:r>
            <a:r>
              <a:rPr lang="tr-TR" sz="2400" dirty="0" smtClean="0">
                <a:effectLst/>
              </a:rPr>
              <a:t>) is a </a:t>
            </a:r>
            <a:r>
              <a:rPr lang="tr-TR" sz="2400" dirty="0" err="1" smtClean="0">
                <a:effectLst/>
              </a:rPr>
              <a:t>measure</a:t>
            </a:r>
            <a:r>
              <a:rPr lang="tr-TR" sz="2400" dirty="0" smtClean="0">
                <a:effectLst/>
              </a:rPr>
              <a:t> of </a:t>
            </a:r>
            <a:r>
              <a:rPr lang="tr-TR" sz="2400" dirty="0" err="1" smtClean="0">
                <a:solidFill>
                  <a:srgbClr val="0070C0"/>
                </a:solidFill>
                <a:effectLst/>
              </a:rPr>
              <a:t>viscous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  <a:effectLst/>
              </a:rPr>
              <a:t>response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tr-TR" sz="2400" dirty="0" smtClean="0">
                <a:effectLst/>
              </a:rPr>
              <a:t>of a </a:t>
            </a:r>
            <a:r>
              <a:rPr lang="tr-TR" sz="2400" dirty="0" err="1" smtClean="0">
                <a:effectLst/>
              </a:rPr>
              <a:t>material</a:t>
            </a:r>
            <a:r>
              <a:rPr lang="tr-TR" sz="2400" dirty="0" smtClean="0">
                <a:effectLst/>
              </a:rPr>
              <a:t>. </a:t>
            </a:r>
            <a:r>
              <a:rPr lang="tr-TR" sz="2400" dirty="0" err="1" smtClean="0">
                <a:effectLst/>
              </a:rPr>
              <a:t>It</a:t>
            </a:r>
            <a:r>
              <a:rPr lang="tr-TR" sz="2400" dirty="0" smtClean="0">
                <a:effectLst/>
              </a:rPr>
              <a:t> </a:t>
            </a:r>
            <a:r>
              <a:rPr lang="en-US" sz="2400" dirty="0" smtClean="0"/>
              <a:t>measures the energy dissipated as heat</a:t>
            </a:r>
            <a:r>
              <a:rPr lang="tr-TR" sz="2400" dirty="0" smtClean="0"/>
              <a:t>.</a:t>
            </a:r>
            <a:endParaRPr lang="tr-TR" sz="2400" dirty="0" smtClean="0">
              <a:effectLst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05063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76837" y="65364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  <a:effectLst/>
              </a:rPr>
              <a:t>Tan delta </a:t>
            </a:r>
            <a:r>
              <a:rPr lang="tr-TR" sz="2400" dirty="0" smtClean="0">
                <a:effectLst/>
              </a:rPr>
              <a:t>is </a:t>
            </a:r>
            <a:r>
              <a:rPr lang="tr-TR" sz="2400" dirty="0" err="1" smtClean="0">
                <a:effectLst/>
              </a:rPr>
              <a:t>the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ratio</a:t>
            </a:r>
            <a:r>
              <a:rPr lang="tr-TR" sz="2400" dirty="0" smtClean="0">
                <a:effectLst/>
              </a:rPr>
              <a:t> of </a:t>
            </a:r>
            <a:r>
              <a:rPr lang="tr-TR" sz="2400" dirty="0" err="1" smtClean="0">
                <a:effectLst/>
              </a:rPr>
              <a:t>loss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to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the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storage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and</a:t>
            </a:r>
            <a:r>
              <a:rPr lang="tr-TR" sz="2400" dirty="0" smtClean="0">
                <a:effectLst/>
              </a:rPr>
              <a:t> is  </a:t>
            </a:r>
            <a:r>
              <a:rPr lang="tr-TR" sz="2400" dirty="0" err="1" smtClean="0">
                <a:effectLst/>
              </a:rPr>
              <a:t>called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effectLst/>
              </a:rPr>
              <a:t>damping</a:t>
            </a:r>
            <a:r>
              <a:rPr lang="tr-TR" sz="2400" dirty="0" smtClean="0">
                <a:effectLst/>
              </a:rPr>
              <a:t>. </a:t>
            </a:r>
            <a:r>
              <a:rPr lang="tr-TR" sz="2400" dirty="0" err="1" smtClean="0">
                <a:effectLst/>
              </a:rPr>
              <a:t>It</a:t>
            </a:r>
            <a:r>
              <a:rPr lang="tr-TR" sz="2400" dirty="0" smtClean="0">
                <a:effectLst/>
              </a:rPr>
              <a:t> is a </a:t>
            </a:r>
            <a:r>
              <a:rPr lang="tr-TR" sz="2400" dirty="0" err="1" smtClean="0">
                <a:effectLst/>
              </a:rPr>
              <a:t>measure</a:t>
            </a:r>
            <a:r>
              <a:rPr lang="tr-TR" sz="2400" dirty="0" smtClean="0">
                <a:effectLst/>
              </a:rPr>
              <a:t> of </a:t>
            </a:r>
            <a:r>
              <a:rPr lang="tr-TR" sz="2400" dirty="0" err="1" smtClean="0">
                <a:effectLst/>
              </a:rPr>
              <a:t>the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energy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dissipation</a:t>
            </a:r>
            <a:r>
              <a:rPr lang="tr-TR" sz="2400" dirty="0" smtClean="0">
                <a:effectLst/>
              </a:rPr>
              <a:t> of a </a:t>
            </a:r>
            <a:r>
              <a:rPr lang="tr-TR" sz="2400" dirty="0" err="1" smtClean="0">
                <a:effectLst/>
              </a:rPr>
              <a:t>material</a:t>
            </a:r>
            <a:r>
              <a:rPr lang="tr-TR" sz="2400" dirty="0" smtClean="0">
                <a:effectLst/>
              </a:rPr>
              <a:t>. </a:t>
            </a:r>
            <a:r>
              <a:rPr lang="tr-TR" sz="2400" dirty="0" err="1" smtClean="0">
                <a:effectLst/>
              </a:rPr>
              <a:t>It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tells</a:t>
            </a:r>
            <a:r>
              <a:rPr lang="tr-TR" sz="2400" dirty="0" smtClean="0">
                <a:effectLst/>
              </a:rPr>
              <a:t> us how </a:t>
            </a:r>
            <a:r>
              <a:rPr lang="tr-TR" sz="2400" dirty="0" err="1" smtClean="0">
                <a:effectLst/>
              </a:rPr>
              <a:t>good</a:t>
            </a:r>
            <a:r>
              <a:rPr lang="tr-TR" sz="2400" dirty="0" smtClean="0">
                <a:effectLst/>
              </a:rPr>
              <a:t> a </a:t>
            </a:r>
            <a:r>
              <a:rPr lang="tr-TR" sz="2400" dirty="0" err="1" smtClean="0">
                <a:effectLst/>
              </a:rPr>
              <a:t>material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will</a:t>
            </a:r>
            <a:r>
              <a:rPr lang="tr-TR" sz="2400" dirty="0" smtClean="0">
                <a:effectLst/>
              </a:rPr>
              <a:t> be at </a:t>
            </a:r>
            <a:r>
              <a:rPr lang="tr-TR" sz="2400" dirty="0" err="1" smtClean="0">
                <a:effectLst/>
              </a:rPr>
              <a:t>absorbing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energy</a:t>
            </a:r>
            <a:r>
              <a:rPr lang="tr-TR" sz="24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Basically tan delta can be used to characterize the modulus of the material.  Delta should range between 0° and 90° and as delta approaches 0° it also approaches a purely elastic </a:t>
            </a:r>
            <a:r>
              <a:rPr lang="en-US" sz="2400" dirty="0" err="1" smtClean="0">
                <a:effectLst/>
              </a:rPr>
              <a:t>behaviour</a:t>
            </a:r>
            <a:r>
              <a:rPr lang="en-US" sz="2400" dirty="0" smtClean="0">
                <a:effectLst/>
              </a:rPr>
              <a:t>.  As delta approached 90° the material approaches a purely viscous </a:t>
            </a:r>
            <a:r>
              <a:rPr lang="en-US" sz="2400" dirty="0" err="1" smtClean="0">
                <a:effectLst/>
              </a:rPr>
              <a:t>behaviour</a:t>
            </a:r>
            <a:r>
              <a:rPr lang="en-US" sz="2400" dirty="0" smtClean="0">
                <a:effectLst/>
              </a:rPr>
              <a:t>.  </a:t>
            </a:r>
            <a:endParaRPr lang="tr-TR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The tan of delta is defined below: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tan(delta) = E"/E'</a:t>
            </a:r>
            <a:br>
              <a:rPr lang="en-US" sz="2400" dirty="0" smtClean="0">
                <a:effectLst/>
              </a:rPr>
            </a:br>
            <a:endParaRPr lang="tr-TR" sz="2400" dirty="0"/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E" = storage modulus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E' = loss modulus</a:t>
            </a:r>
            <a:br>
              <a:rPr lang="en-US" sz="2400" dirty="0" smtClean="0">
                <a:effectLst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279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188" y="1179516"/>
            <a:ext cx="10058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A</a:t>
            </a:r>
            <a:r>
              <a:rPr lang="en-US" sz="2200" dirty="0" err="1" smtClean="0"/>
              <a:t>ssume</a:t>
            </a:r>
            <a:r>
              <a:rPr lang="en-US" sz="2200" dirty="0" smtClean="0"/>
              <a:t> that you apply a load to a polymer, some part of the applied load is dissipated by the energy dissipation mechanisms ( such as segmental motions) in the bulk of polymer , and other part of the load is stored in the material and will be release upon removal of the load (such as the elastic response of a spring!). </a:t>
            </a:r>
            <a:endParaRPr lang="tr-TR" sz="2200" dirty="0" smtClean="0"/>
          </a:p>
          <a:p>
            <a:pPr algn="just"/>
            <a:endParaRPr lang="tr-TR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I</a:t>
            </a:r>
            <a:r>
              <a:rPr lang="en-US" sz="2200" dirty="0" err="1" smtClean="0"/>
              <a:t>ncreasing</a:t>
            </a:r>
            <a:r>
              <a:rPr lang="en-US" sz="2200" dirty="0" smtClean="0"/>
              <a:t> Tan delta indicates that your material has more energy dissipation potential so the greater the Tan delta, the more dissipative your material is. </a:t>
            </a:r>
            <a:endParaRPr lang="tr-TR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/>
              <a:t>D</a:t>
            </a:r>
            <a:r>
              <a:rPr lang="en-US" sz="2200" dirty="0" err="1" smtClean="0"/>
              <a:t>ecreasing</a:t>
            </a:r>
            <a:r>
              <a:rPr lang="en-US" sz="2200" dirty="0" smtClean="0"/>
              <a:t> Tan delta means that your material acts more elastic now and by applying a load, it has more potential to store the load rather than dissipating it!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en-US" sz="2200" dirty="0" smtClean="0"/>
              <a:t>For example, in case of </a:t>
            </a:r>
            <a:r>
              <a:rPr lang="en-US" sz="2200" dirty="0" err="1" smtClean="0"/>
              <a:t>nano</a:t>
            </a:r>
            <a:r>
              <a:rPr lang="en-US" sz="2200" dirty="0" smtClean="0"/>
              <a:t>-composites ( and filled polymers), increasing the </a:t>
            </a:r>
            <a:r>
              <a:rPr lang="en-US" sz="2200" dirty="0" err="1" smtClean="0"/>
              <a:t>nano</a:t>
            </a:r>
            <a:r>
              <a:rPr lang="en-US" sz="2200" dirty="0" smtClean="0"/>
              <a:t>-particle content diminishes the value of Tan delta as </a:t>
            </a:r>
            <a:r>
              <a:rPr lang="en-US" sz="2200" dirty="0" err="1" smtClean="0"/>
              <a:t>nano</a:t>
            </a:r>
            <a:r>
              <a:rPr lang="en-US" sz="2200" dirty="0" smtClean="0"/>
              <a:t>-particles impose restrictions against molecular motion of polymer chains ( due to the adsorption of polymer chain on the surface of the particles) resulting in more elastic response of the material.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44068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Resim 1" descr="Frequency effec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1385" y="629071"/>
            <a:ext cx="6803222" cy="496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MA of polycaprolacto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746" y="998593"/>
            <a:ext cx="6654438" cy="443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57622" y="393287"/>
            <a:ext cx="498412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For example, the DMA curve of </a:t>
            </a:r>
            <a:r>
              <a:rPr lang="en-US" altLang="en-US" dirty="0" err="1">
                <a:latin typeface="Arial" panose="020B0604020202020204" pitchFamily="34" charset="0"/>
              </a:rPr>
              <a:t>polycaprolactone</a:t>
            </a:r>
            <a:r>
              <a:rPr lang="en-US" altLang="en-US" dirty="0">
                <a:latin typeface="Arial" panose="020B0604020202020204" pitchFamily="34" charset="0"/>
              </a:rPr>
              <a:t> measured at a </a:t>
            </a:r>
            <a:r>
              <a:rPr lang="en-US" altLang="en-US" dirty="0" err="1">
                <a:latin typeface="Arial" panose="020B0604020202020204" pitchFamily="34" charset="0"/>
              </a:rPr>
              <a:t>meachnical</a:t>
            </a:r>
            <a:r>
              <a:rPr lang="en-US" altLang="en-US" dirty="0">
                <a:latin typeface="Arial" panose="020B0604020202020204" pitchFamily="34" charset="0"/>
              </a:rPr>
              <a:t> vibration frequency of 1 Hz is shown below: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</a:t>
            </a:r>
            <a:endParaRPr kumimoji="0" lang="en-US" altLang="en-US" sz="2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The drop in storage modulus (E') and peak in damping factor (tan delta) between -60 and -30°C is due to the glass transition (</a:t>
            </a:r>
            <a:r>
              <a:rPr lang="en-US" altLang="en-US" dirty="0" err="1">
                <a:latin typeface="Arial" panose="020B0604020202020204" pitchFamily="34" charset="0"/>
              </a:rPr>
              <a:t>Tg</a:t>
            </a:r>
            <a:r>
              <a:rPr lang="en-US" altLang="en-US" dirty="0">
                <a:latin typeface="Arial" panose="020B0604020202020204" pitchFamily="34" charset="0"/>
              </a:rPr>
              <a:t>) of the amorphous polymer in this semi-crystalline material. Above 50°C the sample begins to melt and flow, thus loosing all mechanical integrity. Below the </a:t>
            </a:r>
            <a:r>
              <a:rPr lang="en-US" altLang="en-US" dirty="0" err="1">
                <a:latin typeface="Arial" panose="020B0604020202020204" pitchFamily="34" charset="0"/>
              </a:rPr>
              <a:t>Tg</a:t>
            </a:r>
            <a:r>
              <a:rPr lang="en-US" altLang="en-US" dirty="0">
                <a:latin typeface="Arial" panose="020B0604020202020204" pitchFamily="34" charset="0"/>
              </a:rPr>
              <a:t> small peaks are evident in the tan delta curve at -80 and -130°C. These are the beta and gamma </a:t>
            </a:r>
            <a:r>
              <a:rPr lang="en-US" altLang="en-US" dirty="0" err="1">
                <a:latin typeface="Arial" panose="020B0604020202020204" pitchFamily="34" charset="0"/>
              </a:rPr>
              <a:t>transtions</a:t>
            </a:r>
            <a:r>
              <a:rPr lang="en-US" altLang="en-US" dirty="0">
                <a:latin typeface="Arial" panose="020B0604020202020204" pitchFamily="34" charset="0"/>
              </a:rPr>
              <a:t> in this polymer (the glass transition is known also as the alpha transition) and are caused by local motion of the polymer chains as opposed to large scale co-operative motion that accompanies the </a:t>
            </a:r>
            <a:r>
              <a:rPr lang="en-US" altLang="en-US" dirty="0" err="1">
                <a:latin typeface="Arial" panose="020B0604020202020204" pitchFamily="34" charset="0"/>
              </a:rPr>
              <a:t>Tg</a:t>
            </a:r>
            <a:r>
              <a:rPr lang="en-US" altLang="en-US" dirty="0">
                <a:latin typeface="Arial" panose="020B0604020202020204" pitchFamily="34" charset="0"/>
              </a:rPr>
              <a:t>. These small transitions are very difficult to observe by DSC but are often very important in determining the impact resistance of the polymer.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51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Dynamic Mechanical Analysis: A Practical Introduction, Second Edition</a:t>
            </a: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Yazar</a:t>
            </a:r>
            <a:r>
              <a:rPr lang="en-US" dirty="0" smtClean="0">
                <a:effectLst/>
              </a:rPr>
              <a:t>: Kevin P. Menard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623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640</Words>
  <Application>Microsoft Office PowerPoint</Application>
  <PresentationFormat>Özel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Yasar Üniversitesi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DDAS</dc:creator>
  <cp:lastModifiedBy>aylin</cp:lastModifiedBy>
  <cp:revision>22</cp:revision>
  <dcterms:created xsi:type="dcterms:W3CDTF">2014-12-17T04:07:03Z</dcterms:created>
  <dcterms:modified xsi:type="dcterms:W3CDTF">2014-12-24T15:01:23Z</dcterms:modified>
</cp:coreProperties>
</file>