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3" r:id="rId2"/>
    <p:sldId id="276" r:id="rId3"/>
    <p:sldId id="277" r:id="rId4"/>
    <p:sldId id="278" r:id="rId5"/>
    <p:sldId id="281" r:id="rId6"/>
    <p:sldId id="282" r:id="rId7"/>
    <p:sldId id="285" r:id="rId8"/>
    <p:sldId id="286" r:id="rId9"/>
    <p:sldId id="287" r:id="rId10"/>
    <p:sldId id="256" r:id="rId11"/>
    <p:sldId id="289" r:id="rId12"/>
    <p:sldId id="300" r:id="rId13"/>
    <p:sldId id="257" r:id="rId14"/>
    <p:sldId id="262" r:id="rId15"/>
    <p:sldId id="258" r:id="rId16"/>
    <p:sldId id="263" r:id="rId17"/>
    <p:sldId id="259" r:id="rId18"/>
    <p:sldId id="269" r:id="rId19"/>
    <p:sldId id="260" r:id="rId20"/>
    <p:sldId id="264" r:id="rId21"/>
    <p:sldId id="270" r:id="rId22"/>
    <p:sldId id="290" r:id="rId23"/>
    <p:sldId id="292" r:id="rId24"/>
    <p:sldId id="291" r:id="rId25"/>
    <p:sldId id="293" r:id="rId26"/>
    <p:sldId id="294" r:id="rId27"/>
    <p:sldId id="295" r:id="rId28"/>
    <p:sldId id="261" r:id="rId29"/>
    <p:sldId id="296" r:id="rId30"/>
    <p:sldId id="301" r:id="rId31"/>
    <p:sldId id="302" r:id="rId32"/>
    <p:sldId id="303" r:id="rId33"/>
    <p:sldId id="304" r:id="rId34"/>
    <p:sldId id="265" r:id="rId35"/>
    <p:sldId id="266"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1104"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5F40B-2BA7-4837-B554-B263F49673F3}" type="datetimeFigureOut">
              <a:rPr lang="en-US" smtClean="0"/>
              <a:pPr/>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B23471-FE18-44AB-8301-554E561AA8B9}" type="slidenum">
              <a:rPr lang="en-US" smtClean="0"/>
              <a:pPr/>
              <a:t>‹#›</a:t>
            </a:fld>
            <a:endParaRPr lang="en-US"/>
          </a:p>
        </p:txBody>
      </p:sp>
    </p:spTree>
    <p:extLst>
      <p:ext uri="{BB962C8B-B14F-4D97-AF65-F5344CB8AC3E}">
        <p14:creationId xmlns:p14="http://schemas.microsoft.com/office/powerpoint/2010/main" val="185007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23471-FE18-44AB-8301-554E561AA8B9}" type="slidenum">
              <a:rPr lang="en-US" smtClean="0"/>
              <a:pPr/>
              <a:t>9</a:t>
            </a:fld>
            <a:endParaRPr lang="en-US"/>
          </a:p>
        </p:txBody>
      </p:sp>
    </p:spTree>
    <p:extLst>
      <p:ext uri="{BB962C8B-B14F-4D97-AF65-F5344CB8AC3E}">
        <p14:creationId xmlns:p14="http://schemas.microsoft.com/office/powerpoint/2010/main" val="2633059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F65C2CCA-F0D6-45BA-BEF6-BB30696D312A}" type="datetimeFigureOut">
              <a:rPr lang="tr-TR" smtClean="0"/>
              <a:pPr/>
              <a:t>27.02.2015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0CD4E2-6419-4DFB-AFCD-74EF19E6924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65C2CCA-F0D6-45BA-BEF6-BB30696D312A}" type="datetimeFigureOut">
              <a:rPr lang="tr-TR" smtClean="0"/>
              <a:pPr/>
              <a:t>27.02.2015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0CD4E2-6419-4DFB-AFCD-74EF19E6924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65C2CCA-F0D6-45BA-BEF6-BB30696D312A}" type="datetimeFigureOut">
              <a:rPr lang="tr-TR" smtClean="0"/>
              <a:pPr/>
              <a:t>27.02.2015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0CD4E2-6419-4DFB-AFCD-74EF19E6924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65C2CCA-F0D6-45BA-BEF6-BB30696D312A}" type="datetimeFigureOut">
              <a:rPr lang="tr-TR" smtClean="0"/>
              <a:pPr/>
              <a:t>27.02.2015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0CD4E2-6419-4DFB-AFCD-74EF19E6924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5C2CCA-F0D6-45BA-BEF6-BB30696D312A}" type="datetimeFigureOut">
              <a:rPr lang="tr-TR" smtClean="0"/>
              <a:pPr/>
              <a:t>27.02.2015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0CD4E2-6419-4DFB-AFCD-74EF19E6924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F65C2CCA-F0D6-45BA-BEF6-BB30696D312A}" type="datetimeFigureOut">
              <a:rPr lang="tr-TR" smtClean="0"/>
              <a:pPr/>
              <a:t>27.02.2015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0CD4E2-6419-4DFB-AFCD-74EF19E6924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F65C2CCA-F0D6-45BA-BEF6-BB30696D312A}" type="datetimeFigureOut">
              <a:rPr lang="tr-TR" smtClean="0"/>
              <a:pPr/>
              <a:t>27.02.2015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B0CD4E2-6419-4DFB-AFCD-74EF19E6924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F65C2CCA-F0D6-45BA-BEF6-BB30696D312A}" type="datetimeFigureOut">
              <a:rPr lang="tr-TR" smtClean="0"/>
              <a:pPr/>
              <a:t>27.02.2015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B0CD4E2-6419-4DFB-AFCD-74EF19E6924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C2CCA-F0D6-45BA-BEF6-BB30696D312A}" type="datetimeFigureOut">
              <a:rPr lang="tr-TR" smtClean="0"/>
              <a:pPr/>
              <a:t>27.02.2015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B0CD4E2-6419-4DFB-AFCD-74EF19E6924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C2CCA-F0D6-45BA-BEF6-BB30696D312A}" type="datetimeFigureOut">
              <a:rPr lang="tr-TR" smtClean="0"/>
              <a:pPr/>
              <a:t>27.02.2015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0CD4E2-6419-4DFB-AFCD-74EF19E6924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C2CCA-F0D6-45BA-BEF6-BB30696D312A}" type="datetimeFigureOut">
              <a:rPr lang="tr-TR" smtClean="0"/>
              <a:pPr/>
              <a:t>27.02.2015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0CD4E2-6419-4DFB-AFCD-74EF19E6924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C2CCA-F0D6-45BA-BEF6-BB30696D312A}" type="datetimeFigureOut">
              <a:rPr lang="tr-TR" smtClean="0"/>
              <a:pPr/>
              <a:t>27.02.2015</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CD4E2-6419-4DFB-AFCD-74EF19E6924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iytrade.com/china/pd/1997396/teflon_coated_cable.htm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Vulcanization" TargetMode="External"/><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nanoequipment.files.wordpress.com/2011/03/equation14.jpg"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nanoequipment.files.wordpress.com/2011/03/equation2.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bobetgroup.com/medias/tp/35-calendering-zoom.jpg?PHPSESSID=4e12aae10af45bfd4bfa9afd7c3503b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olynov.com/processes/heavyCoating.html" TargetMode="External"/><Relationship Id="rId2" Type="http://schemas.openxmlformats.org/officeDocument/2006/relationships/hyperlink" Target="http://www.lyondellbasell.com/Products/ByCategory/polymers/process/ExtrusionCoating/"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Refractive_index" TargetMode="Externa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intechopen.com/source/html/45206/media/image1.p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intechopen.com/source/html/45206/media/image2.jpe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intechopen.com/source/html/45206/media/image4.jpe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tr/url?sa=i&amp;rct=j&amp;q=alkyd+resin+chemical+structure&amp;source=images&amp;cd=&amp;cad=rja&amp;docid=FlpQaQSC0VeS5M&amp;tbnid=g4X7XTR44_KuUM:&amp;ved=0CAUQjRw&amp;url=http://www.sciencedirect.com/science/article/pii/S0300944011002529&amp;ei=wh9AUfSCJcaotAbqrYDIDw&amp;psig=AFQjCNEmt3Gu1WJayOObV3Cvd1vODQmiIA&amp;ust=1363243243956007" TargetMode="Externa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yourmortgagemattersca.files.wordpress.com/2012/05/brush-colour.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google.com.tr/url?sa=i&amp;rct=j&amp;q=&amp;esrc=s&amp;source=images&amp;cd=&amp;cad=rja&amp;docid=7m37EPc8o4ZAxM&amp;tbnid=pK-EkuR31WgQIM:&amp;ved=0CAUQjRw&amp;url=http://www.pfonline.com/articles/todays-paint-application-methods&amp;ei=mCUMU--3OorqswbCuoCYAw&amp;bvm=bv.61725948,d.bGQ&amp;psig=AFQjCNEXoZnPKjDwgAo9O9MQxifilucFfw&amp;ust=1393391281980709" TargetMode="Externa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404664"/>
            <a:ext cx="7643192" cy="634082"/>
          </a:xfrm>
        </p:spPr>
        <p:txBody>
          <a:bodyPr>
            <a:normAutofit fontScale="90000"/>
          </a:bodyPr>
          <a:lstStyle/>
          <a:p>
            <a:r>
              <a:rPr lang="tr-TR" dirty="0" smtClean="0"/>
              <a:t>Polymer Coatings</a:t>
            </a:r>
            <a:br>
              <a:rPr lang="tr-TR" dirty="0" smtClean="0"/>
            </a:br>
            <a:endParaRPr lang="tr-TR" dirty="0"/>
          </a:p>
        </p:txBody>
      </p:sp>
      <p:sp>
        <p:nvSpPr>
          <p:cNvPr id="4" name="3 Dikdörtgen"/>
          <p:cNvSpPr/>
          <p:nvPr/>
        </p:nvSpPr>
        <p:spPr>
          <a:xfrm>
            <a:off x="395536" y="980728"/>
            <a:ext cx="8748464" cy="923330"/>
          </a:xfrm>
          <a:prstGeom prst="rect">
            <a:avLst/>
          </a:prstGeom>
        </p:spPr>
        <p:txBody>
          <a:bodyPr wrap="square">
            <a:spAutoFit/>
          </a:bodyPr>
          <a:lstStyle/>
          <a:p>
            <a:r>
              <a:rPr lang="en-US" dirty="0" smtClean="0"/>
              <a:t>A </a:t>
            </a:r>
            <a:r>
              <a:rPr lang="en-US" b="1" dirty="0" smtClean="0"/>
              <a:t>coating</a:t>
            </a:r>
            <a:r>
              <a:rPr lang="en-US" dirty="0" smtClean="0"/>
              <a:t> is a covering that is applied to the surface of an object, usually referred to as the </a:t>
            </a:r>
            <a:r>
              <a:rPr lang="en-US" b="1" dirty="0" smtClean="0"/>
              <a:t>substrate</a:t>
            </a:r>
            <a:r>
              <a:rPr lang="en-US" dirty="0" smtClean="0"/>
              <a:t>. The purpose of applying the coating may be decorative, functional, or both. </a:t>
            </a:r>
            <a:r>
              <a:rPr lang="tr-TR" dirty="0" smtClean="0"/>
              <a:t/>
            </a:r>
            <a:br>
              <a:rPr lang="tr-TR" dirty="0" smtClean="0"/>
            </a:br>
            <a:endParaRPr lang="tr-TR" dirty="0"/>
          </a:p>
        </p:txBody>
      </p:sp>
      <p:sp>
        <p:nvSpPr>
          <p:cNvPr id="5" name="4 Dikdörtgen"/>
          <p:cNvSpPr/>
          <p:nvPr/>
        </p:nvSpPr>
        <p:spPr>
          <a:xfrm>
            <a:off x="395536" y="2001614"/>
            <a:ext cx="7776864" cy="923330"/>
          </a:xfrm>
          <a:prstGeom prst="rect">
            <a:avLst/>
          </a:prstGeom>
        </p:spPr>
        <p:txBody>
          <a:bodyPr wrap="square">
            <a:spAutoFit/>
          </a:bodyPr>
          <a:lstStyle/>
          <a:p>
            <a:pPr algn="just"/>
            <a:r>
              <a:rPr lang="en-US" dirty="0" smtClean="0"/>
              <a:t>Functional coatings may be applied to change the surface properties of the substrate, such as adhesion, </a:t>
            </a:r>
            <a:r>
              <a:rPr lang="en-US" dirty="0" err="1" smtClean="0"/>
              <a:t>wetability</a:t>
            </a:r>
            <a:r>
              <a:rPr lang="en-US" dirty="0" smtClean="0"/>
              <a:t>, corrosion resistance, or wear resistance. </a:t>
            </a:r>
            <a:r>
              <a:rPr lang="tr-TR" dirty="0" smtClean="0"/>
              <a:t/>
            </a:r>
            <a:br>
              <a:rPr lang="tr-TR" dirty="0" smtClean="0"/>
            </a:br>
            <a:endParaRPr lang="tr-TR" dirty="0" smtClean="0"/>
          </a:p>
        </p:txBody>
      </p:sp>
      <p:sp>
        <p:nvSpPr>
          <p:cNvPr id="7" name="6 Dikdörtgen"/>
          <p:cNvSpPr/>
          <p:nvPr/>
        </p:nvSpPr>
        <p:spPr>
          <a:xfrm>
            <a:off x="22271" y="5445224"/>
            <a:ext cx="5053844" cy="1477328"/>
          </a:xfrm>
          <a:prstGeom prst="rect">
            <a:avLst/>
          </a:prstGeom>
        </p:spPr>
        <p:txBody>
          <a:bodyPr wrap="square">
            <a:spAutoFit/>
          </a:bodyPr>
          <a:lstStyle/>
          <a:p>
            <a:pPr algn="just"/>
            <a:r>
              <a:rPr lang="tr-TR" dirty="0" smtClean="0"/>
              <a:t/>
            </a:r>
            <a:br>
              <a:rPr lang="tr-TR" dirty="0" smtClean="0"/>
            </a:br>
            <a:r>
              <a:rPr lang="tr-TR" dirty="0" err="1" smtClean="0"/>
              <a:t>Insulating</a:t>
            </a:r>
            <a:r>
              <a:rPr lang="tr-TR" dirty="0" smtClean="0"/>
              <a:t> </a:t>
            </a:r>
            <a:r>
              <a:rPr lang="tr-TR" dirty="0" err="1" smtClean="0"/>
              <a:t>coatings</a:t>
            </a:r>
            <a:r>
              <a:rPr lang="tr-TR" dirty="0" smtClean="0"/>
              <a:t>: </a:t>
            </a:r>
            <a:r>
              <a:rPr lang="en-US" dirty="0" smtClean="0"/>
              <a:t>Insulating material is used as a protective coating on electrical wire and cables. Material like PVC, Teflon</a:t>
            </a:r>
            <a:r>
              <a:rPr lang="en-US" i="1" dirty="0" smtClean="0"/>
              <a:t> </a:t>
            </a:r>
            <a:r>
              <a:rPr lang="en-US" dirty="0" smtClean="0"/>
              <a:t>and rubber are very good electrical insulators. </a:t>
            </a:r>
            <a:endParaRPr lang="tr-TR" dirty="0"/>
          </a:p>
        </p:txBody>
      </p:sp>
      <p:pic>
        <p:nvPicPr>
          <p:cNvPr id="1026" name="Picture 2" descr="teflon coated cable">
            <a:hlinkClick r:id="rId2"/>
          </p:cNvPr>
          <p:cNvPicPr>
            <a:picLocks noChangeAspect="1" noChangeArrowheads="1"/>
          </p:cNvPicPr>
          <p:nvPr/>
        </p:nvPicPr>
        <p:blipFill>
          <a:blip r:embed="rId3" cstate="print"/>
          <a:srcRect/>
          <a:stretch>
            <a:fillRect/>
          </a:stretch>
        </p:blipFill>
        <p:spPr bwMode="auto">
          <a:xfrm>
            <a:off x="539552" y="2780928"/>
            <a:ext cx="2857500" cy="2857500"/>
          </a:xfrm>
          <a:prstGeom prst="rect">
            <a:avLst/>
          </a:prstGeom>
          <a:noFill/>
        </p:spPr>
      </p:pic>
      <p:sp>
        <p:nvSpPr>
          <p:cNvPr id="10" name="5 Dikdörtgen"/>
          <p:cNvSpPr/>
          <p:nvPr/>
        </p:nvSpPr>
        <p:spPr>
          <a:xfrm>
            <a:off x="5018504" y="3068960"/>
            <a:ext cx="4017095" cy="923330"/>
          </a:xfrm>
          <a:prstGeom prst="rect">
            <a:avLst/>
          </a:prstGeom>
        </p:spPr>
        <p:txBody>
          <a:bodyPr wrap="square">
            <a:spAutoFit/>
          </a:bodyPr>
          <a:lstStyle/>
          <a:p>
            <a:r>
              <a:rPr lang="en-US" dirty="0" smtClean="0"/>
              <a:t>Non-stick PTFE coated- cooking pans</a:t>
            </a:r>
            <a:r>
              <a:rPr lang="tr-TR" dirty="0" smtClean="0"/>
              <a:t>: Changing adhesion properties.</a:t>
            </a:r>
            <a:br>
              <a:rPr lang="tr-TR" dirty="0" smtClean="0"/>
            </a:br>
            <a:endParaRPr lang="tr-TR" dirty="0" smtClean="0"/>
          </a:p>
        </p:txBody>
      </p:sp>
      <p:pic>
        <p:nvPicPr>
          <p:cNvPr id="3" name="Picture 2" descr="Teflon Fabr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3889412"/>
            <a:ext cx="3240360" cy="2151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6953" y="6274966"/>
            <a:ext cx="2029786" cy="369332"/>
          </a:xfrm>
          <a:prstGeom prst="rect">
            <a:avLst/>
          </a:prstGeom>
          <a:noFill/>
        </p:spPr>
        <p:txBody>
          <a:bodyPr wrap="none" rtlCol="0">
            <a:spAutoFit/>
          </a:bodyPr>
          <a:lstStyle/>
          <a:p>
            <a:r>
              <a:rPr lang="tr-TR" dirty="0" smtClean="0"/>
              <a:t>Teflon coated fabric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786" y="3000372"/>
            <a:ext cx="8001056" cy="2928958"/>
          </a:xfrm>
        </p:spPr>
        <p:txBody>
          <a:bodyPr>
            <a:noAutofit/>
          </a:bodyPr>
          <a:lstStyle/>
          <a:p>
            <a:pPr algn="l"/>
            <a:r>
              <a:rPr lang="tr-TR" sz="1600" dirty="0">
                <a:solidFill>
                  <a:schemeClr val="tx1"/>
                </a:solidFill>
              </a:rPr>
              <a:t/>
            </a:r>
            <a:br>
              <a:rPr lang="tr-TR" sz="1600" dirty="0">
                <a:solidFill>
                  <a:schemeClr val="tx1"/>
                </a:solidFill>
              </a:rPr>
            </a:br>
            <a:r>
              <a:rPr lang="tr-TR" sz="1800" b="1" dirty="0" smtClean="0">
                <a:solidFill>
                  <a:schemeClr val="tx1"/>
                </a:solidFill>
              </a:rPr>
              <a:t>Kısa </a:t>
            </a:r>
            <a:r>
              <a:rPr lang="tr-TR" sz="1800" b="1" dirty="0">
                <a:solidFill>
                  <a:schemeClr val="tx1"/>
                </a:solidFill>
              </a:rPr>
              <a:t>Tanım : </a:t>
            </a:r>
            <a:r>
              <a:rPr lang="tr-TR" sz="1800" dirty="0">
                <a:solidFill>
                  <a:schemeClr val="tx1"/>
                </a:solidFill>
              </a:rPr>
              <a:t>Yerinde özel makineler ile püskürtülerek uygulanan sistemlerdir. Ek yeri olmayan tek parça bir izolasyon elde edilir. Isı ve ses izolasyonu amacı ile uygulanmaktadır</a:t>
            </a:r>
            <a:r>
              <a:rPr lang="tr-TR" sz="1800" dirty="0" smtClean="0">
                <a:solidFill>
                  <a:schemeClr val="tx1"/>
                </a:solidFill>
              </a:rPr>
              <a:t>.</a:t>
            </a:r>
          </a:p>
          <a:p>
            <a:pPr algn="l"/>
            <a:r>
              <a:rPr lang="tr-TR" sz="1600" dirty="0">
                <a:solidFill>
                  <a:schemeClr val="tx1"/>
                </a:solidFill>
              </a:rPr>
              <a:t/>
            </a:r>
            <a:br>
              <a:rPr lang="tr-TR" sz="1600" dirty="0">
                <a:solidFill>
                  <a:schemeClr val="tx1"/>
                </a:solidFill>
              </a:rPr>
            </a:br>
            <a:r>
              <a:rPr lang="tr-TR" sz="1800" b="1" dirty="0" smtClean="0">
                <a:solidFill>
                  <a:schemeClr val="tx1"/>
                </a:solidFill>
              </a:rPr>
              <a:t>Uygulama </a:t>
            </a:r>
            <a:r>
              <a:rPr lang="tr-TR" sz="1800" b="1" dirty="0">
                <a:solidFill>
                  <a:schemeClr val="tx1"/>
                </a:solidFill>
              </a:rPr>
              <a:t>Alanları : </a:t>
            </a:r>
            <a:r>
              <a:rPr lang="tr-TR" sz="1800" dirty="0">
                <a:solidFill>
                  <a:schemeClr val="tx1"/>
                </a:solidFill>
              </a:rPr>
              <a:t>Fabrika çatıları (eski-yıpranmış), inşaatlar, konutlar, tavuk çiftlikleri, mantar çiftlikleri, balıkçı tekneleri, soğuk hava depoları, her türlü çatı ve zemin yalıtım, perde beton </a:t>
            </a:r>
            <a:r>
              <a:rPr lang="tr-TR" sz="1800" dirty="0" smtClean="0">
                <a:solidFill>
                  <a:schemeClr val="tx1"/>
                </a:solidFill>
              </a:rPr>
              <a:t>yalıtımı.</a:t>
            </a:r>
          </a:p>
          <a:p>
            <a:pPr algn="l"/>
            <a:r>
              <a:rPr lang="tr-TR" sz="1600" dirty="0">
                <a:solidFill>
                  <a:schemeClr val="tx1"/>
                </a:solidFill>
              </a:rPr>
              <a:t/>
            </a:r>
            <a:br>
              <a:rPr lang="tr-TR" sz="1600" dirty="0">
                <a:solidFill>
                  <a:schemeClr val="tx1"/>
                </a:solidFill>
              </a:rPr>
            </a:br>
            <a:r>
              <a:rPr lang="tr-TR" sz="1600" b="1" dirty="0" smtClean="0">
                <a:solidFill>
                  <a:schemeClr val="tx1"/>
                </a:solidFill>
              </a:rPr>
              <a:t>Teknik </a:t>
            </a:r>
            <a:r>
              <a:rPr lang="tr-TR" sz="1600" b="1" dirty="0">
                <a:solidFill>
                  <a:schemeClr val="tx1"/>
                </a:solidFill>
              </a:rPr>
              <a:t>Özellikler : </a:t>
            </a:r>
            <a:r>
              <a:rPr lang="tr-TR" sz="1600" dirty="0">
                <a:solidFill>
                  <a:schemeClr val="tx1"/>
                </a:solidFill>
              </a:rPr>
              <a:t>Isı geçirgenlik </a:t>
            </a:r>
            <a:r>
              <a:rPr lang="tr-TR" sz="1600" dirty="0" smtClean="0">
                <a:solidFill>
                  <a:schemeClr val="tx1"/>
                </a:solidFill>
              </a:rPr>
              <a:t>direnci: </a:t>
            </a:r>
            <a:r>
              <a:rPr lang="tr-TR" sz="1600" dirty="0">
                <a:solidFill>
                  <a:schemeClr val="tx1"/>
                </a:solidFill>
              </a:rPr>
              <a:t>24,6 </a:t>
            </a:r>
            <a:r>
              <a:rPr lang="tr-TR" sz="1600" dirty="0" smtClean="0">
                <a:solidFill>
                  <a:schemeClr val="tx1"/>
                </a:solidFill>
              </a:rPr>
              <a:t>mW/mK (SI unit=watt/meter.Kelvin)</a:t>
            </a:r>
            <a:r>
              <a:rPr lang="tr-TR" sz="1600" dirty="0">
                <a:solidFill>
                  <a:schemeClr val="tx1"/>
                </a:solidFill>
              </a:rPr>
              <a:t/>
            </a:r>
            <a:br>
              <a:rPr lang="tr-TR" sz="1600" dirty="0">
                <a:solidFill>
                  <a:schemeClr val="tx1"/>
                </a:solidFill>
              </a:rPr>
            </a:br>
            <a:r>
              <a:rPr lang="tr-TR" sz="1600" dirty="0">
                <a:solidFill>
                  <a:schemeClr val="tx1"/>
                </a:solidFill>
              </a:rPr>
              <a:t>Basma direnci: 175 kPa</a:t>
            </a:r>
            <a:br>
              <a:rPr lang="tr-TR" sz="1600" dirty="0">
                <a:solidFill>
                  <a:schemeClr val="tx1"/>
                </a:solidFill>
              </a:rPr>
            </a:br>
            <a:r>
              <a:rPr lang="tr-TR" sz="1600" dirty="0">
                <a:solidFill>
                  <a:schemeClr val="tx1"/>
                </a:solidFill>
              </a:rPr>
              <a:t>Kapalı hücre miktarı: %15</a:t>
            </a:r>
            <a:br>
              <a:rPr lang="tr-TR" sz="1600" dirty="0">
                <a:solidFill>
                  <a:schemeClr val="tx1"/>
                </a:solidFill>
              </a:rPr>
            </a:br>
            <a:r>
              <a:rPr lang="tr-TR" sz="1600" dirty="0">
                <a:solidFill>
                  <a:schemeClr val="tx1"/>
                </a:solidFill>
              </a:rPr>
              <a:t>Alev Dayanımı: </a:t>
            </a:r>
            <a:r>
              <a:rPr lang="tr-TR" sz="1600" dirty="0" smtClean="0">
                <a:solidFill>
                  <a:schemeClr val="tx1"/>
                </a:solidFill>
              </a:rPr>
              <a:t>B2 (normal alev alır)-B3 (kolay alev alır)</a:t>
            </a:r>
            <a:r>
              <a:rPr lang="tr-TR" sz="1600" dirty="0">
                <a:solidFill>
                  <a:schemeClr val="tx1"/>
                </a:solidFill>
              </a:rPr>
              <a:t/>
            </a:r>
            <a:br>
              <a:rPr lang="tr-TR" sz="1600" dirty="0">
                <a:solidFill>
                  <a:schemeClr val="tx1"/>
                </a:solidFill>
              </a:rPr>
            </a:br>
            <a:r>
              <a:rPr lang="tr-TR" sz="1600" dirty="0">
                <a:solidFill>
                  <a:schemeClr val="tx1"/>
                </a:solidFill>
              </a:rPr>
              <a:t>Bükülme Direnci: 0,35 N/mm²</a:t>
            </a:r>
          </a:p>
        </p:txBody>
      </p:sp>
      <p:pic>
        <p:nvPicPr>
          <p:cNvPr id="1026" name="Picture 2" descr="http://www.yapikatalogu.com/VImages/Firmalar/172421/FotografDosyalari/b_23602_polimer-sert-xps-ve-eps-kopukler-(kapali-gozenekli).jpg"/>
          <p:cNvPicPr>
            <a:picLocks noChangeAspect="1" noChangeArrowheads="1"/>
          </p:cNvPicPr>
          <p:nvPr/>
        </p:nvPicPr>
        <p:blipFill>
          <a:blip r:embed="rId2" cstate="print"/>
          <a:srcRect/>
          <a:stretch>
            <a:fillRect/>
          </a:stretch>
        </p:blipFill>
        <p:spPr bwMode="auto">
          <a:xfrm>
            <a:off x="642910" y="285728"/>
            <a:ext cx="3743325" cy="2466975"/>
          </a:xfrm>
          <a:prstGeom prst="rect">
            <a:avLst/>
          </a:prstGeom>
          <a:noFill/>
        </p:spPr>
      </p:pic>
      <p:sp>
        <p:nvSpPr>
          <p:cNvPr id="5" name="Rectangle 4"/>
          <p:cNvSpPr/>
          <p:nvPr/>
        </p:nvSpPr>
        <p:spPr>
          <a:xfrm>
            <a:off x="4572000" y="1071546"/>
            <a:ext cx="4572000" cy="1200329"/>
          </a:xfrm>
          <a:prstGeom prst="rect">
            <a:avLst/>
          </a:prstGeom>
        </p:spPr>
        <p:txBody>
          <a:bodyPr>
            <a:spAutoFit/>
          </a:bodyPr>
          <a:lstStyle/>
          <a:p>
            <a:r>
              <a:rPr lang="tr-TR" b="1" dirty="0" smtClean="0">
                <a:solidFill>
                  <a:schemeClr val="tx1"/>
                </a:solidFill>
              </a:rPr>
              <a:t>Ürün : </a:t>
            </a:r>
            <a:r>
              <a:rPr lang="tr-TR" dirty="0" smtClean="0">
                <a:solidFill>
                  <a:schemeClr val="tx1"/>
                </a:solidFill>
              </a:rPr>
              <a:t>Püskürtme Poliüretan </a:t>
            </a:r>
          </a:p>
          <a:p>
            <a:r>
              <a:rPr lang="tr-TR" dirty="0" smtClean="0">
                <a:solidFill>
                  <a:schemeClr val="tx1"/>
                </a:solidFill>
              </a:rPr>
              <a:t>(Poliüretan Sert Köpük)</a:t>
            </a:r>
          </a:p>
          <a:p>
            <a:r>
              <a:rPr lang="tr-TR" dirty="0" smtClean="0">
                <a:solidFill>
                  <a:schemeClr val="tx1"/>
                </a:solidFill>
              </a:rPr>
              <a:t/>
            </a:r>
            <a:br>
              <a:rPr lang="tr-TR" dirty="0" smtClean="0">
                <a:solidFill>
                  <a:schemeClr val="tx1"/>
                </a:solidFill>
              </a:rPr>
            </a:br>
            <a:r>
              <a:rPr lang="tr-TR" b="1" dirty="0" smtClean="0">
                <a:solidFill>
                  <a:schemeClr val="tx1"/>
                </a:solidFill>
              </a:rPr>
              <a:t>Marka : </a:t>
            </a:r>
            <a:r>
              <a:rPr lang="tr-TR" dirty="0" smtClean="0">
                <a:solidFill>
                  <a:schemeClr val="tx1"/>
                </a:solidFill>
              </a:rPr>
              <a:t>İzoroof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27384"/>
            <a:ext cx="6516216" cy="1224136"/>
          </a:xfrm>
        </p:spPr>
        <p:txBody>
          <a:bodyPr/>
          <a:lstStyle/>
          <a:p>
            <a:r>
              <a:rPr lang="tr-TR" dirty="0" err="1" smtClean="0"/>
              <a:t>Electrostatic</a:t>
            </a:r>
            <a:r>
              <a:rPr lang="tr-TR" dirty="0" smtClean="0"/>
              <a:t> </a:t>
            </a:r>
            <a:r>
              <a:rPr lang="tr-TR" dirty="0" err="1" smtClean="0"/>
              <a:t>Spraying</a:t>
            </a:r>
            <a:endParaRPr lang="tr-TR" dirty="0"/>
          </a:p>
        </p:txBody>
      </p:sp>
      <p:pic>
        <p:nvPicPr>
          <p:cNvPr id="21506" name="Picture 2" descr="Electrostatic Spray-Corona Powder Coating"/>
          <p:cNvPicPr>
            <a:picLocks noChangeAspect="1" noChangeArrowheads="1"/>
          </p:cNvPicPr>
          <p:nvPr/>
        </p:nvPicPr>
        <p:blipFill>
          <a:blip r:embed="rId2" cstate="print"/>
          <a:srcRect/>
          <a:stretch>
            <a:fillRect/>
          </a:stretch>
        </p:blipFill>
        <p:spPr bwMode="auto">
          <a:xfrm>
            <a:off x="323528" y="1124744"/>
            <a:ext cx="5729259" cy="3681050"/>
          </a:xfrm>
          <a:prstGeom prst="rect">
            <a:avLst/>
          </a:prstGeom>
          <a:noFill/>
        </p:spPr>
      </p:pic>
      <p:grpSp>
        <p:nvGrpSpPr>
          <p:cNvPr id="9" name="8 Grup"/>
          <p:cNvGrpSpPr/>
          <p:nvPr/>
        </p:nvGrpSpPr>
        <p:grpSpPr>
          <a:xfrm>
            <a:off x="0" y="4904000"/>
            <a:ext cx="6156176" cy="1621344"/>
            <a:chOff x="0" y="4904000"/>
            <a:chExt cx="6156176" cy="1621344"/>
          </a:xfrm>
        </p:grpSpPr>
        <p:sp>
          <p:nvSpPr>
            <p:cNvPr id="8" name="7 Dikdörtgen"/>
            <p:cNvSpPr/>
            <p:nvPr/>
          </p:nvSpPr>
          <p:spPr>
            <a:xfrm>
              <a:off x="0" y="4941168"/>
              <a:ext cx="615617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216024" y="4904000"/>
              <a:ext cx="5868144" cy="1477328"/>
            </a:xfrm>
            <a:prstGeom prst="rect">
              <a:avLst/>
            </a:prstGeom>
          </p:spPr>
          <p:txBody>
            <a:bodyPr wrap="square">
              <a:spAutoFit/>
            </a:bodyPr>
            <a:lstStyle/>
            <a:p>
              <a:endParaRPr lang="tr-TR" dirty="0" smtClean="0"/>
            </a:p>
            <a:p>
              <a:r>
                <a:rPr lang="en-US" dirty="0" smtClean="0"/>
                <a:t>This process can apply coatings between 20µm-245µm in thickness.</a:t>
              </a:r>
              <a:r>
                <a:rPr lang="tr-TR" dirty="0" smtClean="0"/>
                <a:t> </a:t>
              </a:r>
              <a:r>
                <a:rPr lang="en-US" dirty="0" smtClean="0"/>
                <a:t>Non-charged powder particles do not adhere to the object and will be recycled. Virtually all resins with the exception of nylon can be applied easily with this process.</a:t>
              </a:r>
              <a:endParaRPr lang="tr-TR" dirty="0"/>
            </a:p>
          </p:txBody>
        </p:sp>
      </p:grpSp>
      <p:sp>
        <p:nvSpPr>
          <p:cNvPr id="7" name="6 Dikdörtgen"/>
          <p:cNvSpPr/>
          <p:nvPr/>
        </p:nvSpPr>
        <p:spPr>
          <a:xfrm>
            <a:off x="6444208" y="1052736"/>
            <a:ext cx="2699792" cy="5909310"/>
          </a:xfrm>
          <a:prstGeom prst="rect">
            <a:avLst/>
          </a:prstGeom>
        </p:spPr>
        <p:txBody>
          <a:bodyPr wrap="square">
            <a:spAutoFit/>
          </a:bodyPr>
          <a:lstStyle/>
          <a:p>
            <a:r>
              <a:rPr lang="tr-TR" dirty="0" smtClean="0"/>
              <a:t>T</a:t>
            </a:r>
            <a:r>
              <a:rPr lang="en-US" dirty="0" smtClean="0"/>
              <a:t>he most common method used in powder coating</a:t>
            </a:r>
            <a:r>
              <a:rPr lang="tr-TR" dirty="0" smtClean="0"/>
              <a:t>: </a:t>
            </a:r>
          </a:p>
          <a:p>
            <a:endParaRPr lang="tr-TR" dirty="0" smtClean="0"/>
          </a:p>
          <a:p>
            <a:pPr>
              <a:buFont typeface="Arial" pitchFamily="34" charset="0"/>
              <a:buChar char="•"/>
            </a:pPr>
            <a:r>
              <a:rPr lang="en-US" dirty="0" smtClean="0"/>
              <a:t>High voltage (40-100 kV) concentrated at the nozzle of the spray gun causes ionizing of the air passing through the spray gun.</a:t>
            </a:r>
            <a:r>
              <a:rPr lang="tr-TR" dirty="0" smtClean="0"/>
              <a:t> </a:t>
            </a:r>
          </a:p>
          <a:p>
            <a:pPr>
              <a:buFont typeface="Arial" pitchFamily="34" charset="0"/>
              <a:buChar char="•"/>
            </a:pPr>
            <a:r>
              <a:rPr lang="en-US" dirty="0" smtClean="0"/>
              <a:t>Passage of the powder through this ionized air allows free ions to adhere </a:t>
            </a:r>
            <a:r>
              <a:rPr lang="tr-TR" dirty="0" err="1" smtClean="0"/>
              <a:t>some</a:t>
            </a:r>
            <a:r>
              <a:rPr lang="tr-TR" dirty="0" smtClean="0"/>
              <a:t> </a:t>
            </a:r>
            <a:r>
              <a:rPr lang="en-US" dirty="0" smtClean="0"/>
              <a:t>of the powder particles </a:t>
            </a:r>
            <a:r>
              <a:rPr lang="tr-TR" dirty="0" err="1" smtClean="0"/>
              <a:t>while</a:t>
            </a:r>
            <a:r>
              <a:rPr lang="tr-TR" dirty="0" smtClean="0"/>
              <a:t> </a:t>
            </a:r>
            <a:r>
              <a:rPr lang="en-US" dirty="0" smtClean="0"/>
              <a:t>applying a negative charge to them.</a:t>
            </a:r>
            <a:endParaRPr lang="tr-TR" dirty="0" smtClean="0"/>
          </a:p>
          <a:p>
            <a:pPr>
              <a:buFont typeface="Arial" pitchFamily="34" charset="0"/>
              <a:buChar char="•"/>
            </a:pPr>
            <a:r>
              <a:rPr lang="en-US" dirty="0" smtClean="0"/>
              <a:t>These particles have a strong attraction to the grounded part and deposit there. </a:t>
            </a:r>
            <a:endParaRPr lang="tr-TR" dirty="0" smtClean="0"/>
          </a:p>
          <a:p>
            <a:endParaRPr lang="tr-TR" dirty="0" smtClean="0"/>
          </a:p>
          <a:p>
            <a:pPr>
              <a:buFont typeface="Arial" pitchFamily="34" charset="0"/>
              <a:buChar char="•"/>
            </a:pPr>
            <a:endParaRPr lang="tr-TR" dirty="0"/>
          </a:p>
        </p:txBody>
      </p:sp>
      <p:sp>
        <p:nvSpPr>
          <p:cNvPr id="3" name="Rectangle 2"/>
          <p:cNvSpPr/>
          <p:nvPr/>
        </p:nvSpPr>
        <p:spPr>
          <a:xfrm>
            <a:off x="2123728" y="6608385"/>
            <a:ext cx="5904656" cy="276999"/>
          </a:xfrm>
          <a:prstGeom prst="rect">
            <a:avLst/>
          </a:prstGeom>
        </p:spPr>
        <p:txBody>
          <a:bodyPr wrap="square">
            <a:spAutoFit/>
          </a:bodyPr>
          <a:lstStyle/>
          <a:p>
            <a:r>
              <a:rPr lang="en-US" sz="1200" dirty="0"/>
              <a:t>http://www.chinapowdercoating.com/conventional-electrostatic-charging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1309"/>
            <a:ext cx="8229600" cy="3805883"/>
          </a:xfrm>
        </p:spPr>
        <p:txBody>
          <a:bodyPr>
            <a:normAutofit fontScale="70000" lnSpcReduction="20000"/>
          </a:bodyPr>
          <a:lstStyle/>
          <a:p>
            <a:pPr marL="0" indent="0" algn="just">
              <a:buNone/>
            </a:pPr>
            <a:r>
              <a:rPr lang="en-US" b="1" dirty="0"/>
              <a:t>Electrostatic Painting, Powder Deposition</a:t>
            </a:r>
            <a:r>
              <a:rPr lang="en-US" dirty="0"/>
              <a:t>: In these deposition processes, a powder (or sometimes a liquid) is atomized and given an electric charge. The charged particles of powder drift toward a conductive </a:t>
            </a:r>
            <a:r>
              <a:rPr lang="en-US" dirty="0" err="1"/>
              <a:t>workpiece</a:t>
            </a:r>
            <a:r>
              <a:rPr lang="en-US" dirty="0"/>
              <a:t> (the item that is being powder painted), usually with additional airflow assist from a fan or pump. The powder is electrostatically attracted to the </a:t>
            </a:r>
            <a:r>
              <a:rPr lang="en-US" dirty="0" err="1"/>
              <a:t>workpiece</a:t>
            </a:r>
            <a:r>
              <a:rPr lang="en-US" dirty="0"/>
              <a:t> and sticks to it. Then the </a:t>
            </a:r>
            <a:r>
              <a:rPr lang="en-US" dirty="0" err="1"/>
              <a:t>workpiece</a:t>
            </a:r>
            <a:r>
              <a:rPr lang="en-US" dirty="0"/>
              <a:t> is heated, which melts the powder so that it forms a smooth, solid coat. Heat (or UV for a low-temperature </a:t>
            </a:r>
            <a:r>
              <a:rPr lang="en-US" dirty="0" smtClean="0"/>
              <a:t>piece) </a:t>
            </a:r>
            <a:r>
              <a:rPr lang="en-US" dirty="0"/>
              <a:t>will also polymerize the melted powder if the coating is permanently-hardening (a thermoset). The applied voltage is usually negative, but it is positive for nylon and some other materials, because each material has its own charging preference. An insulator can also be electrostatically sprayed if it is very thin and is backed by a grounded conductor.</a:t>
            </a:r>
            <a:endParaRPr lang="tr-TR" dirty="0"/>
          </a:p>
        </p:txBody>
      </p:sp>
    </p:spTree>
    <p:extLst>
      <p:ext uri="{BB962C8B-B14F-4D97-AF65-F5344CB8AC3E}">
        <p14:creationId xmlns:p14="http://schemas.microsoft.com/office/powerpoint/2010/main" val="48951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4786314" cy="6072230"/>
          </a:xfrm>
        </p:spPr>
        <p:txBody>
          <a:bodyPr>
            <a:normAutofit fontScale="25000" lnSpcReduction="20000"/>
          </a:bodyPr>
          <a:lstStyle/>
          <a:p>
            <a:endParaRPr lang="tr-TR" dirty="0" smtClean="0"/>
          </a:p>
          <a:p>
            <a:pPr algn="ctr">
              <a:buNone/>
            </a:pPr>
            <a:r>
              <a:rPr lang="tr-TR" sz="5600" b="1" dirty="0" smtClean="0"/>
              <a:t>ELEKTROSTATİK TOZ BOYAMA NEDİR ?</a:t>
            </a:r>
          </a:p>
          <a:p>
            <a:pPr>
              <a:buNone/>
            </a:pPr>
            <a:endParaRPr lang="tr-TR" sz="5600" dirty="0" smtClean="0"/>
          </a:p>
          <a:p>
            <a:pPr algn="just">
              <a:buNone/>
            </a:pPr>
            <a:r>
              <a:rPr lang="tr-TR" sz="5600" b="1" dirty="0" smtClean="0"/>
              <a:t>	</a:t>
            </a:r>
            <a:r>
              <a:rPr lang="tr-TR" sz="6400" b="1" dirty="0" smtClean="0"/>
              <a:t>Solvent içermeyen bir yüzey kaplama metodudur. Kaplayıcı malzeme, son kat boya tabakasını olusturan çok ince toz boya partikülleridir. </a:t>
            </a:r>
            <a:r>
              <a:rPr lang="tr-TR" b="1" dirty="0" smtClean="0"/>
              <a:t/>
            </a:r>
            <a:br>
              <a:rPr lang="tr-TR" b="1" dirty="0" smtClean="0"/>
            </a:br>
            <a:endParaRPr lang="tr-TR" sz="6400" dirty="0" smtClean="0"/>
          </a:p>
          <a:p>
            <a:pPr algn="just">
              <a:buNone/>
            </a:pPr>
            <a:r>
              <a:rPr lang="tr-TR" sz="6400" b="1" dirty="0" smtClean="0"/>
              <a:t>	Toz boya, boya kabininde özel boya tabancalari vasıtasıyla atılır. Tabancadan geçerken elektrostatik yüklenen toz boya partikülleri kabin içinde boyanacak malzemeye yapışır ve kaplama işlemi gerçekleşmiş olur. Toz boyanın malzeme yüzeyine tam olarak yapışabilmesi için malzemenin de çok iyi bir şekilde topraklanmasi gerekir. Fazla atilan boya, kabinde bulunan boya geri kazanim sistemi sayesinde toplanır ve tekrar kullanıma sokulur. Boya geri kazanim sistemi elektrostatik toz boyama teknolojisinin en büyük ekonomik avantajlarindan biridir. Malzeme toz boya ile kaplandiktan sonra pisirme fırınına girer. 200ºC olan fırn ısısı toz boyanin erimesini ve malzeme üzerine yapışmasını sağlar. Sonuçta çok dayanıklı, ekonomik, çevre dostu, geniş renk yelpazeli ve parlak bir yüzey kaplamasi elde edilir. </a:t>
            </a:r>
          </a:p>
          <a:p>
            <a:pPr algn="just">
              <a:buNone/>
            </a:pPr>
            <a:endParaRPr lang="tr-TR" b="1" dirty="0" smtClean="0"/>
          </a:p>
          <a:p>
            <a:pPr algn="just">
              <a:buNone/>
            </a:pPr>
            <a:r>
              <a:rPr lang="tr-TR" b="1" dirty="0" smtClean="0"/>
              <a:t/>
            </a:r>
            <a:br>
              <a:rPr lang="tr-TR" b="1" dirty="0" smtClean="0"/>
            </a:br>
            <a:r>
              <a:rPr lang="tr-TR" sz="6400" b="1" dirty="0" smtClean="0"/>
              <a:t>Solvent içermemesi, yüzey kalitesi, dayanıklılığı, boya geri kazanim sistemi, ekonomikligi ve çevre duyarliligi elektrostatik toz boyamayi geleneksel boyama işlemlerine göre daha çekici bir alternatif yapmaktadir.</a:t>
            </a:r>
            <a:endParaRPr lang="tr-TR" sz="6400" dirty="0" smtClean="0"/>
          </a:p>
          <a:p>
            <a:pPr>
              <a:buNone/>
            </a:pPr>
            <a:r>
              <a:rPr lang="tr-TR" b="1" dirty="0" smtClean="0"/>
              <a:t/>
            </a:r>
            <a:br>
              <a:rPr lang="tr-TR" b="1" dirty="0" smtClean="0"/>
            </a:br>
            <a:r>
              <a:rPr lang="tr-TR" b="1" dirty="0" smtClean="0"/>
              <a:t>                                                                                              </a:t>
            </a:r>
            <a:endParaRPr lang="tr-TR" dirty="0" smtClean="0"/>
          </a:p>
          <a:p>
            <a:endParaRPr lang="tr-TR" sz="4800" dirty="0"/>
          </a:p>
        </p:txBody>
      </p:sp>
      <p:pic>
        <p:nvPicPr>
          <p:cNvPr id="4099" name="Picture 3" descr="C:\Users\AA\Desktop\pa080564.jpg"/>
          <p:cNvPicPr>
            <a:picLocks noChangeAspect="1" noChangeArrowheads="1"/>
          </p:cNvPicPr>
          <p:nvPr/>
        </p:nvPicPr>
        <p:blipFill>
          <a:blip r:embed="rId2" cstate="print"/>
          <a:srcRect/>
          <a:stretch>
            <a:fillRect/>
          </a:stretch>
        </p:blipFill>
        <p:spPr bwMode="auto">
          <a:xfrm>
            <a:off x="4857750" y="428604"/>
            <a:ext cx="4286250" cy="5715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0042"/>
            <a:ext cx="9144000" cy="5554683"/>
          </a:xfrm>
        </p:spPr>
        <p:txBody>
          <a:bodyPr>
            <a:normAutofit fontScale="25000" lnSpcReduction="20000"/>
          </a:bodyPr>
          <a:lstStyle/>
          <a:p>
            <a:pPr>
              <a:buNone/>
            </a:pPr>
            <a:r>
              <a:rPr lang="tr-TR" sz="7200" b="1" dirty="0" smtClean="0"/>
              <a:t>Toz boya ile boyanacak olan malzemelere uygulanan işlemler;</a:t>
            </a:r>
            <a:r>
              <a:rPr lang="tr-TR" b="1" dirty="0" smtClean="0"/>
              <a:t/>
            </a:r>
            <a:br>
              <a:rPr lang="tr-TR" b="1" dirty="0" smtClean="0"/>
            </a:br>
            <a:r>
              <a:rPr lang="tr-TR" b="1" dirty="0" smtClean="0"/>
              <a:t>                                                                                                                       </a:t>
            </a:r>
            <a:br>
              <a:rPr lang="tr-TR" b="1" dirty="0" smtClean="0"/>
            </a:br>
            <a:endParaRPr lang="tr-TR" sz="4000" b="1" dirty="0" smtClean="0"/>
          </a:p>
          <a:p>
            <a:pPr>
              <a:buNone/>
            </a:pPr>
            <a:r>
              <a:rPr lang="tr-TR" sz="4000" b="1" dirty="0" smtClean="0"/>
              <a:t>	</a:t>
            </a:r>
            <a:r>
              <a:rPr lang="tr-TR" sz="6400" b="1" dirty="0" smtClean="0"/>
              <a:t>1) Malzemeler ilk önce yıkama-yağ alma ve durulama-fosfatlama bölümünde işlem görür. Fosfatlama işlemi sayesinde metal yüzey üzerinde koruyucu bir tabaka oluşturulur.Bu sayede metalin hava alması engellenir ve toz boyanın malzemeyi sarması kolaylaşır. Böylece metal üzerinde oluşacak korozyon ve paslanmanın önüne geçilir, malzemenin uzun ömürlü ve dayanıklı olması sağlanır. </a:t>
            </a:r>
            <a:endParaRPr lang="tr-TR" sz="6400" dirty="0" smtClean="0"/>
          </a:p>
          <a:p>
            <a:pPr>
              <a:buNone/>
            </a:pPr>
            <a:r>
              <a:rPr lang="tr-TR" sz="5600" b="1" dirty="0" smtClean="0"/>
              <a:t>       </a:t>
            </a:r>
            <a:br>
              <a:rPr lang="tr-TR" sz="5600" b="1" dirty="0" smtClean="0"/>
            </a:br>
            <a:r>
              <a:rPr lang="tr-TR" sz="6400" b="1" dirty="0" smtClean="0"/>
              <a:t>2) Daha sonra malzemelerin yüzey temizliği kontrol edilir. Eğer ki malzemelerde çapak varsa temizlenir düzeltme ve zımpara işlemleri yapılır.</a:t>
            </a:r>
            <a:r>
              <a:rPr lang="tr-TR" sz="5600" b="1" dirty="0" smtClean="0"/>
              <a:t/>
            </a:r>
            <a:br>
              <a:rPr lang="tr-TR" sz="5600" b="1" dirty="0" smtClean="0"/>
            </a:br>
            <a:r>
              <a:rPr lang="tr-TR" sz="5600" b="1" dirty="0" smtClean="0"/>
              <a:t>                                                                                                                            </a:t>
            </a:r>
            <a:br>
              <a:rPr lang="tr-TR" sz="5600" b="1" dirty="0" smtClean="0"/>
            </a:br>
            <a:r>
              <a:rPr lang="tr-TR" sz="6400" b="1" dirty="0" smtClean="0"/>
              <a:t>3) Malzemeler boyanmak üzere konveyör hattına asılır ve hava tabancaları ile malzemelere hava tutulur. Malzemelerin üzerinde toz ve benzeri kalıntıların kalmadığından emin olunur.</a:t>
            </a:r>
            <a:r>
              <a:rPr lang="tr-TR" sz="5600" b="1" dirty="0" smtClean="0"/>
              <a:t/>
            </a:r>
            <a:br>
              <a:rPr lang="tr-TR" sz="5600" b="1" dirty="0" smtClean="0"/>
            </a:br>
            <a:r>
              <a:rPr lang="tr-TR" sz="5600" b="1" dirty="0" smtClean="0"/>
              <a:t>                                                                                                                           </a:t>
            </a:r>
            <a:br>
              <a:rPr lang="tr-TR" sz="5600" b="1" dirty="0" smtClean="0"/>
            </a:br>
            <a:r>
              <a:rPr lang="tr-TR" sz="6400" b="1" dirty="0" smtClean="0"/>
              <a:t>4) Konveyör hattı ilerlemeye başlar ve malzemeler toz boya kabininin içine girer, tabanca sistemleri ile malzemeler toz boya ile boyanırlar.</a:t>
            </a:r>
            <a:r>
              <a:rPr lang="tr-TR" sz="5600" b="1" dirty="0" smtClean="0"/>
              <a:t/>
            </a:r>
            <a:br>
              <a:rPr lang="tr-TR" sz="5600" b="1" dirty="0" smtClean="0"/>
            </a:br>
            <a:r>
              <a:rPr lang="tr-TR" sz="5600" b="1" dirty="0" smtClean="0"/>
              <a:t>                                                                                                                           </a:t>
            </a:r>
            <a:br>
              <a:rPr lang="tr-TR" sz="5600" b="1" dirty="0" smtClean="0"/>
            </a:br>
            <a:r>
              <a:rPr lang="tr-TR" sz="6400" b="1" dirty="0" smtClean="0"/>
              <a:t>5) İlerleyen konveyör hattı üzerindeki malzemeler fırından içeriye girmeye başlarlar, malzeme kalınlıklarına göre ve boya kürlenme derecelerine göre fırında özel ısı ve zaman ayarları yapılır.Bu sayade malzemenin kürlenmesi(pişmesi) sağlanır. (Boya kürlenme dereceleri 180-210°C arasındadır)</a:t>
            </a:r>
            <a:r>
              <a:rPr lang="tr-TR" sz="5600" b="1" dirty="0" smtClean="0"/>
              <a:t/>
            </a:r>
            <a:br>
              <a:rPr lang="tr-TR" sz="5600" b="1" dirty="0" smtClean="0"/>
            </a:br>
            <a:r>
              <a:rPr lang="tr-TR" sz="5600" b="1" dirty="0" smtClean="0"/>
              <a:t>                                                                                                                         </a:t>
            </a:r>
            <a:br>
              <a:rPr lang="tr-TR" sz="5600" b="1" dirty="0" smtClean="0"/>
            </a:br>
            <a:r>
              <a:rPr lang="tr-TR" sz="6400" b="1" dirty="0" smtClean="0"/>
              <a:t>6) Elektrostatik toz boya ile boyanan malzemeler fırından dışarıya çıkar ve kısa bir süre soğumaya bırakılır.</a:t>
            </a:r>
            <a:r>
              <a:rPr lang="tr-TR" sz="5600" b="1" dirty="0" smtClean="0"/>
              <a:t/>
            </a:r>
            <a:br>
              <a:rPr lang="tr-TR" sz="5600" b="1" dirty="0" smtClean="0"/>
            </a:br>
            <a:r>
              <a:rPr lang="tr-TR" sz="5600" b="1" dirty="0" smtClean="0"/>
              <a:t>                                                                                                                         </a:t>
            </a:r>
            <a:br>
              <a:rPr lang="tr-TR" sz="5600" b="1" dirty="0" smtClean="0"/>
            </a:br>
            <a:r>
              <a:rPr lang="tr-TR" sz="6400" b="1" dirty="0" smtClean="0"/>
              <a:t>7) Böylece dayanıklı, sağlam ve estetik açıdan mükemmel bir boya elde edilmiş olur.</a:t>
            </a:r>
            <a:r>
              <a:rPr lang="tr-TR" sz="4000" b="1" dirty="0" smtClean="0"/>
              <a:t/>
            </a:r>
            <a:br>
              <a:rPr lang="tr-TR" sz="4000" b="1" dirty="0" smtClean="0"/>
            </a:br>
            <a:r>
              <a:rPr lang="tr-TR" sz="4000" b="1" dirty="0" smtClean="0"/>
              <a:t>                                                                                                                </a:t>
            </a:r>
            <a:r>
              <a:rPr lang="tr-TR" b="1" dirty="0" smtClean="0"/>
              <a:t/>
            </a:r>
            <a:br>
              <a:rPr lang="tr-TR" b="1" dirty="0" smtClean="0"/>
            </a:br>
            <a:endParaRPr lang="tr-TR" b="1" dirty="0" smtClean="0"/>
          </a:p>
          <a:p>
            <a:pPr>
              <a:buNone/>
            </a:pPr>
            <a:endParaRPr lang="tr-TR" b="1" dirty="0" smtClean="0"/>
          </a:p>
          <a:p>
            <a:pPr>
              <a:buNone/>
            </a:pPr>
            <a:endParaRPr lang="tr-TR" b="1" dirty="0" smtClean="0"/>
          </a:p>
          <a:p>
            <a:pPr>
              <a:buNone/>
            </a:pPr>
            <a:endParaRPr lang="tr-TR" sz="4800" b="1" dirty="0" smtClean="0"/>
          </a:p>
          <a:p>
            <a:pPr>
              <a:buNone/>
            </a:pPr>
            <a:endParaRPr lang="tr-TR" sz="4800" b="1" dirty="0" smtClean="0"/>
          </a:p>
          <a:p>
            <a:pPr>
              <a:buNone/>
            </a:pPr>
            <a:r>
              <a:rPr lang="tr-TR" sz="4800" b="1" dirty="0" smtClean="0"/>
              <a:t>Ref: Karyatek Boya</a:t>
            </a:r>
            <a:endParaRPr lang="tr-TR" sz="4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71810"/>
            <a:ext cx="8572560" cy="4071942"/>
          </a:xfrm>
        </p:spPr>
        <p:txBody>
          <a:bodyPr>
            <a:normAutofit fontScale="77500" lnSpcReduction="20000"/>
          </a:bodyPr>
          <a:lstStyle/>
          <a:p>
            <a:pPr algn="just"/>
            <a:r>
              <a:rPr lang="en-US" sz="2300" dirty="0" smtClean="0"/>
              <a:t>In a dip-coating process, a substrate is dipped into a liquid coating solution and then is withdrawn from the solution at a controlled speed. </a:t>
            </a:r>
            <a:r>
              <a:rPr lang="en-US" sz="2300" b="1" dirty="0" smtClean="0"/>
              <a:t>Coating thickness generally increases with faster withdrawal speed.</a:t>
            </a:r>
            <a:r>
              <a:rPr lang="en-US" sz="2300" dirty="0" smtClean="0"/>
              <a:t> The thickness is determined by the balance of forces at the stagnation point on the liquid surface. A faster withdrawal speed pulls more fluid up onto the surface of the substrate before it has time to flow back down into the solution. The thickness is primarily affected by fluid viscosity, fluid density, and surface tension.</a:t>
            </a:r>
          </a:p>
          <a:p>
            <a:pPr>
              <a:buNone/>
            </a:pPr>
            <a:endParaRPr lang="en-US" sz="2300" dirty="0" smtClean="0"/>
          </a:p>
          <a:p>
            <a:pPr algn="just"/>
            <a:r>
              <a:rPr lang="en-US" sz="2300" dirty="0" smtClean="0"/>
              <a:t>Dip-coating, while excellent for producing high-quality, uniform coatings, requires precise control and a clean environment. The applied coating may remain wet for several minutes until the solvent evaporates. This process can be accelerated by heated drying. In addition, the coating may be cured by a variety of means including conventional thermal, UV, or IR techniques depending on the coating solution formulation. Once a layer is cured, another layer may be applied on top of it with another dip-coating / curing process. </a:t>
            </a:r>
          </a:p>
          <a:p>
            <a:endParaRPr lang="tr-TR" dirty="0"/>
          </a:p>
        </p:txBody>
      </p:sp>
      <p:pic>
        <p:nvPicPr>
          <p:cNvPr id="1026" name="Picture 2" descr="http://www.ytca.com/images/site_images/Spin_Coating.gif"/>
          <p:cNvPicPr>
            <a:picLocks noChangeAspect="1" noChangeArrowheads="1"/>
          </p:cNvPicPr>
          <p:nvPr/>
        </p:nvPicPr>
        <p:blipFill>
          <a:blip r:embed="rId2" cstate="print"/>
          <a:srcRect/>
          <a:stretch>
            <a:fillRect/>
          </a:stretch>
        </p:blipFill>
        <p:spPr bwMode="auto">
          <a:xfrm>
            <a:off x="4643438" y="214290"/>
            <a:ext cx="4105275" cy="2895600"/>
          </a:xfrm>
          <a:prstGeom prst="rect">
            <a:avLst/>
          </a:prstGeom>
          <a:noFill/>
        </p:spPr>
      </p:pic>
      <p:pic>
        <p:nvPicPr>
          <p:cNvPr id="4" name="Picture 6" descr="http://www.usplasticcoatings.com/plastic_coatings_services/plastic_coatings_services1.jpg"/>
          <p:cNvPicPr>
            <a:picLocks noChangeAspect="1" noChangeArrowheads="1"/>
          </p:cNvPicPr>
          <p:nvPr/>
        </p:nvPicPr>
        <p:blipFill>
          <a:blip r:embed="rId3" cstate="print"/>
          <a:srcRect/>
          <a:stretch>
            <a:fillRect/>
          </a:stretch>
        </p:blipFill>
        <p:spPr bwMode="auto">
          <a:xfrm>
            <a:off x="0" y="142852"/>
            <a:ext cx="2339752" cy="2857477"/>
          </a:xfrm>
          <a:prstGeom prst="rect">
            <a:avLst/>
          </a:prstGeom>
          <a:noFill/>
        </p:spPr>
      </p:pic>
      <p:sp>
        <p:nvSpPr>
          <p:cNvPr id="5" name="TextBox 4"/>
          <p:cNvSpPr txBox="1"/>
          <p:nvPr/>
        </p:nvSpPr>
        <p:spPr>
          <a:xfrm>
            <a:off x="2449436" y="0"/>
            <a:ext cx="2410596" cy="584775"/>
          </a:xfrm>
          <a:prstGeom prst="rect">
            <a:avLst/>
          </a:prstGeom>
          <a:noFill/>
        </p:spPr>
        <p:txBody>
          <a:bodyPr wrap="none" rtlCol="0">
            <a:spAutoFit/>
          </a:bodyPr>
          <a:lstStyle/>
          <a:p>
            <a:r>
              <a:rPr lang="tr-TR" sz="3200" b="1" dirty="0" smtClean="0"/>
              <a:t>DIP COATING</a:t>
            </a:r>
            <a:endParaRPr lang="tr-TR"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4525963"/>
          </a:xfrm>
        </p:spPr>
        <p:txBody>
          <a:bodyPr>
            <a:normAutofit fontScale="85000" lnSpcReduction="10000"/>
          </a:bodyPr>
          <a:lstStyle/>
          <a:p>
            <a:pPr>
              <a:buNone/>
            </a:pPr>
            <a:r>
              <a:rPr lang="tr-TR" dirty="0" smtClean="0"/>
              <a:t>	Thickness of layer depends on some parameters like viscosity and solid content of liquid and is formulated:</a:t>
            </a:r>
          </a:p>
          <a:p>
            <a:pPr>
              <a:buNone/>
            </a:pPr>
            <a:r>
              <a:rPr lang="tr-TR" dirty="0" smtClean="0"/>
              <a:t> </a:t>
            </a:r>
          </a:p>
          <a:p>
            <a:pPr>
              <a:buNone/>
            </a:pPr>
            <a:r>
              <a:rPr lang="tr-TR" dirty="0" smtClean="0"/>
              <a:t>	In which:</a:t>
            </a:r>
          </a:p>
          <a:p>
            <a:r>
              <a:rPr lang="tr-TR" dirty="0" smtClean="0"/>
              <a:t>h: thickness</a:t>
            </a:r>
          </a:p>
          <a:p>
            <a:r>
              <a:rPr lang="tr-TR" dirty="0" smtClean="0"/>
              <a:t>ρ: density</a:t>
            </a:r>
          </a:p>
          <a:p>
            <a:r>
              <a:rPr lang="tr-TR" dirty="0" smtClean="0"/>
              <a:t>g: gravity constant</a:t>
            </a:r>
          </a:p>
          <a:p>
            <a:r>
              <a:rPr lang="tr-TR" dirty="0" smtClean="0"/>
              <a:t>η: viscosity</a:t>
            </a:r>
          </a:p>
          <a:p>
            <a:r>
              <a:rPr lang="tr-TR" dirty="0" smtClean="0"/>
              <a:t>γ</a:t>
            </a:r>
            <a:r>
              <a:rPr lang="tr-TR" baseline="-25000" dirty="0" smtClean="0"/>
              <a:t>lv</a:t>
            </a:r>
            <a:r>
              <a:rPr lang="tr-TR" dirty="0" smtClean="0"/>
              <a:t>: liquid‐vapor surface tension</a:t>
            </a:r>
          </a:p>
          <a:p>
            <a:r>
              <a:rPr lang="tr-TR" dirty="0" smtClean="0"/>
              <a:t>v: dtagging speed</a:t>
            </a:r>
          </a:p>
          <a:p>
            <a:endParaRPr lang="tr-TR" dirty="0"/>
          </a:p>
        </p:txBody>
      </p:sp>
      <p:pic>
        <p:nvPicPr>
          <p:cNvPr id="4" name="Picture 3" descr="http://nanoequipment.files.wordpress.com/2011/03/equation11.jpg?w=210&amp;h=54"/>
          <p:cNvPicPr/>
          <p:nvPr/>
        </p:nvPicPr>
        <p:blipFill>
          <a:blip r:embed="rId2" cstate="print"/>
          <a:srcRect/>
          <a:stretch>
            <a:fillRect/>
          </a:stretch>
        </p:blipFill>
        <p:spPr bwMode="auto">
          <a:xfrm>
            <a:off x="5143504" y="3071810"/>
            <a:ext cx="2500330" cy="928694"/>
          </a:xfrm>
          <a:prstGeom prst="rect">
            <a:avLst/>
          </a:prstGeom>
          <a:noFill/>
          <a:ln w="9525">
            <a:noFill/>
            <a:miter lim="800000"/>
            <a:headEnd/>
            <a:tailEnd/>
          </a:ln>
        </p:spPr>
      </p:pic>
      <p:sp>
        <p:nvSpPr>
          <p:cNvPr id="5" name="Rectangle 4"/>
          <p:cNvSpPr/>
          <p:nvPr/>
        </p:nvSpPr>
        <p:spPr>
          <a:xfrm>
            <a:off x="714348" y="500042"/>
            <a:ext cx="1785950" cy="461665"/>
          </a:xfrm>
          <a:prstGeom prst="rect">
            <a:avLst/>
          </a:prstGeom>
        </p:spPr>
        <p:txBody>
          <a:bodyPr wrap="square">
            <a:spAutoFit/>
          </a:bodyPr>
          <a:lstStyle/>
          <a:p>
            <a:pPr>
              <a:buNone/>
            </a:pPr>
            <a:r>
              <a:rPr lang="en-US" sz="2400" b="1" dirty="0" smtClean="0"/>
              <a:t>Dip</a:t>
            </a:r>
            <a:r>
              <a:rPr lang="en-US" b="1" dirty="0" smtClean="0"/>
              <a:t> </a:t>
            </a:r>
            <a:r>
              <a:rPr lang="en-US" sz="2400" b="1" dirty="0" smtClean="0"/>
              <a:t>Coating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nanoequipment.files.wordpress.com/2011/03/dip-coating-process.jpg"/>
          <p:cNvPicPr>
            <a:picLocks noChangeAspect="1" noChangeArrowheads="1"/>
          </p:cNvPicPr>
          <p:nvPr/>
        </p:nvPicPr>
        <p:blipFill>
          <a:blip r:embed="rId2" cstate="print"/>
          <a:srcRect/>
          <a:stretch>
            <a:fillRect/>
          </a:stretch>
        </p:blipFill>
        <p:spPr bwMode="auto">
          <a:xfrm>
            <a:off x="1714480" y="357166"/>
            <a:ext cx="4267200" cy="2990850"/>
          </a:xfrm>
          <a:prstGeom prst="rect">
            <a:avLst/>
          </a:prstGeom>
          <a:noFill/>
        </p:spPr>
      </p:pic>
      <p:pic>
        <p:nvPicPr>
          <p:cNvPr id="8195" name="Picture 81" descr="http://www.efunda.com/processes/plastic_molding/images/Dip_Coating_01.gif"/>
          <p:cNvPicPr>
            <a:picLocks noChangeAspect="1" noChangeArrowheads="1"/>
          </p:cNvPicPr>
          <p:nvPr/>
        </p:nvPicPr>
        <p:blipFill>
          <a:blip r:embed="rId3" cstate="print"/>
          <a:srcRect/>
          <a:stretch>
            <a:fillRect/>
          </a:stretch>
        </p:blipFill>
        <p:spPr bwMode="auto">
          <a:xfrm>
            <a:off x="0" y="714356"/>
            <a:ext cx="1390650" cy="1905000"/>
          </a:xfrm>
          <a:prstGeom prst="rect">
            <a:avLst/>
          </a:prstGeom>
          <a:noFill/>
        </p:spPr>
      </p:pic>
      <p:pic>
        <p:nvPicPr>
          <p:cNvPr id="8194" name="Picture 82" descr="http://www.efunda.com/processes/plastic_molding/images/Dip_Coating_02.gif"/>
          <p:cNvPicPr>
            <a:picLocks noChangeAspect="1" noChangeArrowheads="1"/>
          </p:cNvPicPr>
          <p:nvPr/>
        </p:nvPicPr>
        <p:blipFill>
          <a:blip r:embed="rId4" cstate="print"/>
          <a:srcRect/>
          <a:stretch>
            <a:fillRect/>
          </a:stretch>
        </p:blipFill>
        <p:spPr bwMode="auto">
          <a:xfrm>
            <a:off x="0" y="2928934"/>
            <a:ext cx="1390650" cy="1352550"/>
          </a:xfrm>
          <a:prstGeom prst="rect">
            <a:avLst/>
          </a:prstGeom>
          <a:noFill/>
        </p:spPr>
      </p:pic>
      <p:pic>
        <p:nvPicPr>
          <p:cNvPr id="8193" name="Picture 83" descr="http://www.efunda.com/processes/plastic_molding/images/Dip_Coating_03.gif"/>
          <p:cNvPicPr>
            <a:picLocks noChangeAspect="1" noChangeArrowheads="1"/>
          </p:cNvPicPr>
          <p:nvPr/>
        </p:nvPicPr>
        <p:blipFill>
          <a:blip r:embed="rId5" cstate="print"/>
          <a:srcRect/>
          <a:stretch>
            <a:fillRect/>
          </a:stretch>
        </p:blipFill>
        <p:spPr bwMode="auto">
          <a:xfrm>
            <a:off x="0" y="4643446"/>
            <a:ext cx="1390650" cy="1962150"/>
          </a:xfrm>
          <a:prstGeom prst="rect">
            <a:avLst/>
          </a:prstGeom>
          <a:noFill/>
        </p:spPr>
      </p:pic>
      <p:sp>
        <p:nvSpPr>
          <p:cNvPr id="81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1571604" y="3714752"/>
            <a:ext cx="7000924"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9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Plastisol is the most common dip molding material. It is a mixture of suspended plastic particles (usually PVC) dispersed in a plasticizer. As a liquid, it can be stored at room temperature for years.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9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Other common candidates for dip molding are latex, neoprene, urethane, epoxy, etc. Recently, polyurethane and silicone are often used to replace latex to avoid allergy related issues.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5" name="Group 14"/>
          <p:cNvGrpSpPr/>
          <p:nvPr/>
        </p:nvGrpSpPr>
        <p:grpSpPr>
          <a:xfrm>
            <a:off x="6786578" y="357166"/>
            <a:ext cx="2138356" cy="1298026"/>
            <a:chOff x="6786578" y="357166"/>
            <a:chExt cx="2138356" cy="1298026"/>
          </a:xfrm>
        </p:grpSpPr>
        <p:pic>
          <p:nvPicPr>
            <p:cNvPr id="8199" name="Picture 7" descr="Neoprene Molecular Structure"/>
            <p:cNvPicPr>
              <a:picLocks noChangeAspect="1" noChangeArrowheads="1"/>
            </p:cNvPicPr>
            <p:nvPr/>
          </p:nvPicPr>
          <p:blipFill>
            <a:blip r:embed="rId6" cstate="print"/>
            <a:srcRect/>
            <a:stretch>
              <a:fillRect/>
            </a:stretch>
          </p:blipFill>
          <p:spPr bwMode="auto">
            <a:xfrm>
              <a:off x="6786578" y="357166"/>
              <a:ext cx="2138356" cy="896516"/>
            </a:xfrm>
            <a:prstGeom prst="rect">
              <a:avLst/>
            </a:prstGeom>
            <a:noFill/>
          </p:spPr>
        </p:pic>
        <p:sp>
          <p:nvSpPr>
            <p:cNvPr id="12" name="TextBox 11"/>
            <p:cNvSpPr txBox="1"/>
            <p:nvPr/>
          </p:nvSpPr>
          <p:spPr>
            <a:xfrm>
              <a:off x="7358082" y="1285860"/>
              <a:ext cx="1095364" cy="369332"/>
            </a:xfrm>
            <a:prstGeom prst="rect">
              <a:avLst/>
            </a:prstGeom>
            <a:noFill/>
          </p:spPr>
          <p:txBody>
            <a:bodyPr wrap="none" rtlCol="0">
              <a:spAutoFit/>
            </a:bodyPr>
            <a:lstStyle/>
            <a:p>
              <a:r>
                <a:rPr lang="tr-TR" dirty="0" smtClean="0"/>
                <a:t>neoprene</a:t>
              </a:r>
              <a:endParaRPr lang="tr-TR" dirty="0"/>
            </a:p>
          </p:txBody>
        </p:sp>
      </p:grpSp>
      <p:grpSp>
        <p:nvGrpSpPr>
          <p:cNvPr id="16" name="Group 15"/>
          <p:cNvGrpSpPr/>
          <p:nvPr/>
        </p:nvGrpSpPr>
        <p:grpSpPr>
          <a:xfrm>
            <a:off x="6270646" y="1785926"/>
            <a:ext cx="2873354" cy="1155150"/>
            <a:chOff x="6270646" y="1785926"/>
            <a:chExt cx="2873354" cy="1155150"/>
          </a:xfrm>
        </p:grpSpPr>
        <p:pic>
          <p:nvPicPr>
            <p:cNvPr id="8201" name="Picture 9" descr="http://upload.wikimedia.org/wikipedia/commons/6/62/Polyurethane_chemical_structure.PNG"/>
            <p:cNvPicPr>
              <a:picLocks noChangeAspect="1" noChangeArrowheads="1"/>
            </p:cNvPicPr>
            <p:nvPr/>
          </p:nvPicPr>
          <p:blipFill>
            <a:blip r:embed="rId7" cstate="print"/>
            <a:srcRect/>
            <a:stretch>
              <a:fillRect/>
            </a:stretch>
          </p:blipFill>
          <p:spPr bwMode="auto">
            <a:xfrm>
              <a:off x="6270646" y="1785926"/>
              <a:ext cx="2873354" cy="1054442"/>
            </a:xfrm>
            <a:prstGeom prst="rect">
              <a:avLst/>
            </a:prstGeom>
            <a:noFill/>
          </p:spPr>
        </p:pic>
        <p:sp>
          <p:nvSpPr>
            <p:cNvPr id="14" name="TextBox 13"/>
            <p:cNvSpPr txBox="1"/>
            <p:nvPr/>
          </p:nvSpPr>
          <p:spPr>
            <a:xfrm>
              <a:off x="7215206" y="2571744"/>
              <a:ext cx="1445204" cy="369332"/>
            </a:xfrm>
            <a:prstGeom prst="rect">
              <a:avLst/>
            </a:prstGeom>
            <a:noFill/>
          </p:spPr>
          <p:txBody>
            <a:bodyPr wrap="none" rtlCol="0">
              <a:spAutoFit/>
            </a:bodyPr>
            <a:lstStyle/>
            <a:p>
              <a:r>
                <a:rPr lang="tr-TR" dirty="0" smtClean="0"/>
                <a:t>polyurethane</a:t>
              </a:r>
              <a:endParaRPr lang="tr-TR" dirty="0"/>
            </a:p>
          </p:txBody>
        </p:sp>
      </p:grpSp>
      <p:sp>
        <p:nvSpPr>
          <p:cNvPr id="17" name="16 Dikdörtgen"/>
          <p:cNvSpPr/>
          <p:nvPr/>
        </p:nvSpPr>
        <p:spPr>
          <a:xfrm>
            <a:off x="1691680" y="6488668"/>
            <a:ext cx="6912768" cy="369332"/>
          </a:xfrm>
          <a:prstGeom prst="rect">
            <a:avLst/>
          </a:prstGeom>
        </p:spPr>
        <p:txBody>
          <a:bodyPr wrap="square">
            <a:spAutoFit/>
          </a:bodyPr>
          <a:lstStyle/>
          <a:p>
            <a:r>
              <a:rPr lang="tr-TR" dirty="0" smtClean="0"/>
              <a:t>NOTE: </a:t>
            </a:r>
            <a:r>
              <a:rPr lang="en-US" dirty="0" smtClean="0"/>
              <a:t>latex </a:t>
            </a:r>
            <a:r>
              <a:rPr lang="tr-TR" dirty="0" smtClean="0"/>
              <a:t>is </a:t>
            </a:r>
            <a:r>
              <a:rPr lang="tr-TR" dirty="0" err="1" smtClean="0"/>
              <a:t>also</a:t>
            </a:r>
            <a:r>
              <a:rPr lang="tr-TR" dirty="0" smtClean="0"/>
              <a:t> </a:t>
            </a:r>
            <a:r>
              <a:rPr lang="tr-TR" dirty="0" err="1" smtClean="0"/>
              <a:t>the</a:t>
            </a:r>
            <a:r>
              <a:rPr lang="tr-TR" dirty="0" smtClean="0"/>
              <a:t> name </a:t>
            </a:r>
            <a:r>
              <a:rPr lang="tr-TR" dirty="0" err="1" smtClean="0"/>
              <a:t>for</a:t>
            </a:r>
            <a:r>
              <a:rPr lang="tr-TR" dirty="0" smtClean="0"/>
              <a:t> </a:t>
            </a:r>
            <a:r>
              <a:rPr lang="tr-TR" dirty="0" err="1" smtClean="0"/>
              <a:t>natural</a:t>
            </a:r>
            <a:r>
              <a:rPr lang="tr-TR" dirty="0" smtClean="0"/>
              <a:t> </a:t>
            </a:r>
            <a:r>
              <a:rPr lang="en-US" dirty="0" smtClean="0"/>
              <a:t>non-</a:t>
            </a:r>
            <a:r>
              <a:rPr lang="en-US" dirty="0" smtClean="0">
                <a:hlinkClick r:id="rId8" tooltip="Vulcanization"/>
              </a:rPr>
              <a:t>vulcanized</a:t>
            </a:r>
            <a:r>
              <a:rPr lang="en-US" dirty="0" smtClean="0"/>
              <a:t> rubber. </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Spin Coating</a:t>
            </a:r>
            <a:endParaRPr lang="tr-TR" dirty="0"/>
          </a:p>
        </p:txBody>
      </p:sp>
      <p:pic>
        <p:nvPicPr>
          <p:cNvPr id="4" name="Picture 4" descr="http://nanoequipment.files.wordpress.com/2011/03/spin-coating1.jpg"/>
          <p:cNvPicPr>
            <a:picLocks noGrp="1" noChangeAspect="1" noChangeArrowheads="1"/>
          </p:cNvPicPr>
          <p:nvPr>
            <p:ph idx="1"/>
          </p:nvPr>
        </p:nvPicPr>
        <p:blipFill>
          <a:blip r:embed="rId2" cstate="print"/>
          <a:srcRect/>
          <a:stretch>
            <a:fillRect/>
          </a:stretch>
        </p:blipFill>
        <p:spPr bwMode="auto">
          <a:xfrm>
            <a:off x="1285852" y="1785926"/>
            <a:ext cx="6551448" cy="416777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796908"/>
          </a:xfrm>
        </p:spPr>
        <p:txBody>
          <a:bodyPr>
            <a:normAutofit/>
          </a:bodyPr>
          <a:lstStyle/>
          <a:p>
            <a:r>
              <a:rPr lang="tr-TR" sz="2400" dirty="0" smtClean="0"/>
              <a:t>Spin Coating</a:t>
            </a:r>
            <a:endParaRPr lang="tr-TR" sz="2400" dirty="0"/>
          </a:p>
        </p:txBody>
      </p:sp>
      <p:sp>
        <p:nvSpPr>
          <p:cNvPr id="3" name="Content Placeholder 2"/>
          <p:cNvSpPr>
            <a:spLocks noGrp="1"/>
          </p:cNvSpPr>
          <p:nvPr>
            <p:ph idx="1"/>
          </p:nvPr>
        </p:nvSpPr>
        <p:spPr>
          <a:xfrm>
            <a:off x="0" y="3760797"/>
            <a:ext cx="8929718" cy="3097203"/>
          </a:xfrm>
        </p:spPr>
        <p:txBody>
          <a:bodyPr>
            <a:normAutofit/>
          </a:bodyPr>
          <a:lstStyle/>
          <a:p>
            <a:pPr algn="just">
              <a:buNone/>
            </a:pPr>
            <a:r>
              <a:rPr lang="tr-TR" sz="1800" dirty="0" smtClean="0"/>
              <a:t>	S</a:t>
            </a:r>
            <a:r>
              <a:rPr lang="en-US" sz="1800" dirty="0" smtClean="0"/>
              <a:t>pin coating</a:t>
            </a:r>
            <a:r>
              <a:rPr lang="tr-TR" sz="1800" dirty="0" smtClean="0"/>
              <a:t> </a:t>
            </a:r>
            <a:r>
              <a:rPr lang="en-US" sz="1800" dirty="0" smtClean="0"/>
              <a:t>is a cheap and fast method to produce homogeneous layers. An excess amount of the solvent is placed on the substrate, which is then rotated at high speed in order to spread the fluid by centrifugal force. </a:t>
            </a:r>
            <a:r>
              <a:rPr lang="en-US" sz="1800" b="1" dirty="0" smtClean="0"/>
              <a:t>The film thickness can be adjusted by varying the rotation speed, the rotation time, and the concentration of the used solution.</a:t>
            </a:r>
            <a:r>
              <a:rPr lang="en-US" sz="1800" dirty="0" smtClean="0"/>
              <a:t> The disadvantage of this method is that it is limited by the solvent and that no lateral resolution is possible.</a:t>
            </a:r>
            <a:endParaRPr lang="tr-TR" sz="1800" dirty="0" smtClean="0"/>
          </a:p>
          <a:p>
            <a:pPr algn="just">
              <a:buNone/>
            </a:pPr>
            <a:r>
              <a:rPr lang="tr-TR" sz="1800" dirty="0" smtClean="0"/>
              <a:t>	</a:t>
            </a:r>
          </a:p>
          <a:p>
            <a:pPr algn="just">
              <a:buNone/>
            </a:pPr>
            <a:r>
              <a:rPr lang="tr-TR" sz="1800" dirty="0" smtClean="0"/>
              <a:t>	</a:t>
            </a:r>
            <a:r>
              <a:rPr lang="en-US" sz="1800" dirty="0" smtClean="0"/>
              <a:t>Spin coating is widely used in </a:t>
            </a:r>
            <a:r>
              <a:rPr lang="en-US" sz="1800" dirty="0" err="1" smtClean="0"/>
              <a:t>microfabrication</a:t>
            </a:r>
            <a:r>
              <a:rPr lang="en-US" sz="1800" dirty="0" smtClean="0"/>
              <a:t>, where it can be used to create thin films with thicknesses below 10 nm. It is used intensively to deposit layers of </a:t>
            </a:r>
            <a:r>
              <a:rPr lang="en-US" sz="1800" dirty="0" err="1" smtClean="0"/>
              <a:t>photoresist</a:t>
            </a:r>
            <a:r>
              <a:rPr lang="en-US" sz="1800" dirty="0" smtClean="0"/>
              <a:t> </a:t>
            </a:r>
            <a:r>
              <a:rPr lang="tr-TR" sz="1800" dirty="0" smtClean="0"/>
              <a:t> (light sensitive materials) </a:t>
            </a:r>
            <a:r>
              <a:rPr lang="en-US" sz="1800" dirty="0" smtClean="0"/>
              <a:t>about 1 </a:t>
            </a:r>
            <a:r>
              <a:rPr lang="en-US" sz="1800" dirty="0" err="1" smtClean="0"/>
              <a:t>micrometre</a:t>
            </a:r>
            <a:r>
              <a:rPr lang="en-US" sz="1800" dirty="0" smtClean="0"/>
              <a:t> thick. </a:t>
            </a:r>
          </a:p>
          <a:p>
            <a:pPr algn="just">
              <a:buNone/>
            </a:pPr>
            <a:endParaRPr lang="en-US" sz="1800" dirty="0" smtClean="0"/>
          </a:p>
        </p:txBody>
      </p:sp>
      <p:pic>
        <p:nvPicPr>
          <p:cNvPr id="17410" name="Picture 2" descr="http://materials.web.psi.ch/Research/Thin_Films/Methods/Images/Spin.jpg"/>
          <p:cNvPicPr>
            <a:picLocks noChangeAspect="1" noChangeArrowheads="1"/>
          </p:cNvPicPr>
          <p:nvPr/>
        </p:nvPicPr>
        <p:blipFill>
          <a:blip r:embed="rId2" cstate="print"/>
          <a:srcRect/>
          <a:stretch>
            <a:fillRect/>
          </a:stretch>
        </p:blipFill>
        <p:spPr bwMode="auto">
          <a:xfrm>
            <a:off x="1" y="1214422"/>
            <a:ext cx="9144000" cy="243716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txBox="1">
            <a:spLocks noGrp="1" noChangeArrowheads="1"/>
          </p:cNvSpPr>
          <p:nvPr>
            <p:custDataLst>
              <p:tags r:id="rId1"/>
            </p:custDataLst>
          </p:nvPr>
        </p:nvSpPr>
        <p:spPr bwMode="auto">
          <a:xfrm>
            <a:off x="8648700" y="6524625"/>
            <a:ext cx="439738" cy="244475"/>
          </a:xfrm>
          <a:prstGeom prst="rect">
            <a:avLst/>
          </a:prstGeom>
          <a:noFill/>
          <a:ln>
            <a:miter lim="800000"/>
            <a:headEnd/>
            <a:tailEnd/>
          </a:ln>
        </p:spPr>
        <p:txBody>
          <a:bodyPr>
            <a:spAutoFit/>
          </a:bodyPr>
          <a:lstStyle/>
          <a:p>
            <a:pPr algn="r" eaLnBrk="0" hangingPunct="0">
              <a:defRPr/>
            </a:pPr>
            <a:fld id="{9E97CF0D-7C87-41FC-AA07-9A37FDFF0FCE}" type="slidenum">
              <a:rPr lang="en-US" sz="1000">
                <a:solidFill>
                  <a:schemeClr val="bg1"/>
                </a:solidFill>
                <a:latin typeface="Arial" charset="0"/>
                <a:ea typeface="+mj-ea"/>
              </a:rPr>
              <a:pPr algn="r" eaLnBrk="0" hangingPunct="0">
                <a:defRPr/>
              </a:pPr>
              <a:t>2</a:t>
            </a:fld>
            <a:endParaRPr lang="en-US" sz="1000">
              <a:solidFill>
                <a:schemeClr val="bg1"/>
              </a:solidFill>
              <a:latin typeface="Arial" charset="0"/>
              <a:ea typeface="+mj-ea"/>
            </a:endParaRPr>
          </a:p>
        </p:txBody>
      </p:sp>
      <p:sp>
        <p:nvSpPr>
          <p:cNvPr id="3075" name="Rectangle 2"/>
          <p:cNvSpPr>
            <a:spLocks noGrp="1" noChangeArrowheads="1"/>
          </p:cNvSpPr>
          <p:nvPr>
            <p:ph type="title" idx="4294967295"/>
          </p:nvPr>
        </p:nvSpPr>
        <p:spPr>
          <a:noFill/>
        </p:spPr>
        <p:txBody>
          <a:bodyPr anchor="t"/>
          <a:lstStyle/>
          <a:p>
            <a:r>
              <a:rPr lang="en-US" altLang="en-US"/>
              <a:t>Basic Composition of Paint</a:t>
            </a:r>
          </a:p>
        </p:txBody>
      </p:sp>
      <p:grpSp>
        <p:nvGrpSpPr>
          <p:cNvPr id="3076" name="Group 40"/>
          <p:cNvGrpSpPr>
            <a:grpSpLocks/>
          </p:cNvGrpSpPr>
          <p:nvPr/>
        </p:nvGrpSpPr>
        <p:grpSpPr bwMode="auto">
          <a:xfrm>
            <a:off x="1116013" y="2420887"/>
            <a:ext cx="6629400" cy="3278237"/>
            <a:chOff x="720" y="1036"/>
            <a:chExt cx="3679" cy="2173"/>
          </a:xfrm>
        </p:grpSpPr>
        <p:grpSp>
          <p:nvGrpSpPr>
            <p:cNvPr id="3077" name="Group 41"/>
            <p:cNvGrpSpPr>
              <a:grpSpLocks/>
            </p:cNvGrpSpPr>
            <p:nvPr/>
          </p:nvGrpSpPr>
          <p:grpSpPr bwMode="auto">
            <a:xfrm>
              <a:off x="720" y="1036"/>
              <a:ext cx="3679" cy="2173"/>
              <a:chOff x="720" y="1036"/>
              <a:chExt cx="3679" cy="2173"/>
            </a:xfrm>
          </p:grpSpPr>
          <p:pic>
            <p:nvPicPr>
              <p:cNvPr id="3078"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 y="1036"/>
                <a:ext cx="3640" cy="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43"/>
              <p:cNvGrpSpPr>
                <a:grpSpLocks/>
              </p:cNvGrpSpPr>
              <p:nvPr/>
            </p:nvGrpSpPr>
            <p:grpSpPr bwMode="auto">
              <a:xfrm>
                <a:off x="2295" y="1829"/>
                <a:ext cx="2104" cy="1037"/>
                <a:chOff x="2295" y="1829"/>
                <a:chExt cx="2104" cy="1037"/>
              </a:xfrm>
            </p:grpSpPr>
            <p:sp>
              <p:nvSpPr>
                <p:cNvPr id="3080" name="Rectangle 44"/>
                <p:cNvSpPr>
                  <a:spLocks noChangeArrowheads="1"/>
                </p:cNvSpPr>
                <p:nvPr/>
              </p:nvSpPr>
              <p:spPr bwMode="auto">
                <a:xfrm>
                  <a:off x="2295" y="2176"/>
                  <a:ext cx="805" cy="2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endParaRPr lang="en-US" altLang="en-US" sz="2800">
                    <a:latin typeface="Frutiger 57Cn" pitchFamily="2" charset="0"/>
                    <a:ea typeface="MS PGothic" pitchFamily="34" charset="-128"/>
                  </a:endParaRPr>
                </a:p>
              </p:txBody>
            </p:sp>
            <p:sp>
              <p:nvSpPr>
                <p:cNvPr id="3081" name="Rectangle 45"/>
                <p:cNvSpPr>
                  <a:spLocks noChangeArrowheads="1"/>
                </p:cNvSpPr>
                <p:nvPr/>
              </p:nvSpPr>
              <p:spPr bwMode="auto">
                <a:xfrm>
                  <a:off x="3205" y="2291"/>
                  <a:ext cx="805" cy="2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endParaRPr lang="en-US" altLang="en-US" sz="2800">
                    <a:latin typeface="Frutiger 57Cn" pitchFamily="2" charset="0"/>
                    <a:ea typeface="MS PGothic" pitchFamily="34" charset="-128"/>
                  </a:endParaRPr>
                </a:p>
              </p:txBody>
            </p:sp>
            <p:sp>
              <p:nvSpPr>
                <p:cNvPr id="3082" name="Rectangle 46"/>
                <p:cNvSpPr>
                  <a:spLocks noChangeArrowheads="1"/>
                </p:cNvSpPr>
                <p:nvPr/>
              </p:nvSpPr>
              <p:spPr bwMode="auto">
                <a:xfrm>
                  <a:off x="2299" y="2647"/>
                  <a:ext cx="805" cy="2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endParaRPr lang="en-US" altLang="en-US" sz="2800">
                    <a:latin typeface="Frutiger 57Cn" pitchFamily="2" charset="0"/>
                    <a:ea typeface="MS PGothic" pitchFamily="34" charset="-128"/>
                  </a:endParaRPr>
                </a:p>
              </p:txBody>
            </p:sp>
            <p:sp>
              <p:nvSpPr>
                <p:cNvPr id="3083" name="Rectangle 47"/>
                <p:cNvSpPr>
                  <a:spLocks noChangeArrowheads="1"/>
                </p:cNvSpPr>
                <p:nvPr/>
              </p:nvSpPr>
              <p:spPr bwMode="auto">
                <a:xfrm>
                  <a:off x="2295" y="1829"/>
                  <a:ext cx="2104" cy="2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endParaRPr lang="en-US" altLang="en-US" sz="2800">
                    <a:latin typeface="Frutiger 57Cn" pitchFamily="2" charset="0"/>
                    <a:ea typeface="MS PGothic" pitchFamily="34" charset="-128"/>
                  </a:endParaRPr>
                </a:p>
              </p:txBody>
            </p:sp>
          </p:grpSp>
        </p:grpSp>
        <p:grpSp>
          <p:nvGrpSpPr>
            <p:cNvPr id="3084" name="Group 48"/>
            <p:cNvGrpSpPr>
              <a:grpSpLocks/>
            </p:cNvGrpSpPr>
            <p:nvPr/>
          </p:nvGrpSpPr>
          <p:grpSpPr bwMode="auto">
            <a:xfrm>
              <a:off x="2273" y="1783"/>
              <a:ext cx="2076" cy="1154"/>
              <a:chOff x="2273" y="1783"/>
              <a:chExt cx="2076" cy="1154"/>
            </a:xfrm>
          </p:grpSpPr>
          <p:sp>
            <p:nvSpPr>
              <p:cNvPr id="3085" name="Rectangle 49"/>
              <p:cNvSpPr>
                <a:spLocks noChangeArrowheads="1"/>
              </p:cNvSpPr>
              <p:nvPr/>
            </p:nvSpPr>
            <p:spPr bwMode="auto">
              <a:xfrm>
                <a:off x="2276" y="1783"/>
                <a:ext cx="196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en-US">
                    <a:latin typeface="Verdana" pitchFamily="34" charset="0"/>
                    <a:ea typeface="MS PGothic" pitchFamily="34" charset="-128"/>
                  </a:rPr>
                  <a:t>Solvents (Liquids)</a:t>
                </a:r>
              </a:p>
            </p:txBody>
          </p:sp>
          <p:sp>
            <p:nvSpPr>
              <p:cNvPr id="3086" name="Rectangle 50"/>
              <p:cNvSpPr>
                <a:spLocks noChangeArrowheads="1"/>
              </p:cNvSpPr>
              <p:nvPr/>
            </p:nvSpPr>
            <p:spPr bwMode="auto">
              <a:xfrm>
                <a:off x="2282" y="2141"/>
                <a:ext cx="814"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en-US">
                    <a:latin typeface="Verdana" pitchFamily="34" charset="0"/>
                    <a:ea typeface="MS PGothic" pitchFamily="34" charset="-128"/>
                  </a:rPr>
                  <a:t>Pigments</a:t>
                </a:r>
              </a:p>
            </p:txBody>
          </p:sp>
          <p:sp>
            <p:nvSpPr>
              <p:cNvPr id="3087" name="Rectangle 51"/>
              <p:cNvSpPr>
                <a:spLocks noChangeArrowheads="1"/>
              </p:cNvSpPr>
              <p:nvPr/>
            </p:nvSpPr>
            <p:spPr bwMode="auto">
              <a:xfrm>
                <a:off x="3233" y="2268"/>
                <a:ext cx="111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en-US">
                    <a:latin typeface="Verdana" pitchFamily="34" charset="0"/>
                    <a:ea typeface="MS PGothic" pitchFamily="34" charset="-128"/>
                  </a:rPr>
                  <a:t>Additives</a:t>
                </a:r>
              </a:p>
            </p:txBody>
          </p:sp>
          <p:sp>
            <p:nvSpPr>
              <p:cNvPr id="3088" name="Rectangle 52"/>
              <p:cNvSpPr>
                <a:spLocks noChangeArrowheads="1"/>
              </p:cNvSpPr>
              <p:nvPr/>
            </p:nvSpPr>
            <p:spPr bwMode="auto">
              <a:xfrm>
                <a:off x="2273" y="2626"/>
                <a:ext cx="1299"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en-US">
                    <a:latin typeface="Verdana" pitchFamily="34" charset="0"/>
                    <a:ea typeface="MS PGothic" pitchFamily="34" charset="-128"/>
                  </a:rPr>
                  <a:t>Resins (Binder)</a:t>
                </a:r>
              </a:p>
            </p:txBody>
          </p:sp>
        </p:grpSp>
      </p:grpSp>
      <p:sp>
        <p:nvSpPr>
          <p:cNvPr id="2" name="Rectangle 1"/>
          <p:cNvSpPr/>
          <p:nvPr/>
        </p:nvSpPr>
        <p:spPr>
          <a:xfrm>
            <a:off x="319942" y="6495727"/>
            <a:ext cx="8568952" cy="461665"/>
          </a:xfrm>
          <a:prstGeom prst="rect">
            <a:avLst/>
          </a:prstGeom>
        </p:spPr>
        <p:txBody>
          <a:bodyPr wrap="square">
            <a:spAutoFit/>
          </a:bodyPr>
          <a:lstStyle/>
          <a:p>
            <a:r>
              <a:rPr lang="tr-TR" altLang="en-US" sz="1000" dirty="0" smtClean="0"/>
              <a:t>REF: Comex group ppt: </a:t>
            </a:r>
            <a:r>
              <a:rPr lang="en-US" altLang="en-US" sz="1000" dirty="0" smtClean="0"/>
              <a:t>PAINT BASICS</a:t>
            </a:r>
            <a:r>
              <a:rPr lang="tr-TR" altLang="en-US" sz="1000" dirty="0" smtClean="0"/>
              <a:t> </a:t>
            </a:r>
            <a:r>
              <a:rPr lang="en-US" altLang="en-US" sz="1000" dirty="0" smtClean="0"/>
              <a:t>AND</a:t>
            </a:r>
            <a:r>
              <a:rPr lang="tr-TR" altLang="en-US" sz="1000" dirty="0" smtClean="0"/>
              <a:t> </a:t>
            </a:r>
            <a:r>
              <a:rPr lang="en-US" altLang="en-US" sz="1000" dirty="0" smtClean="0"/>
              <a:t>CORROSION </a:t>
            </a:r>
            <a:r>
              <a:rPr lang="en-US" altLang="en-US" sz="1000" dirty="0"/>
              <a:t>IN </a:t>
            </a:r>
            <a:r>
              <a:rPr lang="en-US" altLang="en-US" sz="1000" dirty="0" smtClean="0"/>
              <a:t>METAL</a:t>
            </a:r>
            <a:r>
              <a:rPr lang="tr-TR" altLang="en-US" sz="1000" dirty="0" smtClean="0"/>
              <a:t> </a:t>
            </a:r>
            <a:r>
              <a:rPr lang="en-US" altLang="en-US" sz="1000" dirty="0" smtClean="0"/>
              <a:t>AIA103</a:t>
            </a:r>
            <a:r>
              <a:rPr lang="en-US" altLang="en-US" sz="1400" dirty="0">
                <a:latin typeface="Helvetica" pitchFamily="34" charset="0"/>
              </a:rPr>
              <a:t/>
            </a:r>
            <a:br>
              <a:rPr lang="en-US" altLang="en-US" sz="1400" dirty="0">
                <a:latin typeface="Helvetica" pitchFamily="34" charset="0"/>
              </a:rPr>
            </a:br>
            <a:endParaRPr lang="en-US" sz="1400" dirty="0"/>
          </a:p>
        </p:txBody>
      </p:sp>
      <p:cxnSp>
        <p:nvCxnSpPr>
          <p:cNvPr id="4" name="Straight Connector 3"/>
          <p:cNvCxnSpPr/>
          <p:nvPr/>
        </p:nvCxnSpPr>
        <p:spPr>
          <a:xfrm flipV="1">
            <a:off x="0" y="6093296"/>
            <a:ext cx="9144000" cy="144016"/>
          </a:xfrm>
          <a:prstGeom prst="line">
            <a:avLst/>
          </a:prstGeom>
        </p:spPr>
      </p:cxnSp>
      <p:sp>
        <p:nvSpPr>
          <p:cNvPr id="3" name="Rectangle 2"/>
          <p:cNvSpPr/>
          <p:nvPr/>
        </p:nvSpPr>
        <p:spPr>
          <a:xfrm>
            <a:off x="755576" y="1124744"/>
            <a:ext cx="7272808" cy="923330"/>
          </a:xfrm>
          <a:prstGeom prst="rect">
            <a:avLst/>
          </a:prstGeom>
        </p:spPr>
        <p:txBody>
          <a:bodyPr wrap="square">
            <a:spAutoFit/>
          </a:bodyPr>
          <a:lstStyle/>
          <a:p>
            <a:pPr algn="just"/>
            <a:r>
              <a:rPr lang="en-US" dirty="0"/>
              <a:t>Paints and lacquers</a:t>
            </a:r>
            <a:r>
              <a:rPr lang="tr-TR" dirty="0"/>
              <a:t>:</a:t>
            </a:r>
            <a:r>
              <a:rPr lang="en-US" dirty="0"/>
              <a:t> </a:t>
            </a:r>
            <a:r>
              <a:rPr lang="tr-TR" dirty="0" smtClean="0"/>
              <a:t>C</a:t>
            </a:r>
            <a:r>
              <a:rPr lang="en-US" dirty="0" err="1" smtClean="0"/>
              <a:t>oatings</a:t>
            </a:r>
            <a:r>
              <a:rPr lang="en-US" smtClean="0"/>
              <a:t> have </a:t>
            </a:r>
            <a:r>
              <a:rPr lang="en-US" dirty="0"/>
              <a:t>dual uses of protecting the substrate and being decorative</a:t>
            </a:r>
            <a:r>
              <a:rPr lang="tr-TR" dirty="0"/>
              <a:t>. (T</a:t>
            </a:r>
            <a:r>
              <a:rPr lang="en-US" dirty="0"/>
              <a:t>he paint on large industrial pipes is presumably only for the function of preventing corrosion</a:t>
            </a:r>
            <a:r>
              <a:rPr lang="tr-TR" dirty="0"/>
              <a:t>)</a:t>
            </a:r>
            <a:r>
              <a:rPr lang="en-US" dirty="0"/>
              <a:t>.</a:t>
            </a:r>
            <a:endParaRPr lang="tr-TR" dirty="0"/>
          </a:p>
        </p:txBody>
      </p:sp>
    </p:spTree>
    <p:extLst>
      <p:ext uri="{BB962C8B-B14F-4D97-AF65-F5344CB8AC3E}">
        <p14:creationId xmlns:p14="http://schemas.microsoft.com/office/powerpoint/2010/main" val="271081860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normAutofit/>
          </a:bodyPr>
          <a:lstStyle/>
          <a:p>
            <a:r>
              <a:rPr lang="tr-TR" sz="2400" b="1" dirty="0" smtClean="0"/>
              <a:t>Spin Coating</a:t>
            </a:r>
            <a:endParaRPr lang="tr-TR" sz="2400" b="1" dirty="0"/>
          </a:p>
        </p:txBody>
      </p:sp>
      <p:sp>
        <p:nvSpPr>
          <p:cNvPr id="3" name="Content Placeholder 2"/>
          <p:cNvSpPr>
            <a:spLocks noGrp="1"/>
          </p:cNvSpPr>
          <p:nvPr>
            <p:ph idx="1"/>
          </p:nvPr>
        </p:nvSpPr>
        <p:spPr>
          <a:xfrm>
            <a:off x="0" y="1285860"/>
            <a:ext cx="9144000" cy="5257800"/>
          </a:xfrm>
        </p:spPr>
        <p:txBody>
          <a:bodyPr>
            <a:normAutofit fontScale="62500" lnSpcReduction="20000"/>
          </a:bodyPr>
          <a:lstStyle/>
          <a:p>
            <a:pPr>
              <a:buNone/>
            </a:pPr>
            <a:r>
              <a:rPr lang="tr-TR" dirty="0" smtClean="0"/>
              <a:t>	Thickness of the layer depends on many different parameters. Equation 1 shows how these parameters affect thickness:</a:t>
            </a:r>
            <a:r>
              <a:rPr lang="tr-TR" b="1" dirty="0" smtClean="0"/>
              <a:t> </a:t>
            </a:r>
            <a:endParaRPr lang="tr-TR" dirty="0" smtClean="0"/>
          </a:p>
          <a:p>
            <a:pPr>
              <a:buNone/>
            </a:pPr>
            <a:r>
              <a:rPr lang="tr-TR" dirty="0" smtClean="0"/>
              <a:t> </a:t>
            </a:r>
          </a:p>
          <a:p>
            <a:pPr>
              <a:buNone/>
            </a:pPr>
            <a:r>
              <a:rPr lang="tr-TR" dirty="0" smtClean="0"/>
              <a:t>	In which:</a:t>
            </a:r>
          </a:p>
          <a:p>
            <a:r>
              <a:rPr lang="tr-TR" dirty="0" smtClean="0"/>
              <a:t>h: thickness</a:t>
            </a:r>
          </a:p>
          <a:p>
            <a:r>
              <a:rPr lang="tr-TR" dirty="0" smtClean="0"/>
              <a:t>ρ</a:t>
            </a:r>
            <a:r>
              <a:rPr lang="tr-TR" baseline="-25000" dirty="0" smtClean="0"/>
              <a:t>A</a:t>
            </a:r>
            <a:r>
              <a:rPr lang="tr-TR" dirty="0" smtClean="0"/>
              <a:t>: density of volatile liquid</a:t>
            </a:r>
          </a:p>
          <a:p>
            <a:r>
              <a:rPr lang="tr-TR" dirty="0" smtClean="0"/>
              <a:t>η: viscosity of solution</a:t>
            </a:r>
          </a:p>
          <a:p>
            <a:r>
              <a:rPr lang="tr-TR" dirty="0" smtClean="0"/>
              <a:t>m: rate of evaporation</a:t>
            </a:r>
          </a:p>
          <a:p>
            <a:r>
              <a:rPr lang="tr-TR" dirty="0" smtClean="0"/>
              <a:t>ω:angular speed</a:t>
            </a:r>
          </a:p>
          <a:p>
            <a:pPr>
              <a:buNone/>
            </a:pPr>
            <a:r>
              <a:rPr lang="tr-TR" dirty="0" smtClean="0"/>
              <a:t>	</a:t>
            </a:r>
          </a:p>
          <a:p>
            <a:pPr>
              <a:buNone/>
            </a:pPr>
            <a:r>
              <a:rPr lang="tr-TR" dirty="0" smtClean="0"/>
              <a:t>	Because we have to calculate evaporation rate experimentally, a simpler equation is suggested as below:</a:t>
            </a:r>
          </a:p>
          <a:p>
            <a:pPr>
              <a:buNone/>
            </a:pPr>
            <a:endParaRPr lang="tr-TR" dirty="0" smtClean="0"/>
          </a:p>
          <a:p>
            <a:pPr>
              <a:buNone/>
            </a:pPr>
            <a:endParaRPr lang="tr-TR" dirty="0" smtClean="0"/>
          </a:p>
          <a:p>
            <a:pPr>
              <a:buNone/>
            </a:pPr>
            <a:r>
              <a:rPr lang="tr-TR" dirty="0" smtClean="0"/>
              <a:t>	</a:t>
            </a:r>
          </a:p>
          <a:p>
            <a:pPr>
              <a:buNone/>
            </a:pPr>
            <a:r>
              <a:rPr lang="tr-TR" dirty="0" smtClean="0"/>
              <a:t>	A,B are constant parameters that should be calculated experimentally, but in most cases, it has been proved that B is some where between 0.4 and 0.7.</a:t>
            </a:r>
          </a:p>
          <a:p>
            <a:endParaRPr lang="tr-TR" dirty="0"/>
          </a:p>
        </p:txBody>
      </p:sp>
      <p:pic>
        <p:nvPicPr>
          <p:cNvPr id="4" name="Picture 3" descr="http://nanoequipment.files.wordpress.com/2011/03/equation14.jpg?w=300&amp;h=66">
            <a:hlinkClick r:id="rId2"/>
          </p:cNvPr>
          <p:cNvPicPr/>
          <p:nvPr/>
        </p:nvPicPr>
        <p:blipFill>
          <a:blip r:embed="rId3" cstate="print"/>
          <a:srcRect/>
          <a:stretch>
            <a:fillRect/>
          </a:stretch>
        </p:blipFill>
        <p:spPr bwMode="auto">
          <a:xfrm>
            <a:off x="3929058" y="2714620"/>
            <a:ext cx="3500462" cy="1000132"/>
          </a:xfrm>
          <a:prstGeom prst="rect">
            <a:avLst/>
          </a:prstGeom>
          <a:noFill/>
          <a:ln w="9525">
            <a:noFill/>
            <a:miter lim="800000"/>
            <a:headEnd/>
            <a:tailEnd/>
          </a:ln>
        </p:spPr>
      </p:pic>
      <p:pic>
        <p:nvPicPr>
          <p:cNvPr id="5" name="Picture 4" descr="http://nanoequipment.files.wordpress.com/2011/03/equation2.jpg?w=300&amp;h=24">
            <a:hlinkClick r:id="rId4"/>
          </p:cNvPr>
          <p:cNvPicPr/>
          <p:nvPr/>
        </p:nvPicPr>
        <p:blipFill>
          <a:blip r:embed="rId5" cstate="print"/>
          <a:srcRect/>
          <a:stretch>
            <a:fillRect/>
          </a:stretch>
        </p:blipFill>
        <p:spPr bwMode="auto">
          <a:xfrm>
            <a:off x="2786050" y="5000636"/>
            <a:ext cx="3071834" cy="35719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1582340"/>
            <a:ext cx="7786742" cy="3323987"/>
          </a:xfrm>
          <a:prstGeom prst="rect">
            <a:avLst/>
          </a:prstGeom>
        </p:spPr>
        <p:txBody>
          <a:bodyPr wrap="square">
            <a:spAutoFit/>
          </a:bodyPr>
          <a:lstStyle/>
          <a:p>
            <a:endParaRPr lang="tr-TR" dirty="0" smtClean="0"/>
          </a:p>
          <a:p>
            <a:endParaRPr lang="tr-TR" sz="2400" dirty="0" smtClean="0"/>
          </a:p>
          <a:p>
            <a:pPr>
              <a:buFont typeface="Arial" pitchFamily="34" charset="0"/>
              <a:buChar char="•"/>
            </a:pPr>
            <a:r>
              <a:rPr lang="tr-TR" sz="2400" dirty="0" err="1" smtClean="0"/>
              <a:t>Photoresist</a:t>
            </a:r>
            <a:r>
              <a:rPr lang="tr-TR" sz="2400" dirty="0" smtClean="0"/>
              <a:t>* </a:t>
            </a:r>
            <a:r>
              <a:rPr lang="tr-TR" sz="2400" dirty="0" err="1" smtClean="0"/>
              <a:t>for</a:t>
            </a:r>
            <a:r>
              <a:rPr lang="tr-TR" sz="2400" dirty="0" smtClean="0"/>
              <a:t> </a:t>
            </a:r>
            <a:r>
              <a:rPr lang="tr-TR" sz="2400" dirty="0" err="1" smtClean="0"/>
              <a:t>defining</a:t>
            </a:r>
            <a:r>
              <a:rPr lang="tr-TR" sz="2400" dirty="0" smtClean="0"/>
              <a:t> </a:t>
            </a:r>
            <a:r>
              <a:rPr lang="tr-TR" sz="2400" dirty="0" err="1" smtClean="0"/>
              <a:t>patterns</a:t>
            </a:r>
            <a:r>
              <a:rPr lang="tr-TR" sz="2400" dirty="0" smtClean="0"/>
              <a:t> in </a:t>
            </a:r>
            <a:r>
              <a:rPr lang="tr-TR" sz="2400" dirty="0" err="1" smtClean="0"/>
              <a:t>microcircuit</a:t>
            </a:r>
            <a:r>
              <a:rPr lang="tr-TR" sz="2400" dirty="0" smtClean="0"/>
              <a:t> </a:t>
            </a:r>
            <a:r>
              <a:rPr lang="tr-TR" sz="2400" dirty="0" err="1" smtClean="0"/>
              <a:t>fabrication</a:t>
            </a:r>
            <a:r>
              <a:rPr lang="tr-TR" sz="2400" dirty="0" smtClean="0"/>
              <a:t>. </a:t>
            </a:r>
          </a:p>
          <a:p>
            <a:pPr>
              <a:buFont typeface="Arial" pitchFamily="34" charset="0"/>
              <a:buChar char="•"/>
            </a:pPr>
            <a:r>
              <a:rPr lang="tr-TR" sz="2400" dirty="0" err="1" smtClean="0"/>
              <a:t>Dielectric</a:t>
            </a:r>
            <a:r>
              <a:rPr lang="tr-TR" sz="2400" dirty="0" smtClean="0"/>
              <a:t>/</a:t>
            </a:r>
            <a:r>
              <a:rPr lang="tr-TR" sz="2400" dirty="0" err="1" smtClean="0"/>
              <a:t>insulating</a:t>
            </a:r>
            <a:r>
              <a:rPr lang="tr-TR" sz="2400" dirty="0" smtClean="0"/>
              <a:t> </a:t>
            </a:r>
            <a:r>
              <a:rPr lang="tr-TR" sz="2400" dirty="0" err="1" smtClean="0"/>
              <a:t>layers</a:t>
            </a:r>
            <a:r>
              <a:rPr lang="tr-TR" sz="2400" dirty="0" smtClean="0"/>
              <a:t> </a:t>
            </a:r>
            <a:r>
              <a:rPr lang="tr-TR" sz="2400" dirty="0" err="1" smtClean="0"/>
              <a:t>for</a:t>
            </a:r>
            <a:r>
              <a:rPr lang="tr-TR" sz="2400" dirty="0" smtClean="0"/>
              <a:t> </a:t>
            </a:r>
            <a:r>
              <a:rPr lang="tr-TR" sz="2400" dirty="0" err="1" smtClean="0"/>
              <a:t>microcircuit</a:t>
            </a:r>
            <a:r>
              <a:rPr lang="tr-TR" sz="2400" dirty="0" smtClean="0"/>
              <a:t> </a:t>
            </a:r>
            <a:r>
              <a:rPr lang="tr-TR" sz="2400" dirty="0" err="1" smtClean="0"/>
              <a:t>fabrication</a:t>
            </a:r>
            <a:endParaRPr lang="tr-TR" sz="2400" dirty="0" smtClean="0"/>
          </a:p>
          <a:p>
            <a:pPr>
              <a:buFont typeface="Arial" pitchFamily="34" charset="0"/>
              <a:buChar char="•"/>
            </a:pPr>
            <a:r>
              <a:rPr lang="tr-TR" sz="2400" dirty="0" err="1" smtClean="0"/>
              <a:t>Magnetic</a:t>
            </a:r>
            <a:r>
              <a:rPr lang="tr-TR" sz="2400" dirty="0" smtClean="0"/>
              <a:t> disk </a:t>
            </a:r>
            <a:r>
              <a:rPr lang="tr-TR" sz="2400" dirty="0" err="1" smtClean="0"/>
              <a:t>coatings</a:t>
            </a:r>
            <a:endParaRPr lang="tr-TR" sz="2400" dirty="0" smtClean="0"/>
          </a:p>
          <a:p>
            <a:pPr>
              <a:buFont typeface="Arial" pitchFamily="34" charset="0"/>
              <a:buChar char="•"/>
            </a:pPr>
            <a:r>
              <a:rPr lang="tr-TR" sz="2400" dirty="0" err="1" smtClean="0"/>
              <a:t>Flat</a:t>
            </a:r>
            <a:r>
              <a:rPr lang="tr-TR" sz="2400" dirty="0" smtClean="0"/>
              <a:t> </a:t>
            </a:r>
            <a:r>
              <a:rPr lang="tr-TR" sz="2400" dirty="0" err="1" smtClean="0"/>
              <a:t>screen</a:t>
            </a:r>
            <a:r>
              <a:rPr lang="tr-TR" sz="2400" dirty="0" smtClean="0"/>
              <a:t> </a:t>
            </a:r>
            <a:r>
              <a:rPr lang="tr-TR" sz="2400" dirty="0" err="1" smtClean="0"/>
              <a:t>display</a:t>
            </a:r>
            <a:r>
              <a:rPr lang="tr-TR" sz="2400" dirty="0" smtClean="0"/>
              <a:t> </a:t>
            </a:r>
            <a:r>
              <a:rPr lang="tr-TR" sz="2400" dirty="0" err="1" smtClean="0"/>
              <a:t>coatings</a:t>
            </a:r>
            <a:r>
              <a:rPr lang="tr-TR" sz="2400" dirty="0" smtClean="0"/>
              <a:t> - </a:t>
            </a:r>
            <a:r>
              <a:rPr lang="tr-TR" sz="2400" dirty="0" err="1" smtClean="0"/>
              <a:t>Antireflection</a:t>
            </a:r>
            <a:r>
              <a:rPr lang="tr-TR" sz="2400" dirty="0" smtClean="0"/>
              <a:t> </a:t>
            </a:r>
            <a:r>
              <a:rPr lang="tr-TR" sz="2400" dirty="0" err="1" smtClean="0"/>
              <a:t>coatings</a:t>
            </a:r>
            <a:r>
              <a:rPr lang="tr-TR" sz="2400" dirty="0" smtClean="0"/>
              <a:t>, </a:t>
            </a:r>
            <a:r>
              <a:rPr lang="tr-TR" sz="2400" dirty="0" err="1" smtClean="0"/>
              <a:t>conductive</a:t>
            </a:r>
            <a:r>
              <a:rPr lang="tr-TR" sz="2400" dirty="0" smtClean="0"/>
              <a:t> </a:t>
            </a:r>
            <a:r>
              <a:rPr lang="tr-TR" sz="2400" dirty="0" err="1" smtClean="0"/>
              <a:t>oxide</a:t>
            </a:r>
            <a:r>
              <a:rPr lang="tr-TR" sz="2400" dirty="0" smtClean="0"/>
              <a:t>, </a:t>
            </a:r>
            <a:r>
              <a:rPr lang="tr-TR" sz="2400" dirty="0" err="1" smtClean="0"/>
              <a:t>etc</a:t>
            </a:r>
            <a:r>
              <a:rPr lang="tr-TR" sz="2400" dirty="0" smtClean="0"/>
              <a:t>. </a:t>
            </a:r>
          </a:p>
          <a:p>
            <a:pPr>
              <a:buFont typeface="Arial" pitchFamily="34" charset="0"/>
              <a:buChar char="•"/>
            </a:pPr>
            <a:r>
              <a:rPr lang="tr-TR" sz="2400" dirty="0" smtClean="0"/>
              <a:t>Compact </a:t>
            </a:r>
            <a:r>
              <a:rPr lang="tr-TR" sz="2400" dirty="0" err="1" smtClean="0"/>
              <a:t>Disks</a:t>
            </a:r>
            <a:r>
              <a:rPr lang="tr-TR" sz="2400" dirty="0" smtClean="0"/>
              <a:t> – DVD, CD ROM, </a:t>
            </a:r>
            <a:r>
              <a:rPr lang="tr-TR" sz="2400" dirty="0" err="1" smtClean="0"/>
              <a:t>etc</a:t>
            </a:r>
            <a:r>
              <a:rPr lang="tr-TR" sz="2400" dirty="0" smtClean="0"/>
              <a:t>. </a:t>
            </a:r>
          </a:p>
          <a:p>
            <a:pPr>
              <a:buFont typeface="Arial" pitchFamily="34" charset="0"/>
              <a:buChar char="•"/>
            </a:pPr>
            <a:r>
              <a:rPr lang="tr-TR" sz="2400" dirty="0" err="1" smtClean="0"/>
              <a:t>Television</a:t>
            </a:r>
            <a:r>
              <a:rPr lang="tr-TR" sz="2400" dirty="0" smtClean="0"/>
              <a:t> </a:t>
            </a:r>
            <a:r>
              <a:rPr lang="tr-TR" sz="2400" dirty="0" err="1" smtClean="0"/>
              <a:t>tube</a:t>
            </a:r>
            <a:r>
              <a:rPr lang="tr-TR" sz="2400" dirty="0" smtClean="0"/>
              <a:t> </a:t>
            </a:r>
            <a:r>
              <a:rPr lang="tr-TR" sz="2400" dirty="0" err="1" smtClean="0"/>
              <a:t>phosphor</a:t>
            </a:r>
            <a:r>
              <a:rPr lang="tr-TR" sz="2400" dirty="0" smtClean="0"/>
              <a:t> </a:t>
            </a:r>
            <a:r>
              <a:rPr lang="tr-TR" sz="2400" dirty="0" err="1" smtClean="0"/>
              <a:t>and</a:t>
            </a:r>
            <a:r>
              <a:rPr lang="tr-TR" sz="2400" dirty="0" smtClean="0"/>
              <a:t> </a:t>
            </a:r>
            <a:r>
              <a:rPr lang="tr-TR" sz="2400" dirty="0" err="1" smtClean="0"/>
              <a:t>antireflection</a:t>
            </a:r>
            <a:r>
              <a:rPr lang="tr-TR" sz="2400" dirty="0" smtClean="0"/>
              <a:t> </a:t>
            </a:r>
            <a:r>
              <a:rPr lang="tr-TR" sz="2400" dirty="0" err="1" smtClean="0"/>
              <a:t>coatings</a:t>
            </a:r>
            <a:r>
              <a:rPr lang="tr-TR" sz="2400" dirty="0" smtClean="0"/>
              <a:t>. </a:t>
            </a:r>
            <a:endParaRPr lang="tr-TR" sz="2400" dirty="0"/>
          </a:p>
        </p:txBody>
      </p:sp>
      <p:sp>
        <p:nvSpPr>
          <p:cNvPr id="5" name="TextBox 4"/>
          <p:cNvSpPr txBox="1"/>
          <p:nvPr/>
        </p:nvSpPr>
        <p:spPr>
          <a:xfrm>
            <a:off x="714348" y="857232"/>
            <a:ext cx="8243991" cy="1107996"/>
          </a:xfrm>
          <a:prstGeom prst="rect">
            <a:avLst/>
          </a:prstGeom>
          <a:noFill/>
        </p:spPr>
        <p:txBody>
          <a:bodyPr wrap="square" rtlCol="0">
            <a:spAutoFit/>
          </a:bodyPr>
          <a:lstStyle/>
          <a:p>
            <a:r>
              <a:rPr lang="tr-TR" sz="2400" b="1" u="sng" dirty="0" smtClean="0"/>
              <a:t>Some technologies that depend heavily on high quality spin coated layers are:</a:t>
            </a:r>
            <a:r>
              <a:rPr lang="tr-TR" sz="2400" u="sng" dirty="0" smtClean="0"/>
              <a:t> </a:t>
            </a:r>
          </a:p>
          <a:p>
            <a:endParaRPr lang="tr-TR" dirty="0"/>
          </a:p>
        </p:txBody>
      </p:sp>
      <p:sp>
        <p:nvSpPr>
          <p:cNvPr id="2" name="TextBox 1"/>
          <p:cNvSpPr txBox="1"/>
          <p:nvPr/>
        </p:nvSpPr>
        <p:spPr>
          <a:xfrm>
            <a:off x="681157" y="5482098"/>
            <a:ext cx="7842723" cy="646331"/>
          </a:xfrm>
          <a:prstGeom prst="rect">
            <a:avLst/>
          </a:prstGeom>
          <a:noFill/>
        </p:spPr>
        <p:txBody>
          <a:bodyPr wrap="square" rtlCol="0">
            <a:spAutoFit/>
          </a:bodyPr>
          <a:lstStyle/>
          <a:p>
            <a:r>
              <a:rPr lang="tr-TR" dirty="0" smtClean="0"/>
              <a:t>*</a:t>
            </a:r>
            <a:r>
              <a:rPr lang="en-US" dirty="0" smtClean="0"/>
              <a:t>A </a:t>
            </a:r>
            <a:r>
              <a:rPr lang="en-US" b="1" dirty="0"/>
              <a:t>photoresist</a:t>
            </a:r>
            <a:r>
              <a:rPr lang="en-US" dirty="0"/>
              <a:t> is a light-sensitive material used in several industrial processes, such as photolithography </a:t>
            </a:r>
            <a:r>
              <a:rPr lang="en-US" dirty="0" smtClean="0"/>
              <a:t> </a:t>
            </a:r>
            <a:r>
              <a:rPr lang="en-US" dirty="0"/>
              <a:t>to form a patterned coating on a surface.</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6732240" y="86831"/>
            <a:ext cx="2562341" cy="240065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800" b="0" i="0" u="none" strike="noStrike" cap="none" normalizeH="0" baseline="0" dirty="0" smtClean="0">
                <a:ln>
                  <a:noFill/>
                </a:ln>
                <a:solidFill>
                  <a:schemeClr val="tx1"/>
                </a:solidFill>
                <a:effectLst/>
                <a:latin typeface="inherit"/>
                <a:cs typeface="Arial" pitchFamily="34" charset="0"/>
              </a:rPr>
              <a:t> </a:t>
            </a:r>
            <a:r>
              <a:rPr kumimoji="0" lang="tr-TR" sz="800" b="0" i="0" u="none" strike="noStrike" cap="none" normalizeH="0" baseline="0" dirty="0" smtClean="0">
                <a:ln>
                  <a:noFill/>
                </a:ln>
                <a:solidFill>
                  <a:schemeClr val="tx1"/>
                </a:solidFill>
                <a:effectLst/>
                <a:latin typeface="inherit"/>
                <a:cs typeface="Arial" pitchFamily="34" charset="0"/>
              </a:rPr>
              <a:t>                                                                            </a:t>
            </a:r>
          </a:p>
        </p:txBody>
      </p:sp>
      <p:pic>
        <p:nvPicPr>
          <p:cNvPr id="45058" name="Picture 2" descr="Fluidized Bed Powder Coating"/>
          <p:cNvPicPr>
            <a:picLocks noChangeAspect="1" noChangeArrowheads="1"/>
          </p:cNvPicPr>
          <p:nvPr/>
        </p:nvPicPr>
        <p:blipFill>
          <a:blip r:embed="rId2" cstate="print"/>
          <a:srcRect/>
          <a:stretch>
            <a:fillRect/>
          </a:stretch>
        </p:blipFill>
        <p:spPr bwMode="auto">
          <a:xfrm>
            <a:off x="3923928" y="1922620"/>
            <a:ext cx="5169414" cy="3018548"/>
          </a:xfrm>
          <a:prstGeom prst="rect">
            <a:avLst/>
          </a:prstGeom>
          <a:noFill/>
        </p:spPr>
      </p:pic>
      <p:sp>
        <p:nvSpPr>
          <p:cNvPr id="6" name="5 Dikdörtgen"/>
          <p:cNvSpPr/>
          <p:nvPr/>
        </p:nvSpPr>
        <p:spPr>
          <a:xfrm>
            <a:off x="323528" y="2204864"/>
            <a:ext cx="3456384" cy="4185761"/>
          </a:xfrm>
          <a:prstGeom prst="rect">
            <a:avLst/>
          </a:prstGeom>
        </p:spPr>
        <p:txBody>
          <a:bodyPr wrap="square">
            <a:spAutoFit/>
          </a:bodyPr>
          <a:lstStyle/>
          <a:p>
            <a:pPr lvl="0" eaLnBrk="0" fontAlgn="base" hangingPunct="0">
              <a:spcBef>
                <a:spcPct val="0"/>
              </a:spcBef>
              <a:spcAft>
                <a:spcPct val="0"/>
              </a:spcAft>
            </a:pPr>
            <a:r>
              <a:rPr lang="en-US" dirty="0" smtClean="0"/>
              <a:t>ADVANTAGES</a:t>
            </a:r>
          </a:p>
          <a:p>
            <a:pPr>
              <a:buFont typeface="Arial" pitchFamily="34" charset="0"/>
              <a:buChar char="•"/>
            </a:pPr>
            <a:r>
              <a:rPr lang="tr-TR" dirty="0" smtClean="0"/>
              <a:t>A</a:t>
            </a:r>
            <a:r>
              <a:rPr lang="en-US" dirty="0" err="1" smtClean="0"/>
              <a:t>bility</a:t>
            </a:r>
            <a:r>
              <a:rPr lang="en-US" dirty="0" smtClean="0"/>
              <a:t> to coat irregular shapes,</a:t>
            </a:r>
            <a:endParaRPr lang="tr-TR" dirty="0" smtClean="0"/>
          </a:p>
          <a:p>
            <a:pPr>
              <a:buFont typeface="Arial" pitchFamily="34" charset="0"/>
              <a:buChar char="•"/>
            </a:pPr>
            <a:r>
              <a:rPr lang="en-US" dirty="0" smtClean="0"/>
              <a:t> </a:t>
            </a:r>
            <a:r>
              <a:rPr lang="tr-TR" dirty="0" smtClean="0"/>
              <a:t>S</a:t>
            </a:r>
            <a:r>
              <a:rPr lang="en-US" dirty="0" err="1" smtClean="0"/>
              <a:t>imple</a:t>
            </a:r>
            <a:r>
              <a:rPr lang="en-US" dirty="0" smtClean="0"/>
              <a:t> and inexpensive equipment requirements, </a:t>
            </a:r>
            <a:endParaRPr lang="tr-TR" dirty="0" smtClean="0"/>
          </a:p>
          <a:p>
            <a:pPr>
              <a:buFont typeface="Arial" pitchFamily="34" charset="0"/>
              <a:buChar char="•"/>
            </a:pPr>
            <a:r>
              <a:rPr lang="tr-TR" dirty="0" smtClean="0"/>
              <a:t>P</a:t>
            </a:r>
            <a:r>
              <a:rPr lang="en-US" dirty="0" err="1" smtClean="0"/>
              <a:t>rocess</a:t>
            </a:r>
            <a:r>
              <a:rPr lang="en-US" dirty="0" smtClean="0"/>
              <a:t> automation, </a:t>
            </a:r>
            <a:endParaRPr lang="tr-TR" dirty="0" smtClean="0"/>
          </a:p>
          <a:p>
            <a:pPr>
              <a:buFont typeface="Arial" pitchFamily="34" charset="0"/>
              <a:buChar char="•"/>
            </a:pPr>
            <a:r>
              <a:rPr lang="tr-TR" dirty="0" smtClean="0"/>
              <a:t>S</a:t>
            </a:r>
            <a:r>
              <a:rPr lang="en-US" dirty="0" err="1" smtClean="0"/>
              <a:t>mooth</a:t>
            </a:r>
            <a:r>
              <a:rPr lang="en-US" dirty="0" smtClean="0"/>
              <a:t> and continuous coating applications. </a:t>
            </a:r>
            <a:endParaRPr lang="tr-TR" dirty="0" smtClean="0"/>
          </a:p>
          <a:p>
            <a:endParaRPr lang="tr-TR" dirty="0" smtClean="0"/>
          </a:p>
          <a:p>
            <a:r>
              <a:rPr lang="en-US" dirty="0" smtClean="0"/>
              <a:t>DISADVANTAGES</a:t>
            </a:r>
          </a:p>
          <a:p>
            <a:pPr>
              <a:buFont typeface="Arial" pitchFamily="34" charset="0"/>
              <a:buChar char="•"/>
            </a:pPr>
            <a:r>
              <a:rPr lang="en-US" dirty="0" smtClean="0"/>
              <a:t>Pre-heat and post-heat ovens are required</a:t>
            </a:r>
          </a:p>
          <a:p>
            <a:pPr>
              <a:buFont typeface="Arial" pitchFamily="34" charset="0"/>
              <a:buChar char="•"/>
            </a:pPr>
            <a:r>
              <a:rPr lang="en-US" dirty="0" smtClean="0"/>
              <a:t>Minimum of 200um to be applied</a:t>
            </a:r>
          </a:p>
          <a:p>
            <a:pPr>
              <a:buFont typeface="Arial" pitchFamily="34" charset="0"/>
              <a:buChar char="•"/>
            </a:pPr>
            <a:r>
              <a:rPr lang="en-US" dirty="0" smtClean="0"/>
              <a:t>Complex shapes trap excess powder</a:t>
            </a:r>
          </a:p>
          <a:p>
            <a:pPr lvl="0" eaLnBrk="0" fontAlgn="base" hangingPunct="0">
              <a:spcBef>
                <a:spcPct val="0"/>
              </a:spcBef>
              <a:spcAft>
                <a:spcPct val="0"/>
              </a:spcAft>
            </a:pPr>
            <a:endParaRPr lang="tr-TR" sz="1400" dirty="0" smtClean="0">
              <a:latin typeface="+mj-lt"/>
              <a:cs typeface="Arial" pitchFamily="34" charset="0"/>
            </a:endParaRPr>
          </a:p>
        </p:txBody>
      </p:sp>
      <p:sp>
        <p:nvSpPr>
          <p:cNvPr id="7" name="6 Dikdörtgen"/>
          <p:cNvSpPr/>
          <p:nvPr/>
        </p:nvSpPr>
        <p:spPr>
          <a:xfrm>
            <a:off x="3059832" y="0"/>
            <a:ext cx="2608406" cy="369332"/>
          </a:xfrm>
          <a:prstGeom prst="rect">
            <a:avLst/>
          </a:prstGeom>
        </p:spPr>
        <p:txBody>
          <a:bodyPr wrap="none">
            <a:spAutoFit/>
          </a:bodyPr>
          <a:lstStyle/>
          <a:p>
            <a:pPr lvl="0" fontAlgn="base">
              <a:spcBef>
                <a:spcPct val="0"/>
              </a:spcBef>
              <a:spcAft>
                <a:spcPct val="0"/>
              </a:spcAft>
            </a:pPr>
            <a:r>
              <a:rPr lang="tr-TR" b="1" dirty="0" err="1" smtClean="0">
                <a:latin typeface="inherit"/>
                <a:cs typeface="Arial" pitchFamily="34" charset="0"/>
              </a:rPr>
              <a:t>Fluidized</a:t>
            </a:r>
            <a:r>
              <a:rPr lang="tr-TR" b="1" dirty="0" smtClean="0">
                <a:latin typeface="inherit"/>
                <a:cs typeface="Arial" pitchFamily="34" charset="0"/>
              </a:rPr>
              <a:t> </a:t>
            </a:r>
            <a:r>
              <a:rPr lang="tr-TR" b="1" dirty="0" err="1" smtClean="0">
                <a:latin typeface="inherit"/>
                <a:cs typeface="Arial" pitchFamily="34" charset="0"/>
              </a:rPr>
              <a:t>Bed</a:t>
            </a:r>
            <a:r>
              <a:rPr lang="tr-TR" b="1" dirty="0" smtClean="0">
                <a:latin typeface="inherit"/>
                <a:cs typeface="Arial" pitchFamily="34" charset="0"/>
              </a:rPr>
              <a:t> </a:t>
            </a:r>
            <a:r>
              <a:rPr lang="tr-TR" b="1" dirty="0" err="1" smtClean="0">
                <a:latin typeface="inherit"/>
                <a:cs typeface="Arial" pitchFamily="34" charset="0"/>
              </a:rPr>
              <a:t>Coating</a:t>
            </a:r>
            <a:endParaRPr lang="tr-TR" dirty="0" smtClean="0">
              <a:latin typeface="inherit"/>
              <a:cs typeface="Arial" pitchFamily="34" charset="0"/>
            </a:endParaRPr>
          </a:p>
        </p:txBody>
      </p:sp>
      <p:sp>
        <p:nvSpPr>
          <p:cNvPr id="45059" name="Rectangle 3"/>
          <p:cNvSpPr>
            <a:spLocks noChangeArrowheads="1"/>
          </p:cNvSpPr>
          <p:nvPr/>
        </p:nvSpPr>
        <p:spPr bwMode="auto">
          <a:xfrm>
            <a:off x="395536" y="338173"/>
            <a:ext cx="842493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dirty="0" smtClean="0"/>
              <a:t>Fluidized bed coating is a commercially important process which was developed for application of plastic coatings on metal substrates. Dry powder coating processes use no solvents and thus provide an environmentally friendly alternative to dipping</a:t>
            </a:r>
            <a:r>
              <a:rPr lang="tr-TR" dirty="0" smtClean="0"/>
              <a:t> </a:t>
            </a:r>
            <a:r>
              <a:rPr lang="en-US" dirty="0" smtClean="0"/>
              <a:t>and spraying. It is possible to build a film thickness of 2500 µm using higher preheat temperatures and multiple dips</a:t>
            </a:r>
            <a:r>
              <a:rPr lang="tr-TR" dirty="0" smtClean="0"/>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Dikdörtgen"/>
          <p:cNvSpPr/>
          <p:nvPr/>
        </p:nvSpPr>
        <p:spPr>
          <a:xfrm>
            <a:off x="4427984" y="5157192"/>
            <a:ext cx="4572000" cy="1477328"/>
          </a:xfrm>
          <a:prstGeom prst="rect">
            <a:avLst/>
          </a:prstGeom>
        </p:spPr>
        <p:txBody>
          <a:bodyPr>
            <a:spAutoFit/>
          </a:bodyPr>
          <a:lstStyle/>
          <a:p>
            <a:pPr lvl="0" eaLnBrk="0" fontAlgn="base" hangingPunct="0">
              <a:spcBef>
                <a:spcPct val="0"/>
              </a:spcBef>
              <a:spcAft>
                <a:spcPct val="0"/>
              </a:spcAft>
            </a:pPr>
            <a:r>
              <a:rPr lang="tr-TR" dirty="0" err="1" smtClean="0">
                <a:cs typeface="Arial" pitchFamily="34" charset="0"/>
              </a:rPr>
              <a:t>The</a:t>
            </a:r>
            <a:r>
              <a:rPr lang="tr-TR" dirty="0" smtClean="0">
                <a:cs typeface="Arial" pitchFamily="34" charset="0"/>
              </a:rPr>
              <a:t> </a:t>
            </a:r>
            <a:r>
              <a:rPr lang="tr-TR" dirty="0" err="1" smtClean="0">
                <a:cs typeface="Arial" pitchFamily="34" charset="0"/>
              </a:rPr>
              <a:t>Process</a:t>
            </a:r>
            <a:r>
              <a:rPr lang="tr-TR" dirty="0" smtClean="0">
                <a:cs typeface="Arial" pitchFamily="34" charset="0"/>
              </a:rPr>
              <a:t> </a:t>
            </a:r>
            <a:r>
              <a:rPr lang="tr-TR" dirty="0" err="1" smtClean="0">
                <a:cs typeface="Arial" pitchFamily="34" charset="0"/>
              </a:rPr>
              <a:t>Steps</a:t>
            </a:r>
            <a:r>
              <a:rPr lang="tr-TR" dirty="0" smtClean="0">
                <a:cs typeface="Arial" pitchFamily="34" charset="0"/>
              </a:rPr>
              <a:t> : </a:t>
            </a:r>
          </a:p>
          <a:p>
            <a:pPr marL="342900" lvl="0" indent="-342900" eaLnBrk="0" fontAlgn="base" hangingPunct="0">
              <a:spcBef>
                <a:spcPct val="0"/>
              </a:spcBef>
              <a:spcAft>
                <a:spcPct val="0"/>
              </a:spcAft>
              <a:buAutoNum type="arabicPeriod"/>
            </a:pPr>
            <a:r>
              <a:rPr lang="tr-TR" dirty="0" err="1" smtClean="0">
                <a:cs typeface="Arial" pitchFamily="34" charset="0"/>
              </a:rPr>
              <a:t>Sample</a:t>
            </a:r>
            <a:r>
              <a:rPr lang="tr-TR" dirty="0" smtClean="0">
                <a:cs typeface="Arial" pitchFamily="34" charset="0"/>
              </a:rPr>
              <a:t> </a:t>
            </a:r>
            <a:r>
              <a:rPr lang="tr-TR" dirty="0" err="1" smtClean="0">
                <a:cs typeface="Arial" pitchFamily="34" charset="0"/>
              </a:rPr>
              <a:t>pre</a:t>
            </a:r>
            <a:r>
              <a:rPr lang="tr-TR" dirty="0" smtClean="0">
                <a:cs typeface="Arial" pitchFamily="34" charset="0"/>
              </a:rPr>
              <a:t>-</a:t>
            </a:r>
            <a:r>
              <a:rPr lang="tr-TR" dirty="0" err="1" smtClean="0">
                <a:cs typeface="Arial" pitchFamily="34" charset="0"/>
              </a:rPr>
              <a:t>heated</a:t>
            </a:r>
            <a:r>
              <a:rPr lang="tr-TR" dirty="0" smtClean="0">
                <a:cs typeface="Arial" pitchFamily="34" charset="0"/>
              </a:rPr>
              <a:t> </a:t>
            </a:r>
            <a:r>
              <a:rPr lang="tr-TR" dirty="0" err="1" smtClean="0">
                <a:cs typeface="Arial" pitchFamily="34" charset="0"/>
              </a:rPr>
              <a:t>to</a:t>
            </a:r>
            <a:r>
              <a:rPr lang="tr-TR" dirty="0" smtClean="0">
                <a:cs typeface="Arial" pitchFamily="34" charset="0"/>
              </a:rPr>
              <a:t> 200-230C   </a:t>
            </a:r>
          </a:p>
          <a:p>
            <a:pPr marL="342900" lvl="0" indent="-342900" eaLnBrk="0" fontAlgn="base" hangingPunct="0">
              <a:spcBef>
                <a:spcPct val="0"/>
              </a:spcBef>
              <a:spcAft>
                <a:spcPct val="0"/>
              </a:spcAft>
              <a:buAutoNum type="arabicPeriod"/>
            </a:pPr>
            <a:r>
              <a:rPr lang="tr-TR" dirty="0" err="1" smtClean="0">
                <a:cs typeface="Arial" pitchFamily="34" charset="0"/>
              </a:rPr>
              <a:t>Initial</a:t>
            </a:r>
            <a:r>
              <a:rPr lang="tr-TR" dirty="0" smtClean="0">
                <a:cs typeface="Arial" pitchFamily="34" charset="0"/>
              </a:rPr>
              <a:t> </a:t>
            </a:r>
            <a:r>
              <a:rPr lang="tr-TR" dirty="0" err="1" smtClean="0">
                <a:cs typeface="Arial" pitchFamily="34" charset="0"/>
              </a:rPr>
              <a:t>deposit</a:t>
            </a:r>
            <a:r>
              <a:rPr lang="tr-TR" dirty="0" smtClean="0">
                <a:cs typeface="Arial" pitchFamily="34" charset="0"/>
              </a:rPr>
              <a:t> </a:t>
            </a:r>
            <a:r>
              <a:rPr lang="tr-TR" dirty="0" err="1" smtClean="0">
                <a:cs typeface="Arial" pitchFamily="34" charset="0"/>
              </a:rPr>
              <a:t>melts</a:t>
            </a:r>
            <a:r>
              <a:rPr lang="tr-TR" dirty="0" smtClean="0">
                <a:cs typeface="Arial" pitchFamily="34" charset="0"/>
              </a:rPr>
              <a:t> </a:t>
            </a:r>
            <a:r>
              <a:rPr lang="tr-TR" dirty="0" err="1" smtClean="0">
                <a:cs typeface="Arial" pitchFamily="34" charset="0"/>
              </a:rPr>
              <a:t>onto</a:t>
            </a:r>
            <a:r>
              <a:rPr lang="tr-TR" dirty="0" smtClean="0">
                <a:cs typeface="Arial" pitchFamily="34" charset="0"/>
              </a:rPr>
              <a:t> </a:t>
            </a:r>
            <a:r>
              <a:rPr lang="tr-TR" dirty="0" err="1" smtClean="0">
                <a:cs typeface="Arial" pitchFamily="34" charset="0"/>
              </a:rPr>
              <a:t>part</a:t>
            </a:r>
            <a:r>
              <a:rPr lang="tr-TR" dirty="0" smtClean="0">
                <a:cs typeface="Arial" pitchFamily="34" charset="0"/>
              </a:rPr>
              <a:t>  </a:t>
            </a:r>
          </a:p>
          <a:p>
            <a:pPr marL="342900" lvl="0" indent="-342900" eaLnBrk="0" fontAlgn="base" hangingPunct="0">
              <a:spcBef>
                <a:spcPct val="0"/>
              </a:spcBef>
              <a:spcAft>
                <a:spcPct val="0"/>
              </a:spcAft>
              <a:buAutoNum type="arabicPeriod"/>
            </a:pPr>
            <a:r>
              <a:rPr lang="tr-TR" dirty="0" smtClean="0">
                <a:cs typeface="Arial" pitchFamily="34" charset="0"/>
              </a:rPr>
              <a:t>Film </a:t>
            </a:r>
            <a:r>
              <a:rPr lang="tr-TR" dirty="0" err="1" smtClean="0">
                <a:cs typeface="Arial" pitchFamily="34" charset="0"/>
              </a:rPr>
              <a:t>builds</a:t>
            </a:r>
            <a:r>
              <a:rPr lang="tr-TR" dirty="0" smtClean="0">
                <a:cs typeface="Arial" pitchFamily="34" charset="0"/>
              </a:rPr>
              <a:t> </a:t>
            </a:r>
            <a:r>
              <a:rPr lang="tr-TR" dirty="0" err="1" smtClean="0">
                <a:cs typeface="Arial" pitchFamily="34" charset="0"/>
              </a:rPr>
              <a:t>from</a:t>
            </a:r>
            <a:r>
              <a:rPr lang="tr-TR" dirty="0" smtClean="0">
                <a:cs typeface="Arial" pitchFamily="34" charset="0"/>
              </a:rPr>
              <a:t> </a:t>
            </a:r>
            <a:r>
              <a:rPr lang="tr-TR" dirty="0" err="1" smtClean="0">
                <a:cs typeface="Arial" pitchFamily="34" charset="0"/>
              </a:rPr>
              <a:t>residual</a:t>
            </a:r>
            <a:r>
              <a:rPr lang="tr-TR" dirty="0" smtClean="0">
                <a:cs typeface="Arial" pitchFamily="34" charset="0"/>
              </a:rPr>
              <a:t> </a:t>
            </a:r>
            <a:r>
              <a:rPr lang="tr-TR" dirty="0" err="1" smtClean="0">
                <a:cs typeface="Arial" pitchFamily="34" charset="0"/>
              </a:rPr>
              <a:t>heat</a:t>
            </a:r>
            <a:r>
              <a:rPr lang="tr-TR" dirty="0" smtClean="0">
                <a:cs typeface="Arial" pitchFamily="34" charset="0"/>
              </a:rPr>
              <a:t> </a:t>
            </a:r>
          </a:p>
          <a:p>
            <a:pPr marL="342900" lvl="0" indent="-342900" eaLnBrk="0" fontAlgn="base" hangingPunct="0">
              <a:spcBef>
                <a:spcPct val="0"/>
              </a:spcBef>
              <a:spcAft>
                <a:spcPct val="0"/>
              </a:spcAft>
              <a:buAutoNum type="arabicPeriod"/>
            </a:pPr>
            <a:r>
              <a:rPr lang="tr-TR" dirty="0" err="1" smtClean="0">
                <a:cs typeface="Arial" pitchFamily="34" charset="0"/>
              </a:rPr>
              <a:t>Coated</a:t>
            </a:r>
            <a:r>
              <a:rPr lang="tr-TR" dirty="0" smtClean="0">
                <a:cs typeface="Arial" pitchFamily="34" charset="0"/>
              </a:rPr>
              <a:t> </a:t>
            </a:r>
            <a:r>
              <a:rPr lang="tr-TR" dirty="0" err="1" smtClean="0">
                <a:cs typeface="Arial" pitchFamily="34" charset="0"/>
              </a:rPr>
              <a:t>part</a:t>
            </a:r>
            <a:r>
              <a:rPr lang="tr-TR" dirty="0" smtClean="0">
                <a:cs typeface="Arial" pitchFamily="34" charset="0"/>
              </a:rPr>
              <a:t> </a:t>
            </a:r>
            <a:r>
              <a:rPr lang="tr-TR" dirty="0" err="1" smtClean="0">
                <a:cs typeface="Arial" pitchFamily="34" charset="0"/>
              </a:rPr>
              <a:t>with</a:t>
            </a:r>
            <a:r>
              <a:rPr lang="tr-TR" dirty="0" smtClean="0">
                <a:cs typeface="Arial" pitchFamily="34" charset="0"/>
              </a:rPr>
              <a:t> </a:t>
            </a:r>
            <a:r>
              <a:rPr lang="tr-TR" dirty="0" err="1" smtClean="0">
                <a:cs typeface="Arial" pitchFamily="34" charset="0"/>
              </a:rPr>
              <a:t>desired</a:t>
            </a:r>
            <a:r>
              <a:rPr lang="tr-TR" dirty="0" smtClean="0">
                <a:cs typeface="Arial" pitchFamily="34" charset="0"/>
              </a:rPr>
              <a:t> film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628800"/>
            <a:ext cx="8229600" cy="1143000"/>
          </a:xfrm>
        </p:spPr>
        <p:txBody>
          <a:bodyPr>
            <a:normAutofit fontScale="90000"/>
          </a:bodyPr>
          <a:lstStyle/>
          <a:p>
            <a:r>
              <a:rPr lang="tr-TR" dirty="0" smtClean="0"/>
              <a:t>Film </a:t>
            </a:r>
            <a:r>
              <a:rPr lang="tr-TR" dirty="0" err="1" smtClean="0"/>
              <a:t>or</a:t>
            </a:r>
            <a:r>
              <a:rPr lang="tr-TR" dirty="0" smtClean="0"/>
              <a:t> </a:t>
            </a:r>
            <a:r>
              <a:rPr lang="tr-TR" dirty="0" err="1" smtClean="0"/>
              <a:t>Sheet</a:t>
            </a:r>
            <a:r>
              <a:rPr lang="tr-TR" dirty="0" smtClean="0"/>
              <a:t> </a:t>
            </a:r>
            <a:r>
              <a:rPr lang="tr-TR" dirty="0" err="1" smtClean="0"/>
              <a:t>Coating</a:t>
            </a:r>
            <a:r>
              <a:rPr lang="tr-TR" dirty="0" smtClean="0"/>
              <a:t> </a:t>
            </a:r>
            <a:r>
              <a:rPr lang="tr-TR" dirty="0" err="1" smtClean="0"/>
              <a:t>Methods</a:t>
            </a:r>
            <a:r>
              <a:rPr lang="tr-TR" dirty="0" smtClean="0"/>
              <a:t/>
            </a:r>
            <a:br>
              <a:rPr lang="tr-TR" dirty="0" smtClean="0"/>
            </a:b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539552" y="277198"/>
            <a:ext cx="835292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chemeClr val="tx1"/>
                </a:solidFill>
                <a:effectLst/>
                <a:latin typeface="Arial" pitchFamily="34" charset="0"/>
                <a:cs typeface="Arial" pitchFamily="34" charset="0"/>
              </a:rPr>
              <a:t>Roll</a:t>
            </a:r>
            <a:r>
              <a:rPr kumimoji="0" lang="tr-TR" sz="1800" b="1" i="0" u="none" strike="noStrike" cap="none" normalizeH="0" baseline="0" dirty="0" smtClean="0">
                <a:ln>
                  <a:noFill/>
                </a:ln>
                <a:solidFill>
                  <a:schemeClr val="tx1"/>
                </a:solidFill>
                <a:effectLst/>
                <a:latin typeface="Arial" pitchFamily="34" charset="0"/>
                <a:cs typeface="Arial" pitchFamily="34" charset="0"/>
              </a:rPr>
              <a:t> </a:t>
            </a:r>
            <a:r>
              <a:rPr kumimoji="0" lang="tr-TR" sz="1800" b="1" i="0" u="none" strike="noStrike" cap="none" normalizeH="0" baseline="0" dirty="0" err="1" smtClean="0">
                <a:ln>
                  <a:noFill/>
                </a:ln>
                <a:solidFill>
                  <a:schemeClr val="tx1"/>
                </a:solidFill>
                <a:effectLst/>
                <a:latin typeface="Arial" pitchFamily="34" charset="0"/>
                <a:cs typeface="Arial" pitchFamily="34" charset="0"/>
              </a:rPr>
              <a:t>Coating</a:t>
            </a:r>
            <a:endParaRPr kumimoji="0" lang="tr-TR"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pitchFamily="34" charset="0"/>
                <a:cs typeface="Arial" pitchFamily="34" charset="0"/>
              </a:rPr>
              <a:t>In</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this</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process</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polymer</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solution</a:t>
            </a:r>
            <a:r>
              <a:rPr kumimoji="0" lang="tr-TR" sz="1800" b="0" i="0" u="none" strike="noStrike" cap="none" normalizeH="0" baseline="0" dirty="0" smtClean="0">
                <a:ln>
                  <a:noFill/>
                </a:ln>
                <a:solidFill>
                  <a:schemeClr val="tx1"/>
                </a:solidFill>
                <a:effectLst/>
                <a:latin typeface="Arial" pitchFamily="34" charset="0"/>
                <a:cs typeface="Arial" pitchFamily="34" charset="0"/>
              </a:rPr>
              <a:t> is </a:t>
            </a:r>
            <a:r>
              <a:rPr kumimoji="0" lang="tr-TR" sz="1800" b="0" i="0" u="none" strike="noStrike" cap="none" normalizeH="0" baseline="0" dirty="0" err="1" smtClean="0">
                <a:ln>
                  <a:noFill/>
                </a:ln>
                <a:solidFill>
                  <a:schemeClr val="tx1"/>
                </a:solidFill>
                <a:effectLst/>
                <a:latin typeface="Arial" pitchFamily="34" charset="0"/>
                <a:cs typeface="Arial" pitchFamily="34" charset="0"/>
              </a:rPr>
              <a:t>rolled</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onto</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the</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fabric</a:t>
            </a:r>
            <a:r>
              <a:rPr kumimoji="0" lang="tr-TR" sz="1800" b="0" i="0" u="none" strike="noStrike" cap="none" normalizeH="0" baseline="0" dirty="0" smtClean="0">
                <a:ln>
                  <a:noFill/>
                </a:ln>
                <a:solidFill>
                  <a:schemeClr val="tx1"/>
                </a:solidFill>
                <a:effectLst/>
                <a:latin typeface="Arial" pitchFamily="34" charset="0"/>
                <a:cs typeface="Arial" pitchFamily="34" charset="0"/>
              </a:rPr>
              <a:t>/film/</a:t>
            </a:r>
            <a:r>
              <a:rPr kumimoji="0" lang="tr-TR" sz="1800" b="0" i="0" u="none" strike="noStrike" cap="none" normalizeH="0" baseline="0" dirty="0" err="1" smtClean="0">
                <a:ln>
                  <a:noFill/>
                </a:ln>
                <a:solidFill>
                  <a:schemeClr val="tx1"/>
                </a:solidFill>
                <a:effectLst/>
                <a:latin typeface="Arial" pitchFamily="34" charset="0"/>
                <a:cs typeface="Arial" pitchFamily="34" charset="0"/>
              </a:rPr>
              <a:t>sheet</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by</a:t>
            </a:r>
            <a:r>
              <a:rPr kumimoji="0" lang="tr-TR" sz="1800" b="0" i="0" u="none" strike="noStrike" cap="none" normalizeH="0" baseline="0" dirty="0" smtClean="0">
                <a:ln>
                  <a:noFill/>
                </a:ln>
                <a:solidFill>
                  <a:schemeClr val="tx1"/>
                </a:solidFill>
                <a:effectLst/>
                <a:latin typeface="Arial" pitchFamily="34" charset="0"/>
                <a:cs typeface="Arial" pitchFamily="34" charset="0"/>
              </a:rPr>
              <a:t> a roller </a:t>
            </a:r>
            <a:r>
              <a:rPr kumimoji="0" lang="tr-TR" sz="1800" b="0" i="0" u="none" strike="noStrike" cap="none" normalizeH="0" baseline="0" dirty="0" err="1" smtClean="0">
                <a:ln>
                  <a:noFill/>
                </a:ln>
                <a:solidFill>
                  <a:schemeClr val="tx1"/>
                </a:solidFill>
                <a:effectLst/>
                <a:latin typeface="Arial" pitchFamily="34" charset="0"/>
                <a:cs typeface="Arial" pitchFamily="34" charset="0"/>
              </a:rPr>
              <a:t>suspended</a:t>
            </a:r>
            <a:r>
              <a:rPr kumimoji="0" lang="tr-TR" sz="1800" b="0" i="0" u="none" strike="noStrike" cap="none" normalizeH="0" baseline="0" dirty="0" smtClean="0">
                <a:ln>
                  <a:noFill/>
                </a:ln>
                <a:solidFill>
                  <a:schemeClr val="tx1"/>
                </a:solidFill>
                <a:effectLst/>
                <a:latin typeface="Arial" pitchFamily="34" charset="0"/>
                <a:cs typeface="Arial" pitchFamily="34" charset="0"/>
              </a:rPr>
              <a:t> in </a:t>
            </a:r>
            <a:r>
              <a:rPr kumimoji="0" lang="tr-TR" sz="1800" b="0" i="0" u="none" strike="noStrike" cap="none" normalizeH="0" baseline="0" dirty="0" err="1" smtClean="0">
                <a:ln>
                  <a:noFill/>
                </a:ln>
                <a:solidFill>
                  <a:schemeClr val="tx1"/>
                </a:solidFill>
                <a:effectLst/>
                <a:latin typeface="Arial" pitchFamily="34" charset="0"/>
                <a:cs typeface="Arial" pitchFamily="34" charset="0"/>
              </a:rPr>
              <a:t>the</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coating</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solution</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often</a:t>
            </a:r>
            <a:r>
              <a:rPr kumimoji="0" lang="tr-TR" sz="1800" b="0" i="0" u="none" strike="noStrike" cap="none" normalizeH="0" baseline="0" dirty="0" smtClean="0">
                <a:ln>
                  <a:noFill/>
                </a:ln>
                <a:solidFill>
                  <a:schemeClr val="tx1"/>
                </a:solidFill>
                <a:effectLst/>
                <a:latin typeface="Arial" pitchFamily="34" charset="0"/>
                <a:cs typeface="Arial" pitchFamily="34" charset="0"/>
              </a:rPr>
              <a:t> a </a:t>
            </a:r>
            <a:r>
              <a:rPr kumimoji="0" lang="tr-TR" sz="1800" b="0" i="0" u="none" strike="noStrike" cap="none" normalizeH="0" baseline="0" dirty="0" err="1" smtClean="0">
                <a:ln>
                  <a:noFill/>
                </a:ln>
                <a:solidFill>
                  <a:schemeClr val="tx1"/>
                </a:solidFill>
                <a:effectLst/>
                <a:latin typeface="Arial" pitchFamily="34" charset="0"/>
                <a:cs typeface="Arial" pitchFamily="34" charset="0"/>
              </a:rPr>
              <a:t>blade</a:t>
            </a:r>
            <a:r>
              <a:rPr kumimoji="0" lang="tr-TR" sz="1800" b="0" i="0" u="none" strike="noStrike" cap="none" normalizeH="0" baseline="0" dirty="0" smtClean="0">
                <a:ln>
                  <a:noFill/>
                </a:ln>
                <a:solidFill>
                  <a:schemeClr val="tx1"/>
                </a:solidFill>
                <a:effectLst/>
                <a:latin typeface="Arial" pitchFamily="34" charset="0"/>
                <a:cs typeface="Arial" pitchFamily="34" charset="0"/>
              </a:rPr>
              <a:t> is </a:t>
            </a:r>
            <a:r>
              <a:rPr kumimoji="0" lang="tr-TR" sz="1800" b="0" i="0" u="none" strike="noStrike" cap="none" normalizeH="0" baseline="0" dirty="0" err="1" smtClean="0">
                <a:ln>
                  <a:noFill/>
                </a:ln>
                <a:solidFill>
                  <a:schemeClr val="tx1"/>
                </a:solidFill>
                <a:effectLst/>
                <a:latin typeface="Arial" pitchFamily="34" charset="0"/>
                <a:cs typeface="Arial" pitchFamily="34" charset="0"/>
              </a:rPr>
              <a:t>positioned</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close</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to</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the</a:t>
            </a:r>
            <a:r>
              <a:rPr kumimoji="0" lang="tr-TR" sz="1800" b="0" i="0" u="none" strike="noStrike" cap="none" normalizeH="0" baseline="0" dirty="0" smtClean="0">
                <a:ln>
                  <a:noFill/>
                </a:ln>
                <a:solidFill>
                  <a:schemeClr val="tx1"/>
                </a:solidFill>
                <a:effectLst/>
                <a:latin typeface="Arial" pitchFamily="34" charset="0"/>
                <a:cs typeface="Arial" pitchFamily="34" charset="0"/>
              </a:rPr>
              <a:t> roller </a:t>
            </a:r>
            <a:r>
              <a:rPr kumimoji="0" lang="tr-TR" sz="1800" b="0" i="0" u="none" strike="noStrike" cap="none" normalizeH="0" baseline="0" dirty="0" err="1" smtClean="0">
                <a:ln>
                  <a:noFill/>
                </a:ln>
                <a:solidFill>
                  <a:schemeClr val="tx1"/>
                </a:solidFill>
                <a:effectLst/>
                <a:latin typeface="Arial" pitchFamily="34" charset="0"/>
                <a:cs typeface="Arial" pitchFamily="34" charset="0"/>
              </a:rPr>
              <a:t>to</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ensure</a:t>
            </a:r>
            <a:r>
              <a:rPr kumimoji="0" lang="tr-TR" sz="1800" b="0" i="0" u="none" strike="noStrike" cap="none" normalizeH="0" baseline="0" dirty="0" smtClean="0">
                <a:ln>
                  <a:noFill/>
                </a:ln>
                <a:solidFill>
                  <a:schemeClr val="tx1"/>
                </a:solidFill>
                <a:effectLst/>
                <a:latin typeface="Arial" pitchFamily="34" charset="0"/>
                <a:cs typeface="Arial" pitchFamily="34" charset="0"/>
              </a:rPr>
              <a:t> not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too</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much</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coating</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solution</a:t>
            </a:r>
            <a:r>
              <a:rPr kumimoji="0" lang="tr-TR" sz="1800" b="0" i="0" u="none" strike="noStrike" cap="none" normalizeH="0" baseline="0" dirty="0" smtClean="0">
                <a:ln>
                  <a:noFill/>
                </a:ln>
                <a:solidFill>
                  <a:schemeClr val="tx1"/>
                </a:solidFill>
                <a:effectLst/>
                <a:latin typeface="Arial" pitchFamily="34" charset="0"/>
                <a:cs typeface="Arial" pitchFamily="34" charset="0"/>
              </a:rPr>
              <a:t> is </a:t>
            </a:r>
            <a:r>
              <a:rPr kumimoji="0" lang="tr-TR" sz="1800" b="0" i="0" u="none" strike="noStrike" cap="none" normalizeH="0" baseline="0" dirty="0" err="1" smtClean="0">
                <a:ln>
                  <a:noFill/>
                </a:ln>
                <a:solidFill>
                  <a:schemeClr val="tx1"/>
                </a:solidFill>
                <a:effectLst/>
                <a:latin typeface="Arial" pitchFamily="34" charset="0"/>
                <a:cs typeface="Arial" pitchFamily="34" charset="0"/>
              </a:rPr>
              <a:t>applied</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  </a:t>
            </a:r>
            <a:endParaRPr kumimoji="0" lang="tr-TR" sz="133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6082" name="Picture 2" descr="Fig 4"/>
          <p:cNvPicPr>
            <a:picLocks noChangeAspect="1" noChangeArrowheads="1"/>
          </p:cNvPicPr>
          <p:nvPr/>
        </p:nvPicPr>
        <p:blipFill>
          <a:blip r:embed="rId2" cstate="print"/>
          <a:srcRect/>
          <a:stretch>
            <a:fillRect/>
          </a:stretch>
        </p:blipFill>
        <p:spPr bwMode="auto">
          <a:xfrm>
            <a:off x="971600" y="1844824"/>
            <a:ext cx="3990975" cy="21240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dirty="0" err="1" smtClean="0"/>
              <a:t>Calendering</a:t>
            </a:r>
            <a:r>
              <a:rPr lang="en-US" b="1" dirty="0" smtClean="0"/>
              <a:t/>
            </a:r>
            <a:br>
              <a:rPr lang="en-US" b="1" dirty="0" smtClean="0"/>
            </a:br>
            <a:endParaRPr lang="tr-TR" dirty="0"/>
          </a:p>
        </p:txBody>
      </p:sp>
      <p:sp>
        <p:nvSpPr>
          <p:cNvPr id="5" name="4 Dikdörtgen"/>
          <p:cNvSpPr/>
          <p:nvPr/>
        </p:nvSpPr>
        <p:spPr>
          <a:xfrm>
            <a:off x="683568" y="1196752"/>
            <a:ext cx="7776864" cy="1754326"/>
          </a:xfrm>
          <a:prstGeom prst="rect">
            <a:avLst/>
          </a:prstGeom>
        </p:spPr>
        <p:txBody>
          <a:bodyPr wrap="square">
            <a:spAutoFit/>
          </a:bodyPr>
          <a:lstStyle/>
          <a:p>
            <a:pPr algn="just"/>
            <a:r>
              <a:rPr lang="en-US" dirty="0" err="1" smtClean="0"/>
              <a:t>Calenders</a:t>
            </a:r>
            <a:r>
              <a:rPr lang="en-US" dirty="0" smtClean="0"/>
              <a:t> consist of a number of rollers, sometimes five or more in various configurations, which rotate to crush the </a:t>
            </a:r>
            <a:r>
              <a:rPr lang="tr-TR" dirty="0" err="1" smtClean="0"/>
              <a:t>polymer</a:t>
            </a:r>
            <a:r>
              <a:rPr lang="tr-TR" dirty="0" smtClean="0"/>
              <a:t> </a:t>
            </a:r>
            <a:r>
              <a:rPr lang="en-US" dirty="0" smtClean="0"/>
              <a:t>‘dough’ and smooth it into films of uniform thickness. The thickness of the film is determined by the gap separation of the rollers</a:t>
            </a:r>
            <a:r>
              <a:rPr lang="tr-TR" dirty="0" smtClean="0"/>
              <a:t>. </a:t>
            </a:r>
            <a:r>
              <a:rPr lang="en-US" dirty="0" smtClean="0"/>
              <a:t>The more rollers, film produced is more accurate. Some of the </a:t>
            </a:r>
            <a:r>
              <a:rPr lang="tr-TR" dirty="0" err="1" smtClean="0"/>
              <a:t>latter</a:t>
            </a:r>
            <a:r>
              <a:rPr lang="tr-TR" dirty="0" smtClean="0"/>
              <a:t> </a:t>
            </a:r>
            <a:r>
              <a:rPr lang="en-US" dirty="0" smtClean="0"/>
              <a:t>rollers also generates heat, and the </a:t>
            </a:r>
            <a:r>
              <a:rPr lang="tr-TR" dirty="0" err="1" smtClean="0"/>
              <a:t>polymer</a:t>
            </a:r>
            <a:r>
              <a:rPr lang="en-US" dirty="0" smtClean="0"/>
              <a:t> fabricated into a continuous sheet can be brought into contact with the fabric</a:t>
            </a:r>
            <a:r>
              <a:rPr lang="tr-TR" dirty="0" smtClean="0"/>
              <a:t> </a:t>
            </a:r>
            <a:r>
              <a:rPr lang="en-US" dirty="0" smtClean="0"/>
              <a:t>to which it adheres</a:t>
            </a:r>
            <a:r>
              <a:rPr lang="tr-TR" dirty="0" smtClean="0"/>
              <a:t>.</a:t>
            </a:r>
            <a:endParaRPr lang="tr-TR" dirty="0"/>
          </a:p>
        </p:txBody>
      </p:sp>
      <p:pic>
        <p:nvPicPr>
          <p:cNvPr id="20482" name="Picture 2" descr="http://www.bobetgroup.com/medias/tp/35-calendering.jpg">
            <a:hlinkClick r:id="rId2"/>
          </p:cNvPr>
          <p:cNvPicPr>
            <a:picLocks noChangeAspect="1" noChangeArrowheads="1"/>
          </p:cNvPicPr>
          <p:nvPr/>
        </p:nvPicPr>
        <p:blipFill>
          <a:blip r:embed="rId3" cstate="print"/>
          <a:srcRect/>
          <a:stretch>
            <a:fillRect/>
          </a:stretch>
        </p:blipFill>
        <p:spPr bwMode="auto">
          <a:xfrm>
            <a:off x="539552" y="3140968"/>
            <a:ext cx="3600400" cy="3600400"/>
          </a:xfrm>
          <a:prstGeom prst="rect">
            <a:avLst/>
          </a:prstGeom>
          <a:noFill/>
        </p:spPr>
      </p:pic>
      <p:sp>
        <p:nvSpPr>
          <p:cNvPr id="7" name="6 Dikdörtgen"/>
          <p:cNvSpPr/>
          <p:nvPr/>
        </p:nvSpPr>
        <p:spPr>
          <a:xfrm>
            <a:off x="4355976" y="3933056"/>
            <a:ext cx="4572000" cy="646331"/>
          </a:xfrm>
          <a:prstGeom prst="rect">
            <a:avLst/>
          </a:prstGeom>
        </p:spPr>
        <p:txBody>
          <a:bodyPr>
            <a:spAutoFit/>
          </a:bodyPr>
          <a:lstStyle/>
          <a:p>
            <a:r>
              <a:rPr lang="tr-TR" dirty="0" err="1" smtClean="0"/>
              <a:t>Application</a:t>
            </a:r>
            <a:r>
              <a:rPr lang="tr-TR" dirty="0" smtClean="0"/>
              <a:t>: T</a:t>
            </a:r>
            <a:r>
              <a:rPr lang="en-US" dirty="0" err="1" smtClean="0"/>
              <a:t>extile</a:t>
            </a:r>
            <a:r>
              <a:rPr lang="en-US" dirty="0" smtClean="0"/>
              <a:t> materials are covered with </a:t>
            </a:r>
            <a:r>
              <a:rPr lang="en-US" dirty="0" err="1" smtClean="0"/>
              <a:t>elastomer</a:t>
            </a:r>
            <a:r>
              <a:rPr lang="en-US" dirty="0" smtClean="0"/>
              <a:t> on one or both sides.</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936336"/>
          </a:xfrm>
        </p:spPr>
        <p:txBody>
          <a:bodyPr>
            <a:normAutofit/>
          </a:bodyPr>
          <a:lstStyle/>
          <a:p>
            <a:r>
              <a:rPr lang="tr-TR" dirty="0" smtClean="0"/>
              <a:t>Transfer Coating</a:t>
            </a:r>
            <a:endParaRPr lang="tr-TR" dirty="0"/>
          </a:p>
        </p:txBody>
      </p:sp>
      <p:sp>
        <p:nvSpPr>
          <p:cNvPr id="4" name="TextBox 3"/>
          <p:cNvSpPr txBox="1"/>
          <p:nvPr/>
        </p:nvSpPr>
        <p:spPr>
          <a:xfrm>
            <a:off x="4932040" y="1754082"/>
            <a:ext cx="3744416" cy="3139321"/>
          </a:xfrm>
          <a:prstGeom prst="rect">
            <a:avLst/>
          </a:prstGeom>
          <a:noFill/>
        </p:spPr>
        <p:txBody>
          <a:bodyPr wrap="square" rtlCol="0">
            <a:spAutoFit/>
          </a:bodyPr>
          <a:lstStyle/>
          <a:p>
            <a:r>
              <a:rPr lang="en-US" dirty="0" smtClean="0"/>
              <a:t>The </a:t>
            </a:r>
            <a:r>
              <a:rPr lang="en-US" dirty="0"/>
              <a:t>process is divided in few steps like</a:t>
            </a:r>
            <a:r>
              <a:rPr lang="en-US" dirty="0" smtClean="0"/>
              <a:t>;</a:t>
            </a:r>
            <a:endParaRPr lang="tr-TR" dirty="0" smtClean="0"/>
          </a:p>
          <a:p>
            <a:r>
              <a:rPr lang="en-US" dirty="0" smtClean="0"/>
              <a:t>● </a:t>
            </a:r>
            <a:r>
              <a:rPr lang="en-US" dirty="0"/>
              <a:t>Coat the </a:t>
            </a:r>
            <a:r>
              <a:rPr lang="tr-TR" dirty="0" smtClean="0"/>
              <a:t>resin</a:t>
            </a:r>
            <a:r>
              <a:rPr lang="en-US" dirty="0" smtClean="0"/>
              <a:t> on to the transfer paper</a:t>
            </a:r>
            <a:endParaRPr lang="tr-TR" dirty="0" smtClean="0"/>
          </a:p>
          <a:p>
            <a:r>
              <a:rPr lang="en-US" dirty="0" smtClean="0"/>
              <a:t>● Coat </a:t>
            </a:r>
            <a:r>
              <a:rPr lang="tr-TR" dirty="0" smtClean="0"/>
              <a:t>the adhesive </a:t>
            </a:r>
            <a:r>
              <a:rPr lang="en-US" dirty="0"/>
              <a:t>which joins the top layer to the fabric </a:t>
            </a:r>
            <a:endParaRPr lang="tr-TR" dirty="0" smtClean="0"/>
          </a:p>
          <a:p>
            <a:r>
              <a:rPr lang="en-US" dirty="0" smtClean="0"/>
              <a:t>● Lay the fabric on top of the coating, nip together</a:t>
            </a:r>
            <a:r>
              <a:rPr lang="tr-TR" dirty="0" smtClean="0"/>
              <a:t> </a:t>
            </a:r>
            <a:r>
              <a:rPr lang="en-US" dirty="0" smtClean="0"/>
              <a:t>and crosslink the two layers together</a:t>
            </a:r>
            <a:endParaRPr lang="tr-TR" dirty="0" smtClean="0"/>
          </a:p>
          <a:p>
            <a:r>
              <a:rPr lang="en-US" dirty="0" smtClean="0"/>
              <a:t>● Peel the coated fabric off the release paper</a:t>
            </a:r>
            <a:r>
              <a:rPr lang="tr-TR" dirty="0" smtClean="0"/>
              <a:t>.</a:t>
            </a:r>
            <a:endParaRPr lang="en-US" dirty="0"/>
          </a:p>
        </p:txBody>
      </p:sp>
      <p:sp>
        <p:nvSpPr>
          <p:cNvPr id="6" name="Rectangle 5"/>
          <p:cNvSpPr/>
          <p:nvPr/>
        </p:nvSpPr>
        <p:spPr>
          <a:xfrm>
            <a:off x="467543" y="980728"/>
            <a:ext cx="8496945" cy="646331"/>
          </a:xfrm>
          <a:prstGeom prst="rect">
            <a:avLst/>
          </a:prstGeom>
        </p:spPr>
        <p:txBody>
          <a:bodyPr wrap="square">
            <a:spAutoFit/>
          </a:bodyPr>
          <a:lstStyle/>
          <a:p>
            <a:r>
              <a:rPr lang="en-US" dirty="0"/>
              <a:t>The principle of transfer coating is first to spread the polymer on to release paper to form a film and then to laminate this film to the </a:t>
            </a:r>
            <a:r>
              <a:rPr lang="en-US" dirty="0" smtClean="0"/>
              <a:t>fabric</a:t>
            </a:r>
            <a:r>
              <a:rPr lang="tr-TR" dirty="0" smtClean="0"/>
              <a:t>.</a:t>
            </a:r>
            <a:endParaRPr lang="en-US" dirty="0"/>
          </a:p>
        </p:txBody>
      </p:sp>
      <p:sp>
        <p:nvSpPr>
          <p:cNvPr id="7" name="Rectangle 6"/>
          <p:cNvSpPr/>
          <p:nvPr/>
        </p:nvSpPr>
        <p:spPr>
          <a:xfrm>
            <a:off x="338516" y="5807005"/>
            <a:ext cx="8049908" cy="646331"/>
          </a:xfrm>
          <a:prstGeom prst="rect">
            <a:avLst/>
          </a:prstGeom>
        </p:spPr>
        <p:txBody>
          <a:bodyPr wrap="square">
            <a:spAutoFit/>
          </a:bodyPr>
          <a:lstStyle/>
          <a:p>
            <a:pPr algn="just"/>
            <a:r>
              <a:rPr lang="en-US" dirty="0"/>
              <a:t>The main uses of this type of coating technique are</a:t>
            </a:r>
            <a:r>
              <a:rPr lang="en-US" b="1" dirty="0"/>
              <a:t> </a:t>
            </a:r>
            <a:r>
              <a:rPr lang="en-US" dirty="0"/>
              <a:t>the transfer coated polyurethane fabrics is in up-market and the waterproof protective clothing.</a:t>
            </a:r>
          </a:p>
        </p:txBody>
      </p:sp>
      <p:grpSp>
        <p:nvGrpSpPr>
          <p:cNvPr id="9" name="Group 8"/>
          <p:cNvGrpSpPr/>
          <p:nvPr/>
        </p:nvGrpSpPr>
        <p:grpSpPr>
          <a:xfrm>
            <a:off x="107504" y="1916832"/>
            <a:ext cx="4536505" cy="3528392"/>
            <a:chOff x="146500" y="1916832"/>
            <a:chExt cx="4536505" cy="3528392"/>
          </a:xfrm>
        </p:grpSpPr>
        <p:pic>
          <p:nvPicPr>
            <p:cNvPr id="47106" name="Picture 2" descr="DUN-TRAN™ Transfer Foils"/>
            <p:cNvPicPr>
              <a:picLocks noChangeAspect="1" noChangeArrowheads="1"/>
            </p:cNvPicPr>
            <p:nvPr/>
          </p:nvPicPr>
          <p:blipFill>
            <a:blip r:embed="rId2" cstate="print"/>
            <a:srcRect/>
            <a:stretch>
              <a:fillRect/>
            </a:stretch>
          </p:blipFill>
          <p:spPr bwMode="auto">
            <a:xfrm>
              <a:off x="146500" y="1916832"/>
              <a:ext cx="4536505" cy="3528392"/>
            </a:xfrm>
            <a:prstGeom prst="rect">
              <a:avLst/>
            </a:prstGeom>
            <a:noFill/>
          </p:spPr>
        </p:pic>
        <p:sp>
          <p:nvSpPr>
            <p:cNvPr id="8" name="Rectangle 7"/>
            <p:cNvSpPr/>
            <p:nvPr/>
          </p:nvSpPr>
          <p:spPr>
            <a:xfrm>
              <a:off x="338517" y="1916832"/>
              <a:ext cx="15691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Transfer paper</a:t>
              </a:r>
              <a:endParaRPr lang="en-US"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Extrusion coating</a:t>
            </a:r>
            <a:endParaRPr lang="en-US" dirty="0"/>
          </a:p>
        </p:txBody>
      </p:sp>
      <p:sp>
        <p:nvSpPr>
          <p:cNvPr id="5" name="Rectangle 4"/>
          <p:cNvSpPr/>
          <p:nvPr/>
        </p:nvSpPr>
        <p:spPr>
          <a:xfrm>
            <a:off x="1187624" y="1412776"/>
            <a:ext cx="6696744" cy="1477328"/>
          </a:xfrm>
          <a:prstGeom prst="rect">
            <a:avLst/>
          </a:prstGeom>
          <a:ln>
            <a:solidFill>
              <a:schemeClr val="accent1"/>
            </a:solidFill>
          </a:ln>
        </p:spPr>
        <p:txBody>
          <a:bodyPr wrap="square">
            <a:spAutoFit/>
          </a:bodyPr>
          <a:lstStyle/>
          <a:p>
            <a:pPr algn="just"/>
            <a:r>
              <a:rPr lang="en-US" dirty="0"/>
              <a:t>In extrusion coating applications, resin is melted and formed into thin hot film, which is coated onto a moving, flat substrate such as paper, paperboard, metal foil or plastic film. The coated substrate then passes between a set of counter rotating rolls that press the coating onto the substrate to ensure complete contact and adhesion. </a:t>
            </a:r>
          </a:p>
        </p:txBody>
      </p:sp>
      <p:sp>
        <p:nvSpPr>
          <p:cNvPr id="6" name="Rectangle 5"/>
          <p:cNvSpPr/>
          <p:nvPr/>
        </p:nvSpPr>
        <p:spPr>
          <a:xfrm>
            <a:off x="3941676" y="3948486"/>
            <a:ext cx="4878796" cy="646331"/>
          </a:xfrm>
          <a:prstGeom prst="rect">
            <a:avLst/>
          </a:prstGeom>
        </p:spPr>
        <p:txBody>
          <a:bodyPr wrap="square">
            <a:spAutoFit/>
          </a:bodyPr>
          <a:lstStyle/>
          <a:p>
            <a:r>
              <a:rPr lang="en-US" dirty="0"/>
              <a:t>Coated paperboard used to make cartons for packaging milk, liquid, powdered and solid foods</a:t>
            </a:r>
          </a:p>
        </p:txBody>
      </p:sp>
      <p:sp>
        <p:nvSpPr>
          <p:cNvPr id="7" name="Rectangle 6"/>
          <p:cNvSpPr/>
          <p:nvPr/>
        </p:nvSpPr>
        <p:spPr>
          <a:xfrm>
            <a:off x="1835696" y="6453336"/>
            <a:ext cx="8064896" cy="830997"/>
          </a:xfrm>
          <a:prstGeom prst="rect">
            <a:avLst/>
          </a:prstGeom>
        </p:spPr>
        <p:txBody>
          <a:bodyPr wrap="square">
            <a:spAutoFit/>
          </a:bodyPr>
          <a:lstStyle/>
          <a:p>
            <a:r>
              <a:rPr lang="en-US" sz="1200" dirty="0">
                <a:hlinkClick r:id="rId2"/>
              </a:rPr>
              <a:t>http://www.lyondellbasell.com/Products/ByCategory/polymers/process/ExtrusionCoating</a:t>
            </a:r>
            <a:r>
              <a:rPr lang="en-US" sz="1200" dirty="0" smtClean="0">
                <a:hlinkClick r:id="rId2"/>
              </a:rPr>
              <a:t>/</a:t>
            </a:r>
            <a:endParaRPr lang="tr-TR" sz="1200" dirty="0" smtClean="0"/>
          </a:p>
          <a:p>
            <a:r>
              <a:rPr lang="en-US" sz="1200" dirty="0">
                <a:hlinkClick r:id="rId3"/>
              </a:rPr>
              <a:t>http://</a:t>
            </a:r>
            <a:r>
              <a:rPr lang="en-US" sz="1200" dirty="0" smtClean="0">
                <a:hlinkClick r:id="rId3"/>
              </a:rPr>
              <a:t>www.polynov.com/processes/heavyCoating.html</a:t>
            </a:r>
            <a:endParaRPr lang="tr-TR" sz="1200" dirty="0" smtClean="0"/>
          </a:p>
          <a:p>
            <a:endParaRPr lang="en-US" sz="1200" dirty="0"/>
          </a:p>
          <a:p>
            <a:endParaRPr lang="en-US" sz="1200" dirty="0"/>
          </a:p>
        </p:txBody>
      </p:sp>
      <p:pic>
        <p:nvPicPr>
          <p:cNvPr id="4098" name="Picture 2" descr="http://www.polynov.com/img/Extrusion_Coat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31" y="3169146"/>
            <a:ext cx="3622673" cy="315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704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echtips.salon.com/DM-Resize/photos.demandstudios.com/getty/article/83/60/78251462.jpg?w=600&amp;h=600&amp;keep_ratio=1"/>
          <p:cNvPicPr>
            <a:picLocks noChangeAspect="1" noChangeArrowheads="1"/>
          </p:cNvPicPr>
          <p:nvPr/>
        </p:nvPicPr>
        <p:blipFill>
          <a:blip r:embed="rId2" cstate="print"/>
          <a:srcRect/>
          <a:stretch>
            <a:fillRect/>
          </a:stretch>
        </p:blipFill>
        <p:spPr bwMode="auto">
          <a:xfrm>
            <a:off x="4427984" y="1202576"/>
            <a:ext cx="4534604" cy="3000396"/>
          </a:xfrm>
          <a:prstGeom prst="rect">
            <a:avLst/>
          </a:prstGeom>
          <a:noFill/>
        </p:spPr>
      </p:pic>
      <p:pic>
        <p:nvPicPr>
          <p:cNvPr id="18436" name="Picture 4" descr="Coated Cables"/>
          <p:cNvPicPr>
            <a:picLocks noChangeAspect="1" noChangeArrowheads="1"/>
          </p:cNvPicPr>
          <p:nvPr/>
        </p:nvPicPr>
        <p:blipFill>
          <a:blip r:embed="rId3" cstate="print"/>
          <a:srcRect/>
          <a:stretch>
            <a:fillRect/>
          </a:stretch>
        </p:blipFill>
        <p:spPr bwMode="auto">
          <a:xfrm>
            <a:off x="214282" y="3571876"/>
            <a:ext cx="3019425" cy="2619375"/>
          </a:xfrm>
          <a:prstGeom prst="rect">
            <a:avLst/>
          </a:prstGeom>
          <a:noFill/>
        </p:spPr>
      </p:pic>
      <p:sp>
        <p:nvSpPr>
          <p:cNvPr id="4" name="3 Metin kutusu"/>
          <p:cNvSpPr txBox="1"/>
          <p:nvPr/>
        </p:nvSpPr>
        <p:spPr>
          <a:xfrm>
            <a:off x="4067945" y="4869160"/>
            <a:ext cx="4320480" cy="1200329"/>
          </a:xfrm>
          <a:prstGeom prst="rect">
            <a:avLst/>
          </a:prstGeom>
          <a:noFill/>
        </p:spPr>
        <p:txBody>
          <a:bodyPr wrap="square" rtlCol="0">
            <a:spAutoFit/>
          </a:bodyPr>
          <a:lstStyle/>
          <a:p>
            <a:r>
              <a:rPr lang="tr-TR" dirty="0" err="1" smtClean="0"/>
              <a:t>Steel</a:t>
            </a:r>
            <a:r>
              <a:rPr lang="tr-TR" dirty="0" smtClean="0"/>
              <a:t> </a:t>
            </a:r>
            <a:r>
              <a:rPr lang="tr-TR" dirty="0" err="1" smtClean="0"/>
              <a:t>cable</a:t>
            </a:r>
            <a:r>
              <a:rPr lang="tr-TR" dirty="0" smtClean="0"/>
              <a:t> can be </a:t>
            </a:r>
            <a:r>
              <a:rPr lang="tr-TR" dirty="0" err="1" smtClean="0"/>
              <a:t>jacketed</a:t>
            </a:r>
            <a:r>
              <a:rPr lang="tr-TR" dirty="0" smtClean="0"/>
              <a:t> </a:t>
            </a:r>
            <a:r>
              <a:rPr lang="tr-TR" dirty="0" err="1" smtClean="0"/>
              <a:t>with</a:t>
            </a:r>
            <a:r>
              <a:rPr lang="tr-TR" dirty="0" smtClean="0"/>
              <a:t> a </a:t>
            </a:r>
            <a:r>
              <a:rPr lang="tr-TR" dirty="0" err="1" smtClean="0"/>
              <a:t>number</a:t>
            </a:r>
            <a:r>
              <a:rPr lang="tr-TR" dirty="0" smtClean="0"/>
              <a:t> of </a:t>
            </a:r>
            <a:r>
              <a:rPr lang="tr-TR" dirty="0" err="1" smtClean="0"/>
              <a:t>plastics</a:t>
            </a:r>
            <a:r>
              <a:rPr lang="tr-TR" dirty="0" smtClean="0"/>
              <a:t>, </a:t>
            </a:r>
            <a:r>
              <a:rPr lang="tr-TR" dirty="0" err="1" smtClean="0"/>
              <a:t>and</a:t>
            </a:r>
            <a:r>
              <a:rPr lang="tr-TR" dirty="0" smtClean="0"/>
              <a:t> a </a:t>
            </a:r>
            <a:r>
              <a:rPr lang="tr-TR" dirty="0" err="1" smtClean="0"/>
              <a:t>variety</a:t>
            </a:r>
            <a:r>
              <a:rPr lang="tr-TR" dirty="0" smtClean="0"/>
              <a:t> of </a:t>
            </a:r>
            <a:r>
              <a:rPr lang="tr-TR" dirty="0" err="1" smtClean="0"/>
              <a:t>wall</a:t>
            </a:r>
            <a:r>
              <a:rPr lang="tr-TR" dirty="0" smtClean="0"/>
              <a:t> </a:t>
            </a:r>
            <a:r>
              <a:rPr lang="tr-TR" dirty="0" err="1" smtClean="0"/>
              <a:t>thicknesses</a:t>
            </a:r>
            <a:r>
              <a:rPr lang="tr-TR" dirty="0" smtClean="0"/>
              <a:t>. </a:t>
            </a:r>
            <a:r>
              <a:rPr lang="tr-TR" dirty="0" err="1" smtClean="0"/>
              <a:t>Commonly</a:t>
            </a:r>
            <a:r>
              <a:rPr lang="tr-TR" dirty="0" smtClean="0"/>
              <a:t> </a:t>
            </a:r>
            <a:r>
              <a:rPr lang="tr-TR" dirty="0" err="1" smtClean="0"/>
              <a:t>used</a:t>
            </a:r>
            <a:r>
              <a:rPr lang="tr-TR" dirty="0" smtClean="0"/>
              <a:t> </a:t>
            </a:r>
            <a:r>
              <a:rPr lang="tr-TR" dirty="0" err="1" smtClean="0"/>
              <a:t>plastics</a:t>
            </a:r>
            <a:r>
              <a:rPr lang="tr-TR" dirty="0" smtClean="0"/>
              <a:t> </a:t>
            </a:r>
            <a:r>
              <a:rPr lang="tr-TR" dirty="0" err="1" smtClean="0"/>
              <a:t>include</a:t>
            </a:r>
            <a:r>
              <a:rPr lang="tr-TR" dirty="0" smtClean="0"/>
              <a:t> PVC, </a:t>
            </a:r>
            <a:r>
              <a:rPr lang="tr-TR" dirty="0" err="1" smtClean="0"/>
              <a:t>Nylon</a:t>
            </a:r>
            <a:r>
              <a:rPr lang="tr-TR" dirty="0" smtClean="0"/>
              <a:t>, </a:t>
            </a:r>
            <a:r>
              <a:rPr lang="tr-TR" dirty="0" err="1" smtClean="0"/>
              <a:t>Polypropylene</a:t>
            </a:r>
            <a:r>
              <a:rPr lang="tr-TR" dirty="0" smtClean="0"/>
              <a:t> </a:t>
            </a:r>
            <a:r>
              <a:rPr lang="tr-TR" dirty="0" err="1" smtClean="0"/>
              <a:t>or</a:t>
            </a:r>
            <a:r>
              <a:rPr lang="tr-TR" dirty="0" smtClean="0"/>
              <a:t> </a:t>
            </a:r>
            <a:r>
              <a:rPr lang="tr-TR" dirty="0" err="1" smtClean="0"/>
              <a:t>Polyethylene</a:t>
            </a:r>
            <a:r>
              <a:rPr lang="tr-TR" smtClean="0"/>
              <a:t>.</a:t>
            </a:r>
            <a:endParaRPr lang="tr-TR" dirty="0"/>
          </a:p>
        </p:txBody>
      </p:sp>
      <p:pic>
        <p:nvPicPr>
          <p:cNvPr id="5122" name="Picture 2" descr="http://www.mindfully.org/Plastic/VCMEmay1973FIV-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1124744"/>
            <a:ext cx="3810000" cy="2724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6551926"/>
            <a:ext cx="4572000" cy="276999"/>
          </a:xfrm>
          <a:prstGeom prst="rect">
            <a:avLst/>
          </a:prstGeom>
        </p:spPr>
        <p:txBody>
          <a:bodyPr>
            <a:spAutoFit/>
          </a:bodyPr>
          <a:lstStyle/>
          <a:p>
            <a:r>
              <a:rPr lang="en-US" sz="1200" dirty="0"/>
              <a:t>http://www.mindfully.org/Plastic/VCMEmay1973-4.htm</a:t>
            </a:r>
          </a:p>
        </p:txBody>
      </p:sp>
      <p:sp>
        <p:nvSpPr>
          <p:cNvPr id="3" name="TextBox 2"/>
          <p:cNvSpPr txBox="1"/>
          <p:nvPr/>
        </p:nvSpPr>
        <p:spPr>
          <a:xfrm>
            <a:off x="3491880" y="332656"/>
            <a:ext cx="2118529" cy="523220"/>
          </a:xfrm>
          <a:prstGeom prst="rect">
            <a:avLst/>
          </a:prstGeom>
          <a:noFill/>
        </p:spPr>
        <p:txBody>
          <a:bodyPr wrap="none" rtlCol="0">
            <a:spAutoFit/>
          </a:bodyPr>
          <a:lstStyle/>
          <a:p>
            <a:r>
              <a:rPr lang="tr-TR" sz="2800" b="1" dirty="0" smtClean="0"/>
              <a:t>Wire Coating</a:t>
            </a:r>
            <a:endParaRPr lang="en-US" sz="2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1560" y="5301208"/>
            <a:ext cx="374441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73" name="Picture 1" descr="Schematic representing self-healing of a poly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80" y="1412776"/>
            <a:ext cx="3733800" cy="3381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79858" y="316457"/>
            <a:ext cx="3376245" cy="830997"/>
          </a:xfrm>
          <a:prstGeom prst="rect">
            <a:avLst/>
          </a:prstGeom>
          <a:noFill/>
        </p:spPr>
        <p:txBody>
          <a:bodyPr wrap="none" rtlCol="0">
            <a:spAutoFit/>
          </a:bodyPr>
          <a:lstStyle/>
          <a:p>
            <a:r>
              <a:rPr lang="en-US" sz="2400" b="1" dirty="0" smtClean="0"/>
              <a:t>Self-healing </a:t>
            </a:r>
            <a:r>
              <a:rPr lang="en-US" sz="2400" b="1" dirty="0"/>
              <a:t>of a </a:t>
            </a:r>
            <a:r>
              <a:rPr lang="en-US" sz="2400" b="1" dirty="0" smtClean="0"/>
              <a:t>polymer</a:t>
            </a:r>
            <a:endParaRPr lang="en-US" sz="2400" b="1" dirty="0"/>
          </a:p>
          <a:p>
            <a:endParaRPr lang="tr-TR" sz="2400" b="1" dirty="0"/>
          </a:p>
        </p:txBody>
      </p:sp>
      <p:sp>
        <p:nvSpPr>
          <p:cNvPr id="6" name="Rectangle 5"/>
          <p:cNvSpPr/>
          <p:nvPr/>
        </p:nvSpPr>
        <p:spPr>
          <a:xfrm>
            <a:off x="4860032" y="1328906"/>
            <a:ext cx="4006334" cy="4524315"/>
          </a:xfrm>
          <a:prstGeom prst="rect">
            <a:avLst/>
          </a:prstGeom>
        </p:spPr>
        <p:txBody>
          <a:bodyPr wrap="square">
            <a:spAutoFit/>
          </a:bodyPr>
          <a:lstStyle/>
          <a:p>
            <a:pPr algn="just"/>
            <a:r>
              <a:rPr lang="tr-TR" dirty="0" err="1" smtClean="0"/>
              <a:t>One</a:t>
            </a:r>
            <a:r>
              <a:rPr lang="tr-TR" dirty="0" smtClean="0"/>
              <a:t> of </a:t>
            </a:r>
            <a:r>
              <a:rPr lang="tr-TR" dirty="0" err="1" smtClean="0"/>
              <a:t>the</a:t>
            </a:r>
            <a:r>
              <a:rPr lang="tr-TR" dirty="0" smtClean="0"/>
              <a:t> </a:t>
            </a:r>
            <a:r>
              <a:rPr lang="en-US" dirty="0" smtClean="0"/>
              <a:t>self-healing </a:t>
            </a:r>
            <a:r>
              <a:rPr lang="en-US" dirty="0"/>
              <a:t>mechanism developed to date incorporates liquid monomer-filled vessels and catalyst particles into a polymer matrix. Upon material fracture, vessels rupture, followed by flow of the liquid monomer into the crack volume. When the monomer contacts the catalyst particles it polymerizes and adheres the crack faces </a:t>
            </a:r>
            <a:r>
              <a:rPr lang="en-US" dirty="0" smtClean="0"/>
              <a:t>together</a:t>
            </a:r>
            <a:r>
              <a:rPr lang="tr-TR" dirty="0" smtClean="0"/>
              <a:t>.</a:t>
            </a:r>
            <a:r>
              <a:rPr lang="en-US" dirty="0" smtClean="0"/>
              <a:t> </a:t>
            </a:r>
            <a:r>
              <a:rPr lang="en-US" dirty="0"/>
              <a:t>The first and most well-studied monomer/catalyst combination used thus far in self-healing systems is </a:t>
            </a:r>
            <a:r>
              <a:rPr lang="en-US" dirty="0" err="1"/>
              <a:t>dicyclopentadiene</a:t>
            </a:r>
            <a:r>
              <a:rPr lang="en-US" dirty="0"/>
              <a:t> (DCPD) and Grubbs' catalyst, the former of which undergoes ring-opening metathesis polymerization (</a:t>
            </a:r>
            <a:r>
              <a:rPr lang="en-US" dirty="0" smtClean="0"/>
              <a:t>ROMP) </a:t>
            </a:r>
            <a:r>
              <a:rPr lang="en-US" dirty="0"/>
              <a:t>in the presence of the </a:t>
            </a:r>
            <a:r>
              <a:rPr lang="en-US" dirty="0" smtClean="0"/>
              <a:t>latter</a:t>
            </a:r>
            <a:r>
              <a:rPr lang="tr-TR" dirty="0" smtClean="0"/>
              <a:t>.</a:t>
            </a:r>
            <a:endParaRPr lang="tr-TR" dirty="0"/>
          </a:p>
        </p:txBody>
      </p:sp>
      <p:pic>
        <p:nvPicPr>
          <p:cNvPr id="3076" name="Picture 4" descr="C:\Users\raif.albayrak\Desktop\self healing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8" y="5455034"/>
            <a:ext cx="3429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39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custDataLst>
              <p:tags r:id="rId1"/>
            </p:custDataLst>
          </p:nvPr>
        </p:nvSpPr>
        <p:spPr bwMode="auto">
          <a:xfrm>
            <a:off x="8648700" y="6524625"/>
            <a:ext cx="439738" cy="244475"/>
          </a:xfrm>
          <a:prstGeom prst="rect">
            <a:avLst/>
          </a:prstGeom>
          <a:noFill/>
          <a:ln>
            <a:miter lim="800000"/>
            <a:headEnd/>
            <a:tailEnd/>
          </a:ln>
        </p:spPr>
        <p:txBody>
          <a:bodyPr>
            <a:spAutoFit/>
          </a:bodyPr>
          <a:lstStyle/>
          <a:p>
            <a:pPr algn="r" eaLnBrk="0" hangingPunct="0">
              <a:defRPr/>
            </a:pPr>
            <a:fld id="{0DD1E1ED-174C-4BD0-AD01-B94E6A86DEB6}" type="slidenum">
              <a:rPr lang="en-US" sz="1000">
                <a:solidFill>
                  <a:schemeClr val="bg1"/>
                </a:solidFill>
                <a:latin typeface="Arial" charset="0"/>
                <a:ea typeface="+mj-ea"/>
              </a:rPr>
              <a:pPr algn="r" eaLnBrk="0" hangingPunct="0">
                <a:defRPr/>
              </a:pPr>
              <a:t>3</a:t>
            </a:fld>
            <a:endParaRPr lang="en-US" sz="1000">
              <a:solidFill>
                <a:schemeClr val="bg1"/>
              </a:solidFill>
              <a:latin typeface="Arial" charset="0"/>
              <a:ea typeface="+mj-ea"/>
            </a:endParaRPr>
          </a:p>
        </p:txBody>
      </p:sp>
      <p:sp>
        <p:nvSpPr>
          <p:cNvPr id="4099" name="Rectangle 2"/>
          <p:cNvSpPr>
            <a:spLocks noGrp="1" noChangeArrowheads="1"/>
          </p:cNvSpPr>
          <p:nvPr>
            <p:ph type="title" idx="4294967295"/>
          </p:nvPr>
        </p:nvSpPr>
        <p:spPr>
          <a:xfrm>
            <a:off x="611188" y="476250"/>
            <a:ext cx="7542212" cy="1173163"/>
          </a:xfrm>
          <a:noFill/>
        </p:spPr>
        <p:txBody>
          <a:bodyPr anchor="t">
            <a:normAutofit/>
          </a:bodyPr>
          <a:lstStyle/>
          <a:p>
            <a:pPr algn="l"/>
            <a:r>
              <a:rPr lang="en-US" altLang="en-US" sz="3600" dirty="0"/>
              <a:t>Prime Pigments</a:t>
            </a:r>
          </a:p>
        </p:txBody>
      </p:sp>
      <p:sp>
        <p:nvSpPr>
          <p:cNvPr id="4100" name="Rectangle 3"/>
          <p:cNvSpPr>
            <a:spLocks noGrp="1" noChangeArrowheads="1"/>
          </p:cNvSpPr>
          <p:nvPr>
            <p:ph type="body" idx="4294967295"/>
          </p:nvPr>
        </p:nvSpPr>
        <p:spPr>
          <a:xfrm>
            <a:off x="685800" y="1539875"/>
            <a:ext cx="7726363" cy="3184525"/>
          </a:xfrm>
          <a:noFill/>
        </p:spPr>
        <p:txBody>
          <a:bodyPr>
            <a:normAutofit/>
          </a:bodyPr>
          <a:lstStyle/>
          <a:p>
            <a:pPr>
              <a:lnSpc>
                <a:spcPct val="90000"/>
              </a:lnSpc>
              <a:buNone/>
            </a:pPr>
            <a:r>
              <a:rPr lang="tr-TR" altLang="en-US" sz="3600" b="1" dirty="0" smtClean="0"/>
              <a:t>	</a:t>
            </a:r>
            <a:r>
              <a:rPr lang="en-US" altLang="en-US" sz="2000" b="1" dirty="0" smtClean="0"/>
              <a:t>Titanium </a:t>
            </a:r>
            <a:r>
              <a:rPr lang="en-US" altLang="en-US" sz="2000" b="1" dirty="0"/>
              <a:t>Dioxide (TiO</a:t>
            </a:r>
            <a:r>
              <a:rPr lang="en-US" altLang="en-US" sz="2000" b="1" baseline="-20000" dirty="0"/>
              <a:t>2</a:t>
            </a:r>
            <a:r>
              <a:rPr lang="en-US" altLang="en-US" sz="2000" b="1" dirty="0"/>
              <a:t>)</a:t>
            </a:r>
          </a:p>
          <a:p>
            <a:pPr marL="571500" lvl="2" indent="-114300">
              <a:lnSpc>
                <a:spcPct val="90000"/>
              </a:lnSpc>
            </a:pPr>
            <a:r>
              <a:rPr lang="en-US" sz="2000" dirty="0" smtClean="0"/>
              <a:t>most widely used white pigment because of its brightness</a:t>
            </a:r>
            <a:r>
              <a:rPr lang="tr-TR" sz="2000" dirty="0" smtClean="0"/>
              <a:t> </a:t>
            </a:r>
            <a:r>
              <a:rPr lang="en-US" sz="2000" dirty="0" smtClean="0"/>
              <a:t>and very high refractive index</a:t>
            </a:r>
            <a:r>
              <a:rPr lang="en-US" sz="2000" dirty="0" smtClean="0">
                <a:hlinkClick r:id="rId3" tooltip="Refractive index"/>
              </a:rPr>
              <a:t> </a:t>
            </a:r>
            <a:endParaRPr lang="tr-TR" sz="2000" dirty="0" smtClean="0"/>
          </a:p>
          <a:p>
            <a:pPr marL="571500" lvl="2" indent="-114300">
              <a:lnSpc>
                <a:spcPct val="90000"/>
              </a:lnSpc>
              <a:buNone/>
            </a:pPr>
            <a:r>
              <a:rPr lang="en-US" altLang="en-US" sz="2000" b="1" dirty="0" smtClean="0"/>
              <a:t>Zinc </a:t>
            </a:r>
            <a:r>
              <a:rPr lang="en-US" altLang="en-US" sz="2000" b="1" dirty="0"/>
              <a:t>Oxide </a:t>
            </a:r>
          </a:p>
          <a:p>
            <a:pPr marL="571500" lvl="2" indent="-114300">
              <a:lnSpc>
                <a:spcPct val="90000"/>
              </a:lnSpc>
            </a:pPr>
            <a:r>
              <a:rPr lang="en-US" altLang="en-US" sz="2000" dirty="0"/>
              <a:t>controls </a:t>
            </a:r>
            <a:r>
              <a:rPr lang="en-US" altLang="en-US" sz="2000" dirty="0" smtClean="0"/>
              <a:t>mildew</a:t>
            </a:r>
            <a:r>
              <a:rPr lang="tr-TR" altLang="en-US" sz="2000" dirty="0" smtClean="0"/>
              <a:t> (küf)</a:t>
            </a:r>
            <a:endParaRPr lang="en-US" altLang="en-US" sz="2000" dirty="0"/>
          </a:p>
          <a:p>
            <a:pPr marL="571500" lvl="2" indent="-114300">
              <a:lnSpc>
                <a:spcPct val="90000"/>
              </a:lnSpc>
            </a:pPr>
            <a:r>
              <a:rPr lang="en-US" altLang="en-US" sz="2000" dirty="0"/>
              <a:t>resists ultra-violet light</a:t>
            </a:r>
          </a:p>
          <a:p>
            <a:pPr marL="571500" lvl="2" indent="-114300">
              <a:lnSpc>
                <a:spcPct val="90000"/>
              </a:lnSpc>
            </a:pPr>
            <a:r>
              <a:rPr lang="en-US" altLang="en-US" sz="2000" dirty="0"/>
              <a:t>resists yellowing</a:t>
            </a:r>
          </a:p>
        </p:txBody>
      </p:sp>
      <p:sp>
        <p:nvSpPr>
          <p:cNvPr id="4101" name="Text Box 4"/>
          <p:cNvSpPr txBox="1">
            <a:spLocks noChangeArrowheads="1"/>
          </p:cNvSpPr>
          <p:nvPr/>
        </p:nvSpPr>
        <p:spPr bwMode="auto">
          <a:xfrm>
            <a:off x="1692275" y="4868862"/>
            <a:ext cx="30099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0" hangingPunct="0">
              <a:spcBef>
                <a:spcPct val="50000"/>
              </a:spcBef>
            </a:pPr>
            <a:r>
              <a:rPr lang="en-US" altLang="en-US" sz="1400" i="1" dirty="0">
                <a:latin typeface="Verdana" pitchFamily="34" charset="0"/>
              </a:rPr>
              <a:t>Titanium dioxide is the world's primary pigment for providing whiteness, brightness and opacity. </a:t>
            </a:r>
          </a:p>
        </p:txBody>
      </p:sp>
      <p:sp>
        <p:nvSpPr>
          <p:cNvPr id="4102" name="Rectangle 5"/>
          <p:cNvSpPr>
            <a:spLocks noChangeArrowheads="1"/>
          </p:cNvSpPr>
          <p:nvPr/>
        </p:nvSpPr>
        <p:spPr bwMode="auto">
          <a:xfrm>
            <a:off x="395288" y="1341438"/>
            <a:ext cx="1944687" cy="68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2000">
              <a:latin typeface="Verdana" pitchFamily="34" charset="0"/>
            </a:endParaRPr>
          </a:p>
        </p:txBody>
      </p:sp>
      <p:pic>
        <p:nvPicPr>
          <p:cNvPr id="4103" name="Picture 6" descr="titanium%20diox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3933825"/>
            <a:ext cx="3886200" cy="2159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36298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if.albayrak\Desktop\self hea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836712"/>
            <a:ext cx="511256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785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edia/image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748337"/>
            <a:ext cx="4608512" cy="42951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9304" y="6211669"/>
            <a:ext cx="8064896" cy="369332"/>
          </a:xfrm>
          <a:prstGeom prst="rect">
            <a:avLst/>
          </a:prstGeom>
        </p:spPr>
        <p:txBody>
          <a:bodyPr wrap="square">
            <a:spAutoFit/>
          </a:bodyPr>
          <a:lstStyle/>
          <a:p>
            <a:r>
              <a:rPr lang="en-US" dirty="0"/>
              <a:t>Schematic </a:t>
            </a:r>
            <a:r>
              <a:rPr lang="en-US" dirty="0" err="1" smtClean="0"/>
              <a:t>illustrati</a:t>
            </a:r>
            <a:r>
              <a:rPr lang="tr-TR" dirty="0" smtClean="0"/>
              <a:t>ons of the </a:t>
            </a:r>
            <a:r>
              <a:rPr lang="en-US" dirty="0" smtClean="0"/>
              <a:t>steps for </a:t>
            </a:r>
            <a:r>
              <a:rPr lang="en-US" dirty="0"/>
              <a:t>the fabrication of the SU-8 </a:t>
            </a:r>
            <a:r>
              <a:rPr lang="en-US" dirty="0" err="1"/>
              <a:t>micropillars</a:t>
            </a:r>
            <a:r>
              <a:rPr lang="en-US" dirty="0"/>
              <a:t>.</a:t>
            </a:r>
          </a:p>
        </p:txBody>
      </p:sp>
      <p:sp>
        <p:nvSpPr>
          <p:cNvPr id="6" name="Rectangle 5"/>
          <p:cNvSpPr/>
          <p:nvPr/>
        </p:nvSpPr>
        <p:spPr>
          <a:xfrm>
            <a:off x="539552" y="188640"/>
            <a:ext cx="8136904" cy="1477328"/>
          </a:xfrm>
          <a:prstGeom prst="rect">
            <a:avLst/>
          </a:prstGeom>
        </p:spPr>
        <p:txBody>
          <a:bodyPr wrap="square">
            <a:spAutoFit/>
          </a:bodyPr>
          <a:lstStyle/>
          <a:p>
            <a:pPr algn="just"/>
            <a:r>
              <a:rPr lang="en-US" b="1" dirty="0"/>
              <a:t>Lithographic patterning using UV light </a:t>
            </a:r>
            <a:r>
              <a:rPr lang="en-US" dirty="0"/>
              <a:t>is a very attractive technology due to the relatively low energy consumption, room temperature operation, rapid curing, spatial control and the ability to expose in a single step large surface areas. For these reasons UV lithography is nowadays the most widespread used method for </a:t>
            </a:r>
            <a:r>
              <a:rPr lang="en-US" dirty="0" err="1"/>
              <a:t>microfabrication</a:t>
            </a:r>
            <a:r>
              <a:rPr lang="en-US" dirty="0"/>
              <a:t>.</a:t>
            </a:r>
          </a:p>
        </p:txBody>
      </p:sp>
      <p:sp>
        <p:nvSpPr>
          <p:cNvPr id="8" name="Rectangle 7"/>
          <p:cNvSpPr/>
          <p:nvPr/>
        </p:nvSpPr>
        <p:spPr>
          <a:xfrm>
            <a:off x="467544" y="6565910"/>
            <a:ext cx="7920879" cy="276999"/>
          </a:xfrm>
          <a:prstGeom prst="rect">
            <a:avLst/>
          </a:prstGeom>
        </p:spPr>
        <p:txBody>
          <a:bodyPr wrap="square">
            <a:spAutoFit/>
          </a:bodyPr>
          <a:lstStyle/>
          <a:p>
            <a:r>
              <a:rPr lang="en-US" sz="1200" dirty="0" err="1"/>
              <a:t>Sumio</a:t>
            </a:r>
            <a:r>
              <a:rPr lang="en-US" sz="1200" dirty="0"/>
              <a:t> </a:t>
            </a:r>
            <a:r>
              <a:rPr lang="en-US" sz="1200" dirty="0" err="1" smtClean="0"/>
              <a:t>Hosaka</a:t>
            </a:r>
            <a:r>
              <a:rPr lang="tr-TR" sz="1200" dirty="0" smtClean="0"/>
              <a:t>, </a:t>
            </a:r>
            <a:r>
              <a:rPr lang="en-US" sz="1200" dirty="0" smtClean="0"/>
              <a:t>Nanotechnology </a:t>
            </a:r>
            <a:r>
              <a:rPr lang="en-US" sz="1200" dirty="0"/>
              <a:t>and </a:t>
            </a:r>
            <a:r>
              <a:rPr lang="en-US" sz="1200" dirty="0" err="1" smtClean="0"/>
              <a:t>Nanomaterials</a:t>
            </a:r>
            <a:r>
              <a:rPr lang="tr-TR" sz="1200" dirty="0" smtClean="0"/>
              <a:t> </a:t>
            </a:r>
            <a:r>
              <a:rPr lang="en-US" sz="1200" dirty="0" smtClean="0"/>
              <a:t>"Updates </a:t>
            </a:r>
            <a:r>
              <a:rPr lang="en-US" sz="1200" dirty="0"/>
              <a:t>in Advanced Lithography</a:t>
            </a:r>
            <a:r>
              <a:rPr lang="en-US" sz="1200" dirty="0" smtClean="0"/>
              <a:t>", </a:t>
            </a:r>
            <a:r>
              <a:rPr lang="en-US" sz="1200" dirty="0"/>
              <a:t>ISBN 978-953-51-1175-7, </a:t>
            </a:r>
            <a:r>
              <a:rPr lang="en-US" sz="1200" dirty="0" smtClean="0"/>
              <a:t> 2013</a:t>
            </a:r>
            <a:r>
              <a:rPr lang="tr-TR" sz="1200" dirty="0" smtClean="0"/>
              <a:t>.</a:t>
            </a:r>
            <a:endParaRPr lang="en-US" sz="1200" dirty="0"/>
          </a:p>
        </p:txBody>
      </p:sp>
    </p:spTree>
    <p:extLst>
      <p:ext uri="{BB962C8B-B14F-4D97-AF65-F5344CB8AC3E}">
        <p14:creationId xmlns:p14="http://schemas.microsoft.com/office/powerpoint/2010/main" val="3203241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dia/image2.jpe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4755" y="332656"/>
            <a:ext cx="5330844" cy="4000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11960" y="4509120"/>
            <a:ext cx="4644008" cy="1754326"/>
          </a:xfrm>
          <a:prstGeom prst="rect">
            <a:avLst/>
          </a:prstGeom>
        </p:spPr>
        <p:txBody>
          <a:bodyPr wrap="square">
            <a:spAutoFit/>
          </a:bodyPr>
          <a:lstStyle/>
          <a:p>
            <a:r>
              <a:rPr lang="en-US" dirty="0"/>
              <a:t>Schematic illustrating the successive coating steps. At first the PTFE solution is sprayed on the </a:t>
            </a:r>
            <a:r>
              <a:rPr lang="en-US" dirty="0" smtClean="0"/>
              <a:t>substrate. </a:t>
            </a:r>
            <a:r>
              <a:rPr lang="en-US" dirty="0"/>
              <a:t>As a second step, the iron oxide NPs are sprayed on top of the </a:t>
            </a:r>
            <a:r>
              <a:rPr lang="tr-TR" dirty="0" smtClean="0"/>
              <a:t>Si</a:t>
            </a:r>
            <a:r>
              <a:rPr lang="en-US" dirty="0" smtClean="0"/>
              <a:t>/PTFE </a:t>
            </a:r>
            <a:r>
              <a:rPr lang="en-US" dirty="0"/>
              <a:t>micro/submicron rough pattern, thus inducing a three-scale </a:t>
            </a:r>
            <a:r>
              <a:rPr lang="en-US" dirty="0" smtClean="0"/>
              <a:t>roughness</a:t>
            </a:r>
            <a:r>
              <a:rPr lang="tr-TR" dirty="0" smtClean="0"/>
              <a:t>.</a:t>
            </a:r>
            <a:endParaRPr lang="en-US" dirty="0"/>
          </a:p>
        </p:txBody>
      </p:sp>
      <p:sp>
        <p:nvSpPr>
          <p:cNvPr id="7" name="Rectangle 6"/>
          <p:cNvSpPr/>
          <p:nvPr/>
        </p:nvSpPr>
        <p:spPr>
          <a:xfrm>
            <a:off x="209927" y="476672"/>
            <a:ext cx="3020923" cy="5632311"/>
          </a:xfrm>
          <a:prstGeom prst="rect">
            <a:avLst/>
          </a:prstGeom>
        </p:spPr>
        <p:txBody>
          <a:bodyPr wrap="square">
            <a:spAutoFit/>
          </a:bodyPr>
          <a:lstStyle/>
          <a:p>
            <a:r>
              <a:rPr lang="tr-TR" dirty="0" smtClean="0"/>
              <a:t>T</a:t>
            </a:r>
            <a:r>
              <a:rPr lang="en-US" dirty="0" smtClean="0"/>
              <a:t>h</a:t>
            </a:r>
            <a:r>
              <a:rPr lang="tr-TR" dirty="0" smtClean="0"/>
              <a:t>is</a:t>
            </a:r>
            <a:r>
              <a:rPr lang="en-US" dirty="0" smtClean="0"/>
              <a:t> coating consist</a:t>
            </a:r>
            <a:r>
              <a:rPr lang="tr-TR" dirty="0" smtClean="0"/>
              <a:t>s</a:t>
            </a:r>
            <a:r>
              <a:rPr lang="en-US" dirty="0" smtClean="0"/>
              <a:t> </a:t>
            </a:r>
            <a:r>
              <a:rPr lang="en-US" dirty="0"/>
              <a:t>of </a:t>
            </a:r>
            <a:r>
              <a:rPr lang="en-US" dirty="0" smtClean="0"/>
              <a:t>PTFE</a:t>
            </a:r>
            <a:r>
              <a:rPr lang="tr-TR" dirty="0" smtClean="0"/>
              <a:t> </a:t>
            </a:r>
            <a:r>
              <a:rPr lang="en-US" dirty="0" smtClean="0"/>
              <a:t>sub-micrometer </a:t>
            </a:r>
            <a:r>
              <a:rPr lang="en-US" dirty="0"/>
              <a:t>particles and iron oxide colloidal NPs and they are applied by </a:t>
            </a:r>
            <a:r>
              <a:rPr lang="en-US" dirty="0" smtClean="0"/>
              <a:t>spray </a:t>
            </a:r>
            <a:r>
              <a:rPr lang="en-US" dirty="0"/>
              <a:t>deposition. Apart from their interesting wetting properties </a:t>
            </a:r>
            <a:r>
              <a:rPr lang="en-US" dirty="0" smtClean="0"/>
              <a:t>such </a:t>
            </a:r>
            <a:r>
              <a:rPr lang="en-US" dirty="0"/>
              <a:t>type of surfaces can be used in various applications such as in biological scaffolds, </a:t>
            </a:r>
            <a:r>
              <a:rPr lang="en-US" dirty="0" smtClean="0"/>
              <a:t>lab-on-a-chip </a:t>
            </a:r>
            <a:r>
              <a:rPr lang="en-US" dirty="0"/>
              <a:t>devices and aerospace </a:t>
            </a:r>
            <a:r>
              <a:rPr lang="en-US" dirty="0" smtClean="0"/>
              <a:t>vehicles</a:t>
            </a:r>
            <a:r>
              <a:rPr lang="tr-TR" dirty="0" smtClean="0"/>
              <a:t>. </a:t>
            </a:r>
            <a:r>
              <a:rPr lang="en-US" dirty="0"/>
              <a:t>The substrates, starting from “sticky” hydrophobic </a:t>
            </a:r>
            <a:r>
              <a:rPr lang="en-US" dirty="0" smtClean="0"/>
              <a:t>(uncoated </a:t>
            </a:r>
            <a:r>
              <a:rPr lang="en-US" dirty="0"/>
              <a:t>patterned surfaces), by the application of the proper particles, can be converted to </a:t>
            </a:r>
            <a:r>
              <a:rPr lang="en-US" dirty="0" smtClean="0"/>
              <a:t>super</a:t>
            </a:r>
            <a:r>
              <a:rPr lang="tr-TR" dirty="0" smtClean="0"/>
              <a:t> </a:t>
            </a:r>
            <a:r>
              <a:rPr lang="en-US" dirty="0" smtClean="0"/>
              <a:t>hydrophobic </a:t>
            </a:r>
            <a:r>
              <a:rPr lang="en-US" dirty="0"/>
              <a:t>surfaces with ultrahigh or ultralow water adhesion. </a:t>
            </a:r>
          </a:p>
        </p:txBody>
      </p:sp>
      <p:sp>
        <p:nvSpPr>
          <p:cNvPr id="3" name="Rectangle 2"/>
          <p:cNvSpPr/>
          <p:nvPr/>
        </p:nvSpPr>
        <p:spPr>
          <a:xfrm>
            <a:off x="467544" y="6565910"/>
            <a:ext cx="7920879" cy="276999"/>
          </a:xfrm>
          <a:prstGeom prst="rect">
            <a:avLst/>
          </a:prstGeom>
        </p:spPr>
        <p:txBody>
          <a:bodyPr wrap="square">
            <a:spAutoFit/>
          </a:bodyPr>
          <a:lstStyle/>
          <a:p>
            <a:r>
              <a:rPr lang="en-US" sz="1200" dirty="0" err="1"/>
              <a:t>Sumio</a:t>
            </a:r>
            <a:r>
              <a:rPr lang="en-US" sz="1200" dirty="0"/>
              <a:t> </a:t>
            </a:r>
            <a:r>
              <a:rPr lang="en-US" sz="1200" dirty="0" err="1" smtClean="0"/>
              <a:t>Hosaka</a:t>
            </a:r>
            <a:r>
              <a:rPr lang="tr-TR" sz="1200" dirty="0" smtClean="0"/>
              <a:t>, </a:t>
            </a:r>
            <a:r>
              <a:rPr lang="en-US" sz="1200" dirty="0" smtClean="0"/>
              <a:t>Nanotechnology </a:t>
            </a:r>
            <a:r>
              <a:rPr lang="en-US" sz="1200" dirty="0"/>
              <a:t>and </a:t>
            </a:r>
            <a:r>
              <a:rPr lang="en-US" sz="1200" dirty="0" err="1" smtClean="0"/>
              <a:t>Nanomaterials</a:t>
            </a:r>
            <a:r>
              <a:rPr lang="tr-TR" sz="1200" dirty="0" smtClean="0"/>
              <a:t> </a:t>
            </a:r>
            <a:r>
              <a:rPr lang="en-US" sz="1200" dirty="0" smtClean="0"/>
              <a:t>"Updates </a:t>
            </a:r>
            <a:r>
              <a:rPr lang="en-US" sz="1200" dirty="0"/>
              <a:t>in Advanced Lithography</a:t>
            </a:r>
            <a:r>
              <a:rPr lang="en-US" sz="1200" dirty="0" smtClean="0"/>
              <a:t>", </a:t>
            </a:r>
            <a:r>
              <a:rPr lang="en-US" sz="1200" dirty="0"/>
              <a:t>ISBN 978-953-51-1175-7, </a:t>
            </a:r>
            <a:r>
              <a:rPr lang="en-US" sz="1200" dirty="0" smtClean="0"/>
              <a:t> 2013</a:t>
            </a:r>
            <a:r>
              <a:rPr lang="tr-TR" sz="1200" dirty="0" smtClean="0"/>
              <a:t>.</a:t>
            </a:r>
            <a:endParaRPr lang="en-US" sz="1200" dirty="0"/>
          </a:p>
        </p:txBody>
      </p:sp>
    </p:spTree>
    <p:extLst>
      <p:ext uri="{BB962C8B-B14F-4D97-AF65-F5344CB8AC3E}">
        <p14:creationId xmlns:p14="http://schemas.microsoft.com/office/powerpoint/2010/main" val="1505446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edia/image4.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64" y="1268760"/>
            <a:ext cx="6510494"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5" y="4797152"/>
            <a:ext cx="7848873" cy="1200329"/>
          </a:xfrm>
          <a:prstGeom prst="rect">
            <a:avLst/>
          </a:prstGeom>
        </p:spPr>
        <p:txBody>
          <a:bodyPr wrap="square">
            <a:spAutoFit/>
          </a:bodyPr>
          <a:lstStyle/>
          <a:p>
            <a:r>
              <a:rPr lang="en-US" dirty="0"/>
              <a:t>Water drops that remain adhered in an iron oxide/PTFE/SU-8 patterned surface under very high substrate inclinations (tilt angle: 122° on the left image and 173° on the right</a:t>
            </a:r>
            <a:r>
              <a:rPr lang="en-US" dirty="0" smtClean="0"/>
              <a:t>)</a:t>
            </a:r>
            <a:r>
              <a:rPr lang="en-US" dirty="0"/>
              <a:t> Such type of </a:t>
            </a:r>
            <a:r>
              <a:rPr lang="en-US" dirty="0" err="1" smtClean="0"/>
              <a:t>surfacescan</a:t>
            </a:r>
            <a:r>
              <a:rPr lang="en-US" dirty="0" smtClean="0"/>
              <a:t> </a:t>
            </a:r>
            <a:r>
              <a:rPr lang="en-US" dirty="0"/>
              <a:t>be designated as “sticky </a:t>
            </a:r>
            <a:r>
              <a:rPr lang="en-US" dirty="0" err="1"/>
              <a:t>superhydrophobic</a:t>
            </a:r>
            <a:r>
              <a:rPr lang="en-US" dirty="0"/>
              <a:t>” surfaces </a:t>
            </a:r>
          </a:p>
        </p:txBody>
      </p:sp>
    </p:spTree>
    <p:extLst>
      <p:ext uri="{BB962C8B-B14F-4D97-AF65-F5344CB8AC3E}">
        <p14:creationId xmlns:p14="http://schemas.microsoft.com/office/powerpoint/2010/main" val="3993751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llnl.gov/str/May05/gifs/Satcher1.jpg"/>
          <p:cNvPicPr>
            <a:picLocks noChangeAspect="1" noChangeArrowheads="1"/>
          </p:cNvPicPr>
          <p:nvPr/>
        </p:nvPicPr>
        <p:blipFill>
          <a:blip r:embed="rId2" cstate="print"/>
          <a:srcRect/>
          <a:stretch>
            <a:fillRect/>
          </a:stretch>
        </p:blipFill>
        <p:spPr bwMode="auto">
          <a:xfrm>
            <a:off x="1172484" y="599805"/>
            <a:ext cx="6639876" cy="4269355"/>
          </a:xfrm>
          <a:prstGeom prst="rect">
            <a:avLst/>
          </a:prstGeom>
          <a:noFill/>
        </p:spPr>
      </p:pic>
      <p:sp>
        <p:nvSpPr>
          <p:cNvPr id="3" name="Rectangle 2"/>
          <p:cNvSpPr/>
          <p:nvPr/>
        </p:nvSpPr>
        <p:spPr>
          <a:xfrm>
            <a:off x="3995936" y="116632"/>
            <a:ext cx="1375185" cy="369332"/>
          </a:xfrm>
          <a:prstGeom prst="rect">
            <a:avLst/>
          </a:prstGeom>
        </p:spPr>
        <p:txBody>
          <a:bodyPr wrap="square">
            <a:spAutoFit/>
          </a:bodyPr>
          <a:lstStyle/>
          <a:p>
            <a:r>
              <a:rPr lang="tr-TR" b="1" dirty="0" smtClean="0"/>
              <a:t>SOL-GEL</a:t>
            </a:r>
            <a:endParaRPr lang="tr-TR" dirty="0"/>
          </a:p>
        </p:txBody>
      </p:sp>
      <p:sp>
        <p:nvSpPr>
          <p:cNvPr id="4097" name="Rectangle 1"/>
          <p:cNvSpPr>
            <a:spLocks noChangeArrowheads="1"/>
          </p:cNvSpPr>
          <p:nvPr/>
        </p:nvSpPr>
        <p:spPr bwMode="auto">
          <a:xfrm rot="10800000" flipV="1">
            <a:off x="395535" y="4869160"/>
            <a:ext cx="8359957"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dirty="0" smtClean="0">
                <a:ln>
                  <a:noFill/>
                </a:ln>
                <a:solidFill>
                  <a:schemeClr val="tx1"/>
                </a:solidFill>
                <a:effectLst/>
                <a:latin typeface="Arial" pitchFamily="34" charset="0"/>
                <a:ea typeface="Calibri" pitchFamily="34" charset="0"/>
                <a:cs typeface="Times New Roman" pitchFamily="18" charset="0"/>
              </a:rPr>
              <a:t>In the solgel process, simple molecular precursors are converted into nanometer-sized particles to form a colloidal suspension, or sol. The colloidal nanoparticles are then linked with one another in a 3D, liquid-filled solid network. This transformation to a gel can be initiated in several ways, but the most convenient approach is to change the pH of the reaction solution. Even the method used to remove liquid from a solid will affect the solgel’s properties. For example, to preserve a gel’s original 3D structure and produce low-density aerogels, chemists use a technique called supercritical drying. If, instead, the gel is dried slowly in a fluid-evaporation process, the gel’s structural network collapses, which creates a high-density material known as a xerogel.</a:t>
            </a:r>
            <a:endParaRPr kumimoji="0" lang="tr-TR" sz="1400" b="0" i="0" u="none" strike="noStrike" cap="none" normalizeH="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23553" name="Picture 1" descr="Images depicting how aerogel properties can be changed by adding different percursor molecules."/>
          <p:cNvPicPr>
            <a:picLocks noChangeAspect="1" noChangeArrowheads="1"/>
          </p:cNvPicPr>
          <p:nvPr/>
        </p:nvPicPr>
        <p:blipFill>
          <a:blip r:embed="rId2" cstate="print"/>
          <a:srcRect/>
          <a:stretch>
            <a:fillRect/>
          </a:stretch>
        </p:blipFill>
        <p:spPr bwMode="auto">
          <a:xfrm>
            <a:off x="1259632" y="1555908"/>
            <a:ext cx="6840760" cy="1929094"/>
          </a:xfrm>
          <a:prstGeom prst="rect">
            <a:avLst/>
          </a:prstGeom>
          <a:noFill/>
        </p:spPr>
      </p:pic>
      <p:sp>
        <p:nvSpPr>
          <p:cNvPr id="5" name="4 İçerik Yer Tutucusu"/>
          <p:cNvSpPr>
            <a:spLocks noGrp="1"/>
          </p:cNvSpPr>
          <p:nvPr>
            <p:ph idx="1"/>
          </p:nvPr>
        </p:nvSpPr>
        <p:spPr>
          <a:xfrm>
            <a:off x="467544" y="4149080"/>
            <a:ext cx="8219256" cy="1761059"/>
          </a:xfrm>
        </p:spPr>
        <p:txBody>
          <a:bodyPr>
            <a:normAutofit fontScale="55000" lnSpcReduction="20000"/>
          </a:bodyPr>
          <a:lstStyle/>
          <a:p>
            <a:pPr algn="just">
              <a:buNone/>
            </a:pP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Aerogel</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properties</a:t>
            </a:r>
            <a:r>
              <a:rPr lang="tr-TR" dirty="0" smtClean="0">
                <a:solidFill>
                  <a:srgbClr val="000066"/>
                </a:solidFill>
                <a:latin typeface="Verdana"/>
                <a:ea typeface="Times New Roman"/>
                <a:cs typeface="Times New Roman"/>
              </a:rPr>
              <a:t> can be </a:t>
            </a:r>
            <a:r>
              <a:rPr lang="tr-TR" dirty="0" err="1" smtClean="0">
                <a:solidFill>
                  <a:srgbClr val="000066"/>
                </a:solidFill>
                <a:latin typeface="Verdana"/>
                <a:ea typeface="Times New Roman"/>
                <a:cs typeface="Times New Roman"/>
              </a:rPr>
              <a:t>changed</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by</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adding</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different</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precursor</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molecules</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For</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example</a:t>
            </a:r>
            <a:r>
              <a:rPr lang="tr-TR" dirty="0" smtClean="0">
                <a:solidFill>
                  <a:srgbClr val="000066"/>
                </a:solidFill>
                <a:latin typeface="Verdana"/>
                <a:ea typeface="Times New Roman"/>
                <a:cs typeface="Times New Roman"/>
              </a:rPr>
              <a:t>; </a:t>
            </a:r>
          </a:p>
          <a:p>
            <a:pPr algn="just">
              <a:buNone/>
            </a:pPr>
            <a:r>
              <a:rPr lang="tr-TR" dirty="0" smtClean="0">
                <a:solidFill>
                  <a:srgbClr val="000066"/>
                </a:solidFill>
                <a:latin typeface="Verdana"/>
                <a:ea typeface="Times New Roman"/>
                <a:cs typeface="Times New Roman"/>
              </a:rPr>
              <a:t>	(a) an </a:t>
            </a:r>
            <a:r>
              <a:rPr lang="tr-TR" dirty="0" err="1" smtClean="0">
                <a:solidFill>
                  <a:srgbClr val="000066"/>
                </a:solidFill>
                <a:latin typeface="Verdana"/>
                <a:ea typeface="Times New Roman"/>
                <a:cs typeface="Times New Roman"/>
              </a:rPr>
              <a:t>aluminum</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oxide</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foam</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prepared</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from</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aluminum</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nitrate</a:t>
            </a:r>
            <a:r>
              <a:rPr lang="tr-TR" dirty="0" smtClean="0">
                <a:solidFill>
                  <a:srgbClr val="000066"/>
                </a:solidFill>
                <a:latin typeface="Verdana"/>
                <a:ea typeface="Times New Roman"/>
                <a:cs typeface="Times New Roman"/>
              </a:rPr>
              <a:t> has a </a:t>
            </a:r>
            <a:r>
              <a:rPr lang="tr-TR" dirty="0" err="1" smtClean="0">
                <a:solidFill>
                  <a:srgbClr val="000066"/>
                </a:solidFill>
                <a:latin typeface="Verdana"/>
                <a:ea typeface="Times New Roman"/>
                <a:cs typeface="Times New Roman"/>
              </a:rPr>
              <a:t>cluster</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morphology</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that</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results</a:t>
            </a:r>
            <a:r>
              <a:rPr lang="tr-TR" dirty="0" smtClean="0">
                <a:solidFill>
                  <a:srgbClr val="000066"/>
                </a:solidFill>
                <a:latin typeface="Verdana"/>
                <a:ea typeface="Times New Roman"/>
                <a:cs typeface="Times New Roman"/>
              </a:rPr>
              <a:t> in (b) an </a:t>
            </a:r>
            <a:r>
              <a:rPr lang="tr-TR" dirty="0" err="1" smtClean="0">
                <a:solidFill>
                  <a:srgbClr val="000066"/>
                </a:solidFill>
                <a:latin typeface="Verdana"/>
                <a:ea typeface="Times New Roman"/>
                <a:cs typeface="Times New Roman"/>
              </a:rPr>
              <a:t>opaque</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aerogel</a:t>
            </a:r>
            <a:r>
              <a:rPr lang="tr-TR" dirty="0" smtClean="0">
                <a:solidFill>
                  <a:srgbClr val="000066"/>
                </a:solidFill>
                <a:latin typeface="Verdana"/>
                <a:ea typeface="Times New Roman"/>
                <a:cs typeface="Times New Roman"/>
              </a:rPr>
              <a:t>. </a:t>
            </a:r>
          </a:p>
          <a:p>
            <a:pPr algn="just">
              <a:buNone/>
            </a:pPr>
            <a:r>
              <a:rPr lang="tr-TR" dirty="0" smtClean="0">
                <a:solidFill>
                  <a:srgbClr val="000066"/>
                </a:solidFill>
                <a:latin typeface="Verdana"/>
                <a:ea typeface="Times New Roman"/>
                <a:cs typeface="Times New Roman"/>
              </a:rPr>
              <a:t>	(c) </a:t>
            </a:r>
            <a:r>
              <a:rPr lang="tr-TR" dirty="0" err="1" smtClean="0">
                <a:solidFill>
                  <a:srgbClr val="000066"/>
                </a:solidFill>
                <a:latin typeface="Verdana"/>
                <a:ea typeface="Times New Roman"/>
                <a:cs typeface="Times New Roman"/>
              </a:rPr>
              <a:t>Using</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aluminum</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chloride</a:t>
            </a:r>
            <a:r>
              <a:rPr lang="tr-TR" dirty="0" smtClean="0">
                <a:solidFill>
                  <a:srgbClr val="000066"/>
                </a:solidFill>
                <a:latin typeface="Verdana"/>
                <a:ea typeface="Times New Roman"/>
                <a:cs typeface="Times New Roman"/>
              </a:rPr>
              <a:t> as </a:t>
            </a:r>
            <a:r>
              <a:rPr lang="tr-TR" dirty="0" err="1" smtClean="0">
                <a:solidFill>
                  <a:srgbClr val="000066"/>
                </a:solidFill>
                <a:latin typeface="Verdana"/>
                <a:ea typeface="Times New Roman"/>
                <a:cs typeface="Times New Roman"/>
              </a:rPr>
              <a:t>the</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precursor</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produces</a:t>
            </a:r>
            <a:r>
              <a:rPr lang="tr-TR" dirty="0" smtClean="0">
                <a:solidFill>
                  <a:srgbClr val="000066"/>
                </a:solidFill>
                <a:latin typeface="Verdana"/>
                <a:ea typeface="Times New Roman"/>
                <a:cs typeface="Times New Roman"/>
              </a:rPr>
              <a:t> an </a:t>
            </a:r>
            <a:r>
              <a:rPr lang="tr-TR" dirty="0" err="1" smtClean="0">
                <a:solidFill>
                  <a:srgbClr val="000066"/>
                </a:solidFill>
                <a:latin typeface="Verdana"/>
                <a:ea typeface="Times New Roman"/>
                <a:cs typeface="Times New Roman"/>
              </a:rPr>
              <a:t>aerogel</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with</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fibrous</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morphology</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resulting</a:t>
            </a:r>
            <a:r>
              <a:rPr lang="tr-TR" dirty="0" smtClean="0">
                <a:solidFill>
                  <a:srgbClr val="000066"/>
                </a:solidFill>
                <a:latin typeface="Verdana"/>
                <a:ea typeface="Times New Roman"/>
                <a:cs typeface="Times New Roman"/>
              </a:rPr>
              <a:t> in (d) a </a:t>
            </a:r>
            <a:r>
              <a:rPr lang="tr-TR" dirty="0" err="1" smtClean="0">
                <a:solidFill>
                  <a:srgbClr val="000066"/>
                </a:solidFill>
                <a:latin typeface="Verdana"/>
                <a:ea typeface="Times New Roman"/>
                <a:cs typeface="Times New Roman"/>
              </a:rPr>
              <a:t>stronger</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foam</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that</a:t>
            </a:r>
            <a:r>
              <a:rPr lang="tr-TR" dirty="0" smtClean="0">
                <a:solidFill>
                  <a:srgbClr val="000066"/>
                </a:solidFill>
                <a:latin typeface="Verdana"/>
                <a:ea typeface="Times New Roman"/>
                <a:cs typeface="Times New Roman"/>
              </a:rPr>
              <a:t> is </a:t>
            </a:r>
            <a:r>
              <a:rPr lang="tr-TR" dirty="0" err="1" smtClean="0">
                <a:solidFill>
                  <a:srgbClr val="000066"/>
                </a:solidFill>
                <a:latin typeface="Verdana"/>
                <a:ea typeface="Times New Roman"/>
                <a:cs typeface="Times New Roman"/>
              </a:rPr>
              <a:t>also</a:t>
            </a:r>
            <a:r>
              <a:rPr lang="tr-TR" dirty="0" smtClean="0">
                <a:solidFill>
                  <a:srgbClr val="000066"/>
                </a:solidFill>
                <a:latin typeface="Verdana"/>
                <a:ea typeface="Times New Roman"/>
                <a:cs typeface="Times New Roman"/>
              </a:rPr>
              <a:t> </a:t>
            </a:r>
            <a:r>
              <a:rPr lang="tr-TR" dirty="0" err="1" smtClean="0">
                <a:solidFill>
                  <a:srgbClr val="000066"/>
                </a:solidFill>
                <a:latin typeface="Verdana"/>
                <a:ea typeface="Times New Roman"/>
                <a:cs typeface="Times New Roman"/>
              </a:rPr>
              <a:t>translucent</a:t>
            </a:r>
            <a:r>
              <a:rPr lang="tr-TR" dirty="0" smtClean="0">
                <a:solidFill>
                  <a:srgbClr val="000066"/>
                </a:solidFill>
                <a:latin typeface="Verdana"/>
                <a:ea typeface="Times New Roman"/>
                <a:cs typeface="Times New Roman"/>
              </a:rPr>
              <a:t>.</a:t>
            </a:r>
            <a:endParaRPr lang="tr-TR" sz="4000" dirty="0" smtClean="0">
              <a:ea typeface="Calibri"/>
              <a:cs typeface="Times New Roman"/>
            </a:endParaRP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Grp="1" noChangeArrowheads="1"/>
          </p:cNvSpPr>
          <p:nvPr>
            <p:custDataLst>
              <p:tags r:id="rId2"/>
            </p:custDataLst>
          </p:nvPr>
        </p:nvSpPr>
        <p:spPr bwMode="auto">
          <a:xfrm>
            <a:off x="8648700" y="6524625"/>
            <a:ext cx="439738" cy="244475"/>
          </a:xfrm>
          <a:prstGeom prst="rect">
            <a:avLst/>
          </a:prstGeom>
          <a:noFill/>
          <a:ln>
            <a:miter lim="800000"/>
            <a:headEnd/>
            <a:tailEnd/>
          </a:ln>
        </p:spPr>
        <p:txBody>
          <a:bodyPr>
            <a:spAutoFit/>
          </a:bodyPr>
          <a:lstStyle/>
          <a:p>
            <a:pPr algn="r" eaLnBrk="0" hangingPunct="0">
              <a:defRPr/>
            </a:pPr>
            <a:fld id="{5CD7E7C3-0349-49D4-9C1C-D27FED31F39C}" type="slidenum">
              <a:rPr lang="en-US" sz="1000">
                <a:solidFill>
                  <a:schemeClr val="bg1"/>
                </a:solidFill>
                <a:latin typeface="Arial" charset="0"/>
                <a:ea typeface="+mj-ea"/>
              </a:rPr>
              <a:pPr algn="r" eaLnBrk="0" hangingPunct="0">
                <a:defRPr/>
              </a:pPr>
              <a:t>4</a:t>
            </a:fld>
            <a:endParaRPr lang="en-US" sz="1000">
              <a:solidFill>
                <a:schemeClr val="bg1"/>
              </a:solidFill>
              <a:latin typeface="Arial" charset="0"/>
              <a:ea typeface="+mj-ea"/>
            </a:endParaRPr>
          </a:p>
        </p:txBody>
      </p:sp>
      <p:sp>
        <p:nvSpPr>
          <p:cNvPr id="5123" name="Rectangle 2"/>
          <p:cNvSpPr>
            <a:spLocks noGrp="1" noChangeArrowheads="1"/>
          </p:cNvSpPr>
          <p:nvPr>
            <p:ph type="title" idx="4294967295"/>
          </p:nvPr>
        </p:nvSpPr>
        <p:spPr>
          <a:xfrm>
            <a:off x="609600" y="457200"/>
            <a:ext cx="6172200" cy="1095375"/>
          </a:xfrm>
          <a:noFill/>
        </p:spPr>
        <p:txBody>
          <a:bodyPr anchor="t">
            <a:normAutofit/>
          </a:bodyPr>
          <a:lstStyle/>
          <a:p>
            <a:pPr algn="l"/>
            <a:r>
              <a:rPr lang="en-US" altLang="en-US" sz="3600" dirty="0"/>
              <a:t>Resins</a:t>
            </a:r>
          </a:p>
        </p:txBody>
      </p:sp>
      <p:sp>
        <p:nvSpPr>
          <p:cNvPr id="5124" name="Rectangle 3"/>
          <p:cNvSpPr>
            <a:spLocks noGrp="1" noChangeArrowheads="1"/>
          </p:cNvSpPr>
          <p:nvPr>
            <p:ph type="body" idx="4294967295"/>
          </p:nvPr>
        </p:nvSpPr>
        <p:spPr>
          <a:xfrm>
            <a:off x="381000" y="1219200"/>
            <a:ext cx="8763000" cy="5257800"/>
          </a:xfrm>
          <a:noFill/>
        </p:spPr>
        <p:txBody>
          <a:bodyPr/>
          <a:lstStyle/>
          <a:p>
            <a:pPr>
              <a:lnSpc>
                <a:spcPct val="80000"/>
              </a:lnSpc>
            </a:pPr>
            <a:r>
              <a:rPr lang="en-US" altLang="en-US" sz="2000" b="1" dirty="0"/>
              <a:t>Types: Latex, Alkyd, Epoxy, Polyurethane</a:t>
            </a:r>
          </a:p>
          <a:p>
            <a:pPr>
              <a:lnSpc>
                <a:spcPct val="80000"/>
              </a:lnSpc>
            </a:pPr>
            <a:endParaRPr lang="tr-TR" altLang="en-US" sz="2000" b="1" dirty="0" smtClean="0"/>
          </a:p>
          <a:p>
            <a:pPr>
              <a:lnSpc>
                <a:spcPct val="80000"/>
              </a:lnSpc>
            </a:pPr>
            <a:r>
              <a:rPr lang="en-US" altLang="en-US" sz="2000" b="1" dirty="0" smtClean="0"/>
              <a:t>Binds </a:t>
            </a:r>
            <a:r>
              <a:rPr lang="en-US" altLang="en-US" sz="2000" b="1" dirty="0"/>
              <a:t>or glues ingredients (pigments and additives) of paint together</a:t>
            </a:r>
          </a:p>
          <a:p>
            <a:pPr>
              <a:lnSpc>
                <a:spcPct val="80000"/>
              </a:lnSpc>
            </a:pPr>
            <a:endParaRPr lang="tr-TR" altLang="en-US" sz="2000" b="1" dirty="0" smtClean="0"/>
          </a:p>
          <a:p>
            <a:pPr>
              <a:lnSpc>
                <a:spcPct val="80000"/>
              </a:lnSpc>
            </a:pPr>
            <a:r>
              <a:rPr lang="en-US" altLang="en-US" sz="2000" b="1" dirty="0" smtClean="0"/>
              <a:t>Resin </a:t>
            </a:r>
            <a:r>
              <a:rPr lang="en-US" altLang="en-US" sz="2000" b="1" dirty="0"/>
              <a:t>provides adhesion to the substrate</a:t>
            </a:r>
          </a:p>
          <a:p>
            <a:pPr>
              <a:lnSpc>
                <a:spcPct val="80000"/>
              </a:lnSpc>
            </a:pPr>
            <a:endParaRPr lang="tr-TR" altLang="en-US" sz="2000" b="1" dirty="0" smtClean="0"/>
          </a:p>
          <a:p>
            <a:pPr>
              <a:lnSpc>
                <a:spcPct val="80000"/>
              </a:lnSpc>
            </a:pPr>
            <a:r>
              <a:rPr lang="en-US" altLang="en-US" sz="2000" b="1" dirty="0" smtClean="0"/>
              <a:t>Resin </a:t>
            </a:r>
            <a:r>
              <a:rPr lang="en-US" altLang="en-US" sz="2000" b="1" dirty="0"/>
              <a:t>provides durability &amp; resistance properties:</a:t>
            </a:r>
          </a:p>
          <a:p>
            <a:pPr marL="571500" lvl="2" indent="-114300"/>
            <a:endParaRPr lang="tr-TR" altLang="en-US" sz="1800" dirty="0" smtClean="0"/>
          </a:p>
          <a:p>
            <a:pPr marL="457200" lvl="2" indent="0">
              <a:buNone/>
            </a:pPr>
            <a:endParaRPr lang="tr-TR" altLang="en-US" sz="1800" dirty="0" smtClean="0"/>
          </a:p>
          <a:p>
            <a:pPr marL="571500" lvl="2" indent="-114300"/>
            <a:r>
              <a:rPr lang="en-US" altLang="en-US" sz="1800" dirty="0" smtClean="0"/>
              <a:t>UV</a:t>
            </a:r>
            <a:r>
              <a:rPr lang="tr-TR" altLang="en-US" sz="1800" dirty="0" smtClean="0"/>
              <a:t>-</a:t>
            </a:r>
            <a:r>
              <a:rPr lang="en-US" altLang="en-US" sz="1800" dirty="0" smtClean="0"/>
              <a:t>resistance</a:t>
            </a:r>
            <a:endParaRPr lang="en-US" altLang="en-US" sz="1800" dirty="0"/>
          </a:p>
          <a:p>
            <a:pPr marL="571500" lvl="2" indent="-114300"/>
            <a:r>
              <a:rPr lang="en-US" altLang="en-US" sz="1800" dirty="0"/>
              <a:t>Moisture resistance</a:t>
            </a:r>
          </a:p>
          <a:p>
            <a:pPr marL="571500" lvl="2" indent="-114300"/>
            <a:r>
              <a:rPr lang="en-US" altLang="en-US" sz="1800" dirty="0"/>
              <a:t>Chemical resistance</a:t>
            </a:r>
          </a:p>
          <a:p>
            <a:pPr marL="571500" lvl="2" indent="-114300"/>
            <a:r>
              <a:rPr lang="en-US" altLang="en-US" sz="1800" dirty="0"/>
              <a:t>Stain resistance</a:t>
            </a:r>
          </a:p>
          <a:p>
            <a:pPr marL="571500" lvl="2" indent="-114300"/>
            <a:r>
              <a:rPr lang="en-US" altLang="en-US" sz="1800" dirty="0"/>
              <a:t>Fade resistance</a:t>
            </a:r>
          </a:p>
          <a:p>
            <a:pPr marL="457200" lvl="2" indent="0">
              <a:buNone/>
            </a:pPr>
            <a:endParaRPr lang="en-US" altLang="en-US" sz="1800" dirty="0"/>
          </a:p>
        </p:txBody>
      </p:sp>
      <p:graphicFrame>
        <p:nvGraphicFramePr>
          <p:cNvPr id="5125" name="Object 4"/>
          <p:cNvGraphicFramePr>
            <a:graphicFrameLocks noChangeAspect="1"/>
          </p:cNvGraphicFramePr>
          <p:nvPr>
            <p:extLst>
              <p:ext uri="{D42A27DB-BD31-4B8C-83A1-F6EECF244321}">
                <p14:modId xmlns:p14="http://schemas.microsoft.com/office/powerpoint/2010/main" val="1501941191"/>
              </p:ext>
            </p:extLst>
          </p:nvPr>
        </p:nvGraphicFramePr>
        <p:xfrm>
          <a:off x="4430216" y="3626445"/>
          <a:ext cx="3886200" cy="2682875"/>
        </p:xfrm>
        <a:graphic>
          <a:graphicData uri="http://schemas.openxmlformats.org/presentationml/2006/ole">
            <mc:AlternateContent xmlns:mc="http://schemas.openxmlformats.org/markup-compatibility/2006">
              <mc:Choice xmlns:v="urn:schemas-microsoft-com:vml" Requires="v">
                <p:oleObj spid="_x0000_s2215" name="Clip" r:id="rId4" imgW="5714286" imgH="3828571" progId="">
                  <p:embed/>
                </p:oleObj>
              </mc:Choice>
              <mc:Fallback>
                <p:oleObj name="Clip" r:id="rId4" imgW="5714286" imgH="3828571" progId="">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0216" y="3626445"/>
                        <a:ext cx="38862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319942" y="6495727"/>
            <a:ext cx="8568952" cy="461665"/>
          </a:xfrm>
          <a:prstGeom prst="rect">
            <a:avLst/>
          </a:prstGeom>
        </p:spPr>
        <p:txBody>
          <a:bodyPr wrap="square">
            <a:spAutoFit/>
          </a:bodyPr>
          <a:lstStyle/>
          <a:p>
            <a:r>
              <a:rPr lang="tr-TR" altLang="en-US" sz="1000" dirty="0" smtClean="0"/>
              <a:t>REF: Comex group ppt: </a:t>
            </a:r>
            <a:r>
              <a:rPr lang="en-US" altLang="en-US" sz="1000" dirty="0" smtClean="0"/>
              <a:t>PAINT BASICS</a:t>
            </a:r>
            <a:r>
              <a:rPr lang="tr-TR" altLang="en-US" sz="1000" dirty="0" smtClean="0"/>
              <a:t> </a:t>
            </a:r>
            <a:r>
              <a:rPr lang="en-US" altLang="en-US" sz="1000" dirty="0" smtClean="0"/>
              <a:t>AND</a:t>
            </a:r>
            <a:r>
              <a:rPr lang="tr-TR" altLang="en-US" sz="1000" dirty="0" smtClean="0"/>
              <a:t> </a:t>
            </a:r>
            <a:r>
              <a:rPr lang="en-US" altLang="en-US" sz="1000" dirty="0" smtClean="0"/>
              <a:t>CORROSION </a:t>
            </a:r>
            <a:r>
              <a:rPr lang="en-US" altLang="en-US" sz="1000" dirty="0"/>
              <a:t>IN </a:t>
            </a:r>
            <a:r>
              <a:rPr lang="en-US" altLang="en-US" sz="1000" dirty="0" smtClean="0"/>
              <a:t>METAL</a:t>
            </a:r>
            <a:r>
              <a:rPr lang="tr-TR" altLang="en-US" sz="1000" dirty="0" smtClean="0"/>
              <a:t> </a:t>
            </a:r>
            <a:r>
              <a:rPr lang="en-US" altLang="en-US" sz="1000" dirty="0" smtClean="0"/>
              <a:t>AIA103</a:t>
            </a:r>
            <a:r>
              <a:rPr lang="en-US" altLang="en-US" sz="1400" dirty="0">
                <a:latin typeface="Helvetica" pitchFamily="34" charset="0"/>
              </a:rPr>
              <a:t/>
            </a:r>
            <a:br>
              <a:rPr lang="en-US" altLang="en-US" sz="1400" dirty="0">
                <a:latin typeface="Helvetica" pitchFamily="34" charset="0"/>
              </a:rPr>
            </a:br>
            <a:endParaRPr lang="en-US" sz="1400" dirty="0"/>
          </a:p>
        </p:txBody>
      </p:sp>
    </p:spTree>
    <p:extLst>
      <p:ext uri="{BB962C8B-B14F-4D97-AF65-F5344CB8AC3E}">
        <p14:creationId xmlns:p14="http://schemas.microsoft.com/office/powerpoint/2010/main" val="52389730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txBox="1">
            <a:spLocks noGrp="1" noChangeArrowheads="1"/>
          </p:cNvSpPr>
          <p:nvPr>
            <p:custDataLst>
              <p:tags r:id="rId1"/>
            </p:custDataLst>
          </p:nvPr>
        </p:nvSpPr>
        <p:spPr bwMode="auto">
          <a:xfrm>
            <a:off x="8648700" y="6524625"/>
            <a:ext cx="439738" cy="244475"/>
          </a:xfrm>
          <a:prstGeom prst="rect">
            <a:avLst/>
          </a:prstGeom>
          <a:noFill/>
          <a:ln>
            <a:miter lim="800000"/>
            <a:headEnd/>
            <a:tailEnd/>
          </a:ln>
        </p:spPr>
        <p:txBody>
          <a:bodyPr>
            <a:spAutoFit/>
          </a:bodyPr>
          <a:lstStyle/>
          <a:p>
            <a:pPr algn="r" eaLnBrk="0" hangingPunct="0">
              <a:defRPr/>
            </a:pPr>
            <a:fld id="{C8FD1E46-974F-4DA4-864B-16AE6BF0D7AF}" type="slidenum">
              <a:rPr lang="en-US" sz="1000">
                <a:solidFill>
                  <a:schemeClr val="bg1"/>
                </a:solidFill>
                <a:latin typeface="Arial" charset="0"/>
                <a:ea typeface="+mj-ea"/>
              </a:rPr>
              <a:pPr algn="r" eaLnBrk="0" hangingPunct="0">
                <a:defRPr/>
              </a:pPr>
              <a:t>5</a:t>
            </a:fld>
            <a:endParaRPr lang="en-US" sz="1000">
              <a:solidFill>
                <a:schemeClr val="bg1"/>
              </a:solidFill>
              <a:latin typeface="Arial" charset="0"/>
              <a:ea typeface="+mj-ea"/>
            </a:endParaRPr>
          </a:p>
        </p:txBody>
      </p:sp>
      <p:sp>
        <p:nvSpPr>
          <p:cNvPr id="8195" name="Rectangle 2"/>
          <p:cNvSpPr>
            <a:spLocks noGrp="1" noChangeArrowheads="1"/>
          </p:cNvSpPr>
          <p:nvPr>
            <p:ph type="title" idx="4294967295"/>
          </p:nvPr>
        </p:nvSpPr>
        <p:spPr>
          <a:xfrm>
            <a:off x="1322784" y="404813"/>
            <a:ext cx="6705600" cy="990600"/>
          </a:xfrm>
          <a:noFill/>
        </p:spPr>
        <p:txBody>
          <a:bodyPr anchor="t">
            <a:normAutofit/>
          </a:bodyPr>
          <a:lstStyle/>
          <a:p>
            <a:r>
              <a:rPr lang="en-US" altLang="en-US" sz="3600" dirty="0"/>
              <a:t>Alkyd Resin Technology</a:t>
            </a:r>
          </a:p>
        </p:txBody>
      </p:sp>
      <p:sp>
        <p:nvSpPr>
          <p:cNvPr id="8196" name="Rectangle 3"/>
          <p:cNvSpPr>
            <a:spLocks noChangeArrowheads="1"/>
          </p:cNvSpPr>
          <p:nvPr/>
        </p:nvSpPr>
        <p:spPr bwMode="auto">
          <a:xfrm>
            <a:off x="684213" y="1447800"/>
            <a:ext cx="823118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292100" indent="-177800">
              <a:defRPr>
                <a:solidFill>
                  <a:schemeClr val="tx1"/>
                </a:solidFill>
                <a:latin typeface="Arial" pitchFamily="34" charset="0"/>
              </a:defRPr>
            </a:lvl2pPr>
            <a:lvl3pPr marL="571500" indent="-1143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Aft>
                <a:spcPct val="50000"/>
              </a:spcAft>
            </a:pPr>
            <a:r>
              <a:rPr lang="en-US" altLang="en-US" sz="2000" dirty="0">
                <a:latin typeface="Verdana" pitchFamily="34" charset="0"/>
              </a:rPr>
              <a:t>ALKYD (Oil-Based)</a:t>
            </a:r>
          </a:p>
          <a:p>
            <a:pPr lvl="1" eaLnBrk="0" hangingPunct="0">
              <a:spcAft>
                <a:spcPct val="50000"/>
              </a:spcAft>
              <a:buSzPct val="75000"/>
              <a:buFont typeface="Verdana" pitchFamily="34" charset="0"/>
              <a:buChar char="•"/>
            </a:pPr>
            <a:r>
              <a:rPr lang="en-US" altLang="en-US" dirty="0">
                <a:latin typeface="Verdana" pitchFamily="34" charset="0"/>
              </a:rPr>
              <a:t>A synthetic resin made by reacting alcohols and fatty acids</a:t>
            </a:r>
          </a:p>
          <a:p>
            <a:pPr lvl="1" eaLnBrk="0" hangingPunct="0">
              <a:spcAft>
                <a:spcPct val="50000"/>
              </a:spcAft>
              <a:buSzPct val="75000"/>
              <a:buFont typeface="Verdana" pitchFamily="34" charset="0"/>
              <a:buChar char="•"/>
            </a:pPr>
            <a:r>
              <a:rPr lang="en-US" altLang="en-US" dirty="0" smtClean="0">
                <a:latin typeface="Verdana" pitchFamily="34" charset="0"/>
              </a:rPr>
              <a:t>Benefits </a:t>
            </a:r>
            <a:r>
              <a:rPr lang="en-US" altLang="en-US" dirty="0">
                <a:latin typeface="Verdana" pitchFamily="34" charset="0"/>
              </a:rPr>
              <a:t>of alkyds:</a:t>
            </a:r>
          </a:p>
          <a:p>
            <a:pPr lvl="2" eaLnBrk="0" hangingPunct="0">
              <a:lnSpc>
                <a:spcPct val="120000"/>
              </a:lnSpc>
              <a:spcAft>
                <a:spcPct val="50000"/>
              </a:spcAft>
              <a:buSzPct val="140000"/>
              <a:buFontTx/>
              <a:buChar char="-"/>
            </a:pPr>
            <a:r>
              <a:rPr lang="en-US" altLang="en-US" sz="1400" dirty="0" smtClean="0">
                <a:latin typeface="Verdana" pitchFamily="34" charset="0"/>
              </a:rPr>
              <a:t>Abrasion </a:t>
            </a:r>
            <a:r>
              <a:rPr lang="en-US" altLang="en-US" sz="1400" dirty="0">
                <a:latin typeface="Verdana" pitchFamily="34" charset="0"/>
              </a:rPr>
              <a:t>resistance</a:t>
            </a:r>
          </a:p>
          <a:p>
            <a:pPr lvl="2" eaLnBrk="0" hangingPunct="0">
              <a:lnSpc>
                <a:spcPct val="120000"/>
              </a:lnSpc>
              <a:spcAft>
                <a:spcPct val="50000"/>
              </a:spcAft>
              <a:buSzPct val="140000"/>
              <a:buFontTx/>
              <a:buChar char="-"/>
            </a:pPr>
            <a:r>
              <a:rPr lang="en-US" altLang="en-US" sz="1400" dirty="0" smtClean="0">
                <a:latin typeface="Verdana" pitchFamily="34" charset="0"/>
              </a:rPr>
              <a:t>Good </a:t>
            </a:r>
            <a:r>
              <a:rPr lang="en-US" altLang="en-US" sz="1400" dirty="0">
                <a:latin typeface="Verdana" pitchFamily="34" charset="0"/>
              </a:rPr>
              <a:t>adhesion</a:t>
            </a:r>
          </a:p>
          <a:p>
            <a:pPr lvl="2" eaLnBrk="0" hangingPunct="0">
              <a:lnSpc>
                <a:spcPct val="120000"/>
              </a:lnSpc>
              <a:spcAft>
                <a:spcPct val="50000"/>
              </a:spcAft>
              <a:buSzPct val="140000"/>
              <a:buFontTx/>
              <a:buChar char="-"/>
            </a:pPr>
            <a:r>
              <a:rPr lang="en-US" altLang="en-US" sz="1400" dirty="0">
                <a:latin typeface="Verdana" pitchFamily="34" charset="0"/>
              </a:rPr>
              <a:t>Used in rust preventative paint</a:t>
            </a:r>
          </a:p>
        </p:txBody>
      </p:sp>
      <p:pic>
        <p:nvPicPr>
          <p:cNvPr id="7" name="Picture 7" descr="http://ars.els-cdn.com/content/image/1-s2.0-S0300944011002529-gr2.jpg">
            <a:hlinkClick r:id="rId3"/>
          </p:cNvPr>
          <p:cNvPicPr>
            <a:picLocks noChangeAspect="1" noChangeArrowheads="1"/>
          </p:cNvPicPr>
          <p:nvPr/>
        </p:nvPicPr>
        <p:blipFill>
          <a:blip r:embed="rId4" cstate="print"/>
          <a:srcRect/>
          <a:stretch>
            <a:fillRect/>
          </a:stretch>
        </p:blipFill>
        <p:spPr bwMode="auto">
          <a:xfrm>
            <a:off x="5829602" y="3068960"/>
            <a:ext cx="1790700" cy="819151"/>
          </a:xfrm>
          <a:prstGeom prst="rect">
            <a:avLst/>
          </a:prstGeom>
          <a:noFill/>
        </p:spPr>
      </p:pic>
      <p:sp>
        <p:nvSpPr>
          <p:cNvPr id="8" name="11 Metin kutusu"/>
          <p:cNvSpPr txBox="1"/>
          <p:nvPr/>
        </p:nvSpPr>
        <p:spPr>
          <a:xfrm>
            <a:off x="6189642" y="4077072"/>
            <a:ext cx="1208088" cy="369332"/>
          </a:xfrm>
          <a:prstGeom prst="rect">
            <a:avLst/>
          </a:prstGeom>
          <a:noFill/>
        </p:spPr>
        <p:txBody>
          <a:bodyPr wrap="none" rtlCol="0">
            <a:spAutoFit/>
          </a:bodyPr>
          <a:lstStyle/>
          <a:p>
            <a:r>
              <a:rPr lang="tr-TR" dirty="0" err="1" smtClean="0"/>
              <a:t>Alkyd</a:t>
            </a:r>
            <a:r>
              <a:rPr lang="tr-TR" dirty="0" smtClean="0"/>
              <a:t> resin</a:t>
            </a:r>
            <a:endParaRPr lang="tr-TR" dirty="0"/>
          </a:p>
        </p:txBody>
      </p:sp>
      <p:pic>
        <p:nvPicPr>
          <p:cNvPr id="9" name="Picture 19" descr="http://ars.els-cdn.com/content/image/1-s2.0-S0300944011002529-fx1.jpg"/>
          <p:cNvPicPr>
            <a:picLocks noChangeAspect="1" noChangeArrowheads="1"/>
          </p:cNvPicPr>
          <p:nvPr/>
        </p:nvPicPr>
        <p:blipFill>
          <a:blip r:embed="rId5" cstate="print"/>
          <a:srcRect/>
          <a:stretch>
            <a:fillRect/>
          </a:stretch>
        </p:blipFill>
        <p:spPr bwMode="auto">
          <a:xfrm>
            <a:off x="5252347" y="4581128"/>
            <a:ext cx="3457575" cy="952501"/>
          </a:xfrm>
          <a:prstGeom prst="rect">
            <a:avLst/>
          </a:prstGeom>
          <a:noFill/>
        </p:spPr>
      </p:pic>
      <p:sp>
        <p:nvSpPr>
          <p:cNvPr id="10" name="Rectangle 9"/>
          <p:cNvSpPr/>
          <p:nvPr/>
        </p:nvSpPr>
        <p:spPr>
          <a:xfrm>
            <a:off x="319942" y="6495727"/>
            <a:ext cx="8568952" cy="461665"/>
          </a:xfrm>
          <a:prstGeom prst="rect">
            <a:avLst/>
          </a:prstGeom>
        </p:spPr>
        <p:txBody>
          <a:bodyPr wrap="square">
            <a:spAutoFit/>
          </a:bodyPr>
          <a:lstStyle/>
          <a:p>
            <a:r>
              <a:rPr lang="tr-TR" altLang="en-US" sz="1000" dirty="0" smtClean="0"/>
              <a:t>REF: Comex group ppt: </a:t>
            </a:r>
            <a:r>
              <a:rPr lang="en-US" altLang="en-US" sz="1000" dirty="0" smtClean="0"/>
              <a:t>PAINT BASICS</a:t>
            </a:r>
            <a:r>
              <a:rPr lang="tr-TR" altLang="en-US" sz="1000" dirty="0" smtClean="0"/>
              <a:t> </a:t>
            </a:r>
            <a:r>
              <a:rPr lang="en-US" altLang="en-US" sz="1000" dirty="0" smtClean="0"/>
              <a:t>AND</a:t>
            </a:r>
            <a:r>
              <a:rPr lang="tr-TR" altLang="en-US" sz="1000" dirty="0" smtClean="0"/>
              <a:t> </a:t>
            </a:r>
            <a:r>
              <a:rPr lang="en-US" altLang="en-US" sz="1000" dirty="0" smtClean="0"/>
              <a:t>CORROSION </a:t>
            </a:r>
            <a:r>
              <a:rPr lang="en-US" altLang="en-US" sz="1000" dirty="0"/>
              <a:t>IN </a:t>
            </a:r>
            <a:r>
              <a:rPr lang="en-US" altLang="en-US" sz="1000" dirty="0" smtClean="0"/>
              <a:t>METAL</a:t>
            </a:r>
            <a:r>
              <a:rPr lang="tr-TR" altLang="en-US" sz="1000" dirty="0" smtClean="0"/>
              <a:t> </a:t>
            </a:r>
            <a:r>
              <a:rPr lang="en-US" altLang="en-US" sz="1000" dirty="0" smtClean="0"/>
              <a:t>AIA103</a:t>
            </a:r>
            <a:r>
              <a:rPr lang="en-US" altLang="en-US" sz="1400" dirty="0">
                <a:latin typeface="Helvetica" pitchFamily="34" charset="0"/>
              </a:rPr>
              <a:t/>
            </a:r>
            <a:br>
              <a:rPr lang="en-US" altLang="en-US" sz="1400" dirty="0">
                <a:latin typeface="Helvetica" pitchFamily="34" charset="0"/>
              </a:rPr>
            </a:br>
            <a:endParaRPr lang="en-US" sz="1400" dirty="0"/>
          </a:p>
        </p:txBody>
      </p:sp>
    </p:spTree>
    <p:extLst>
      <p:ext uri="{BB962C8B-B14F-4D97-AF65-F5344CB8AC3E}">
        <p14:creationId xmlns:p14="http://schemas.microsoft.com/office/powerpoint/2010/main" val="3872720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323528" y="4537592"/>
            <a:ext cx="2576445" cy="1891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5"/>
          <p:cNvSpPr txBox="1">
            <a:spLocks noGrp="1" noChangeArrowheads="1"/>
          </p:cNvSpPr>
          <p:nvPr>
            <p:custDataLst>
              <p:tags r:id="rId1"/>
            </p:custDataLst>
          </p:nvPr>
        </p:nvSpPr>
        <p:spPr bwMode="auto">
          <a:xfrm>
            <a:off x="8648700" y="6524625"/>
            <a:ext cx="439738" cy="244475"/>
          </a:xfrm>
          <a:prstGeom prst="rect">
            <a:avLst/>
          </a:prstGeom>
          <a:noFill/>
          <a:ln>
            <a:miter lim="800000"/>
            <a:headEnd/>
            <a:tailEnd/>
          </a:ln>
        </p:spPr>
        <p:txBody>
          <a:bodyPr>
            <a:spAutoFit/>
          </a:bodyPr>
          <a:lstStyle/>
          <a:p>
            <a:pPr algn="r" eaLnBrk="0" hangingPunct="0">
              <a:defRPr/>
            </a:pPr>
            <a:fld id="{ED742C74-6182-4E70-88C5-2EACC284D25F}" type="slidenum">
              <a:rPr lang="en-US" sz="1000">
                <a:solidFill>
                  <a:schemeClr val="bg1"/>
                </a:solidFill>
                <a:latin typeface="Arial" charset="0"/>
                <a:ea typeface="+mj-ea"/>
              </a:rPr>
              <a:pPr algn="r" eaLnBrk="0" hangingPunct="0">
                <a:defRPr/>
              </a:pPr>
              <a:t>6</a:t>
            </a:fld>
            <a:endParaRPr lang="en-US" sz="1000">
              <a:solidFill>
                <a:schemeClr val="bg1"/>
              </a:solidFill>
              <a:latin typeface="Arial" charset="0"/>
              <a:ea typeface="+mj-ea"/>
            </a:endParaRPr>
          </a:p>
        </p:txBody>
      </p:sp>
      <p:sp>
        <p:nvSpPr>
          <p:cNvPr id="9219" name="Rectangle 2"/>
          <p:cNvSpPr>
            <a:spLocks noGrp="1" noChangeArrowheads="1"/>
          </p:cNvSpPr>
          <p:nvPr>
            <p:ph type="title" idx="4294967295"/>
          </p:nvPr>
        </p:nvSpPr>
        <p:spPr>
          <a:xfrm>
            <a:off x="1043608" y="332656"/>
            <a:ext cx="6629400" cy="649288"/>
          </a:xfrm>
          <a:noFill/>
        </p:spPr>
        <p:txBody>
          <a:bodyPr anchor="t">
            <a:normAutofit/>
          </a:bodyPr>
          <a:lstStyle/>
          <a:p>
            <a:r>
              <a:rPr lang="en-US" altLang="en-US" sz="3600" dirty="0"/>
              <a:t>Latex Resin Technology</a:t>
            </a:r>
          </a:p>
        </p:txBody>
      </p:sp>
      <p:sp>
        <p:nvSpPr>
          <p:cNvPr id="9220" name="Rectangle 3"/>
          <p:cNvSpPr>
            <a:spLocks noChangeArrowheads="1"/>
          </p:cNvSpPr>
          <p:nvPr/>
        </p:nvSpPr>
        <p:spPr bwMode="auto">
          <a:xfrm>
            <a:off x="653355" y="1085964"/>
            <a:ext cx="716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571500" indent="-114300">
              <a:defRPr>
                <a:solidFill>
                  <a:schemeClr val="tx1"/>
                </a:solidFill>
                <a:latin typeface="Arial" pitchFamily="34" charset="0"/>
              </a:defRPr>
            </a:lvl3pPr>
            <a:lvl4pPr marL="10287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Aft>
                <a:spcPct val="50000"/>
              </a:spcAft>
            </a:pPr>
            <a:r>
              <a:rPr lang="en-US" altLang="en-US" sz="2000" dirty="0">
                <a:latin typeface="Verdana" pitchFamily="34" charset="0"/>
              </a:rPr>
              <a:t>LATEX (water-based)</a:t>
            </a:r>
          </a:p>
          <a:p>
            <a:pPr lvl="2" eaLnBrk="0" hangingPunct="0">
              <a:spcAft>
                <a:spcPct val="50000"/>
              </a:spcAft>
              <a:buSzPct val="140000"/>
            </a:pPr>
            <a:r>
              <a:rPr lang="en-US" altLang="en-US" dirty="0">
                <a:latin typeface="Verdana" pitchFamily="34" charset="0"/>
              </a:rPr>
              <a:t>Synthetic polymers </a:t>
            </a:r>
          </a:p>
          <a:p>
            <a:pPr lvl="2" eaLnBrk="0" hangingPunct="0">
              <a:spcAft>
                <a:spcPct val="50000"/>
              </a:spcAft>
              <a:buSzPct val="140000"/>
            </a:pPr>
            <a:r>
              <a:rPr lang="en-US" altLang="en-US" dirty="0">
                <a:latin typeface="Verdana" pitchFamily="34" charset="0"/>
              </a:rPr>
              <a:t>Main </a:t>
            </a:r>
            <a:r>
              <a:rPr lang="en-US" altLang="en-US" dirty="0" smtClean="0">
                <a:latin typeface="Verdana" pitchFamily="34" charset="0"/>
              </a:rPr>
              <a:t>resins</a:t>
            </a:r>
            <a:r>
              <a:rPr lang="tr-TR" altLang="en-US" dirty="0" smtClean="0">
                <a:latin typeface="Verdana" pitchFamily="34" charset="0"/>
              </a:rPr>
              <a:t>:</a:t>
            </a:r>
            <a:r>
              <a:rPr lang="en-US" altLang="en-US" sz="1600" dirty="0" smtClean="0">
                <a:latin typeface="Verdana" pitchFamily="34" charset="0"/>
              </a:rPr>
              <a:t>  </a:t>
            </a:r>
            <a:endParaRPr lang="en-US" altLang="en-US" sz="1600" dirty="0">
              <a:latin typeface="Verdana" pitchFamily="34" charset="0"/>
            </a:endParaRPr>
          </a:p>
          <a:p>
            <a:pPr lvl="3" eaLnBrk="0" hangingPunct="0">
              <a:lnSpc>
                <a:spcPct val="120000"/>
              </a:lnSpc>
              <a:spcAft>
                <a:spcPct val="50000"/>
              </a:spcAft>
              <a:buSzPct val="140000"/>
              <a:buFontTx/>
              <a:buChar char="-"/>
            </a:pPr>
            <a:r>
              <a:rPr lang="en-US" altLang="en-US" sz="1600" dirty="0">
                <a:latin typeface="Verdana" pitchFamily="34" charset="0"/>
              </a:rPr>
              <a:t>100% Acrylic</a:t>
            </a:r>
          </a:p>
          <a:p>
            <a:pPr lvl="3" eaLnBrk="0" hangingPunct="0">
              <a:lnSpc>
                <a:spcPct val="120000"/>
              </a:lnSpc>
              <a:spcAft>
                <a:spcPct val="50000"/>
              </a:spcAft>
              <a:buSzPct val="140000"/>
              <a:buFontTx/>
              <a:buChar char="-"/>
            </a:pPr>
            <a:r>
              <a:rPr lang="en-US" altLang="en-US" sz="1600" dirty="0">
                <a:latin typeface="Verdana" pitchFamily="34" charset="0"/>
              </a:rPr>
              <a:t>Styrene Acrylic</a:t>
            </a:r>
          </a:p>
          <a:p>
            <a:pPr lvl="3" eaLnBrk="0" hangingPunct="0">
              <a:lnSpc>
                <a:spcPct val="120000"/>
              </a:lnSpc>
              <a:spcAft>
                <a:spcPct val="50000"/>
              </a:spcAft>
              <a:buSzPct val="140000"/>
              <a:buFontTx/>
              <a:buChar char="-"/>
            </a:pPr>
            <a:r>
              <a:rPr lang="en-US" altLang="en-US" sz="1600" dirty="0">
                <a:latin typeface="Verdana" pitchFamily="34" charset="0"/>
              </a:rPr>
              <a:t>Vinyl-Acrylic</a:t>
            </a:r>
          </a:p>
          <a:p>
            <a:pPr lvl="3" eaLnBrk="0" hangingPunct="0">
              <a:lnSpc>
                <a:spcPct val="120000"/>
              </a:lnSpc>
              <a:spcAft>
                <a:spcPct val="50000"/>
              </a:spcAft>
              <a:buSzPct val="140000"/>
              <a:buFontTx/>
              <a:buChar char="-"/>
            </a:pPr>
            <a:r>
              <a:rPr lang="en-US" altLang="en-US" sz="1600" dirty="0">
                <a:latin typeface="Verdana" pitchFamily="34" charset="0"/>
              </a:rPr>
              <a:t>Acrylic Copolymer </a:t>
            </a:r>
          </a:p>
          <a:p>
            <a:pPr lvl="3" eaLnBrk="0" hangingPunct="0">
              <a:lnSpc>
                <a:spcPct val="120000"/>
              </a:lnSpc>
              <a:spcAft>
                <a:spcPct val="50000"/>
              </a:spcAft>
              <a:buSzPct val="140000"/>
              <a:buFontTx/>
              <a:buChar char="-"/>
            </a:pPr>
            <a:r>
              <a:rPr lang="en-US" altLang="en-US" sz="1600" dirty="0" smtClean="0">
                <a:latin typeface="Verdana" pitchFamily="34" charset="0"/>
              </a:rPr>
              <a:t>Ethylene</a:t>
            </a:r>
            <a:r>
              <a:rPr lang="tr-TR" altLang="en-US" sz="1600" dirty="0" smtClean="0">
                <a:latin typeface="Verdana" pitchFamily="34" charset="0"/>
              </a:rPr>
              <a:t> </a:t>
            </a:r>
            <a:r>
              <a:rPr lang="en-US" altLang="en-US" sz="1600" dirty="0">
                <a:latin typeface="Verdana" pitchFamily="34" charset="0"/>
              </a:rPr>
              <a:t>Vinyl Acetate </a:t>
            </a:r>
          </a:p>
        </p:txBody>
      </p:sp>
      <p:sp>
        <p:nvSpPr>
          <p:cNvPr id="2" name="Rectangle 1"/>
          <p:cNvSpPr/>
          <p:nvPr/>
        </p:nvSpPr>
        <p:spPr>
          <a:xfrm>
            <a:off x="4395042" y="1301422"/>
            <a:ext cx="4572000" cy="2800767"/>
          </a:xfrm>
          <a:prstGeom prst="rect">
            <a:avLst/>
          </a:prstGeom>
        </p:spPr>
        <p:txBody>
          <a:bodyPr>
            <a:spAutoFit/>
          </a:bodyPr>
          <a:lstStyle/>
          <a:p>
            <a:pPr eaLnBrk="0" hangingPunct="0">
              <a:spcAft>
                <a:spcPct val="50000"/>
              </a:spcAft>
            </a:pPr>
            <a:r>
              <a:rPr lang="en-US" altLang="en-US" sz="2000" dirty="0">
                <a:latin typeface="Verdana" pitchFamily="34" charset="0"/>
              </a:rPr>
              <a:t>QUALITY Latex paint benefits include</a:t>
            </a:r>
            <a:r>
              <a:rPr lang="en-US" altLang="en-US" sz="2000" dirty="0" smtClean="0">
                <a:latin typeface="Verdana" pitchFamily="34" charset="0"/>
              </a:rPr>
              <a:t>:</a:t>
            </a:r>
            <a:endParaRPr lang="tr-TR" altLang="en-US" sz="2000" dirty="0" smtClean="0">
              <a:latin typeface="Verdana" pitchFamily="34" charset="0"/>
            </a:endParaRPr>
          </a:p>
          <a:p>
            <a:pPr marL="285750" indent="-285750" eaLnBrk="0" hangingPunct="0">
              <a:spcAft>
                <a:spcPct val="50000"/>
              </a:spcAft>
              <a:buFont typeface="Arial" panose="020B0604020202020204" pitchFamily="34" charset="0"/>
              <a:buChar char="•"/>
            </a:pPr>
            <a:r>
              <a:rPr lang="en-US" altLang="en-US" dirty="0" smtClean="0">
                <a:latin typeface="Verdana" pitchFamily="34" charset="0"/>
              </a:rPr>
              <a:t>Color retention</a:t>
            </a:r>
            <a:endParaRPr lang="tr-TR" altLang="en-US" dirty="0" smtClean="0">
              <a:latin typeface="Verdana" pitchFamily="34" charset="0"/>
            </a:endParaRPr>
          </a:p>
          <a:p>
            <a:pPr marL="285750" indent="-285750" eaLnBrk="0" hangingPunct="0">
              <a:spcAft>
                <a:spcPct val="50000"/>
              </a:spcAft>
              <a:buFont typeface="Arial" charset="0"/>
              <a:buChar char="•"/>
            </a:pPr>
            <a:r>
              <a:rPr lang="en-US" altLang="en-US" dirty="0" smtClean="0">
                <a:latin typeface="Verdana" pitchFamily="34" charset="0"/>
              </a:rPr>
              <a:t>Excellent </a:t>
            </a:r>
            <a:r>
              <a:rPr lang="en-US" altLang="en-US" dirty="0">
                <a:latin typeface="Verdana" pitchFamily="34" charset="0"/>
              </a:rPr>
              <a:t>adhesion		</a:t>
            </a:r>
            <a:endParaRPr lang="tr-TR" altLang="en-US" dirty="0" smtClean="0">
              <a:latin typeface="Verdana" pitchFamily="34" charset="0"/>
            </a:endParaRPr>
          </a:p>
          <a:p>
            <a:pPr marL="285750" indent="-285750" eaLnBrk="0" hangingPunct="0">
              <a:spcAft>
                <a:spcPct val="50000"/>
              </a:spcAft>
              <a:buFont typeface="Arial" charset="0"/>
              <a:buChar char="•"/>
            </a:pPr>
            <a:r>
              <a:rPr lang="en-US" altLang="en-US" dirty="0" smtClean="0">
                <a:latin typeface="Verdana" pitchFamily="34" charset="0"/>
              </a:rPr>
              <a:t>Scrub resistance</a:t>
            </a:r>
            <a:endParaRPr lang="tr-TR" altLang="en-US" dirty="0" smtClean="0">
              <a:latin typeface="Verdana" pitchFamily="34" charset="0"/>
            </a:endParaRPr>
          </a:p>
          <a:p>
            <a:pPr marL="285750" indent="-285750" eaLnBrk="0" hangingPunct="0">
              <a:spcAft>
                <a:spcPct val="50000"/>
              </a:spcAft>
              <a:buFont typeface="Arial" charset="0"/>
              <a:buChar char="•"/>
            </a:pPr>
            <a:r>
              <a:rPr lang="en-US" altLang="en-US" dirty="0">
                <a:latin typeface="Verdana" pitchFamily="34" charset="0"/>
              </a:rPr>
              <a:t>Low </a:t>
            </a:r>
            <a:r>
              <a:rPr lang="en-US" altLang="en-US" dirty="0" err="1">
                <a:latin typeface="Verdana" pitchFamily="34" charset="0"/>
              </a:rPr>
              <a:t>odo</a:t>
            </a:r>
            <a:r>
              <a:rPr lang="tr-TR" altLang="en-US" dirty="0">
                <a:latin typeface="Verdana" pitchFamily="34" charset="0"/>
              </a:rPr>
              <a:t>r</a:t>
            </a:r>
          </a:p>
          <a:p>
            <a:pPr marL="285750" indent="-285750" eaLnBrk="0" hangingPunct="0">
              <a:spcAft>
                <a:spcPct val="50000"/>
              </a:spcAft>
              <a:buFont typeface="Arial" charset="0"/>
              <a:buChar char="•"/>
            </a:pPr>
            <a:endParaRPr lang="en-US" altLang="en-US" dirty="0">
              <a:latin typeface="Verdana" pitchFamily="34" charset="0"/>
            </a:endParaRPr>
          </a:p>
        </p:txBody>
      </p:sp>
      <p:sp>
        <p:nvSpPr>
          <p:cNvPr id="11" name="Rectangle 10"/>
          <p:cNvSpPr/>
          <p:nvPr/>
        </p:nvSpPr>
        <p:spPr>
          <a:xfrm>
            <a:off x="319942" y="6495727"/>
            <a:ext cx="8568952" cy="461665"/>
          </a:xfrm>
          <a:prstGeom prst="rect">
            <a:avLst/>
          </a:prstGeom>
        </p:spPr>
        <p:txBody>
          <a:bodyPr wrap="square">
            <a:spAutoFit/>
          </a:bodyPr>
          <a:lstStyle/>
          <a:p>
            <a:r>
              <a:rPr lang="tr-TR" altLang="en-US" sz="1000" dirty="0" smtClean="0"/>
              <a:t>REF: Comex group ppt: </a:t>
            </a:r>
            <a:r>
              <a:rPr lang="en-US" altLang="en-US" sz="1000" dirty="0" smtClean="0"/>
              <a:t>PAINT BASICS</a:t>
            </a:r>
            <a:r>
              <a:rPr lang="tr-TR" altLang="en-US" sz="1000" dirty="0" smtClean="0"/>
              <a:t> </a:t>
            </a:r>
            <a:r>
              <a:rPr lang="en-US" altLang="en-US" sz="1000" dirty="0" smtClean="0"/>
              <a:t>AND</a:t>
            </a:r>
            <a:r>
              <a:rPr lang="tr-TR" altLang="en-US" sz="1000" dirty="0" smtClean="0"/>
              <a:t> </a:t>
            </a:r>
            <a:r>
              <a:rPr lang="en-US" altLang="en-US" sz="1000" dirty="0" smtClean="0"/>
              <a:t>CORROSION </a:t>
            </a:r>
            <a:r>
              <a:rPr lang="en-US" altLang="en-US" sz="1000" dirty="0"/>
              <a:t>IN </a:t>
            </a:r>
            <a:r>
              <a:rPr lang="en-US" altLang="en-US" sz="1000" dirty="0" smtClean="0"/>
              <a:t>METAL</a:t>
            </a:r>
            <a:r>
              <a:rPr lang="tr-TR" altLang="en-US" sz="1000" dirty="0" smtClean="0"/>
              <a:t> </a:t>
            </a:r>
            <a:r>
              <a:rPr lang="en-US" altLang="en-US" sz="1000" dirty="0" smtClean="0"/>
              <a:t>AIA103</a:t>
            </a:r>
            <a:r>
              <a:rPr lang="en-US" altLang="en-US" sz="1400" dirty="0">
                <a:latin typeface="Helvetica" pitchFamily="34" charset="0"/>
              </a:rPr>
              <a:t/>
            </a:r>
            <a:br>
              <a:rPr lang="en-US" altLang="en-US" sz="1400" dirty="0">
                <a:latin typeface="Helvetica" pitchFamily="34" charset="0"/>
              </a:rPr>
            </a:br>
            <a:endParaRPr lang="en-US" sz="1400" dirty="0"/>
          </a:p>
        </p:txBody>
      </p:sp>
      <p:sp>
        <p:nvSpPr>
          <p:cNvPr id="3" name="Rectangle 2"/>
          <p:cNvSpPr/>
          <p:nvPr/>
        </p:nvSpPr>
        <p:spPr>
          <a:xfrm>
            <a:off x="323528" y="5807005"/>
            <a:ext cx="2664296" cy="646331"/>
          </a:xfrm>
          <a:prstGeom prst="rect">
            <a:avLst/>
          </a:prstGeom>
        </p:spPr>
        <p:txBody>
          <a:bodyPr wrap="square">
            <a:spAutoFit/>
          </a:bodyPr>
          <a:lstStyle/>
          <a:p>
            <a:pPr algn="ctr"/>
            <a:r>
              <a:rPr lang="en-US" b="1" dirty="0"/>
              <a:t>Chemical structure of the vinyl functional </a:t>
            </a:r>
            <a:r>
              <a:rPr lang="en-US" b="1" dirty="0" smtClean="0"/>
              <a:t>group</a:t>
            </a:r>
            <a:endParaRPr lang="tr-TR" b="1" dirty="0"/>
          </a:p>
        </p:txBody>
      </p:sp>
      <p:pic>
        <p:nvPicPr>
          <p:cNvPr id="3076" name="Picture 4" descr="http://upload.wikimedia.org/wikipedia/commons/c/c0/Vinyl_gro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604339"/>
            <a:ext cx="1146337" cy="12009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499992" y="3666727"/>
            <a:ext cx="1988574" cy="3218657"/>
            <a:chOff x="6900320" y="3594719"/>
            <a:chExt cx="1988574" cy="3218657"/>
          </a:xfrm>
        </p:grpSpPr>
        <p:sp>
          <p:nvSpPr>
            <p:cNvPr id="13" name="Rectangle 12"/>
            <p:cNvSpPr/>
            <p:nvPr/>
          </p:nvSpPr>
          <p:spPr>
            <a:xfrm>
              <a:off x="6900320" y="3594719"/>
              <a:ext cx="1988574" cy="313183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Metin kutusu"/>
            <p:cNvSpPr txBox="1"/>
            <p:nvPr/>
          </p:nvSpPr>
          <p:spPr>
            <a:xfrm>
              <a:off x="7668344" y="6444044"/>
              <a:ext cx="728084" cy="369332"/>
            </a:xfrm>
            <a:prstGeom prst="rect">
              <a:avLst/>
            </a:prstGeom>
            <a:noFill/>
          </p:spPr>
          <p:txBody>
            <a:bodyPr wrap="none" rtlCol="0">
              <a:spAutoFit/>
            </a:bodyPr>
            <a:lstStyle/>
            <a:p>
              <a:r>
                <a:rPr lang="tr-TR" b="1" dirty="0" smtClean="0"/>
                <a:t>MMA</a:t>
              </a:r>
              <a:endParaRPr lang="tr-TR" b="1"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717" y="3645024"/>
              <a:ext cx="1507731" cy="1078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http://upload.wikimedia.org/wikipedia/commons/c/ce/Methyl-methacrylate-skelet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1582" y="5170873"/>
              <a:ext cx="1597250" cy="12824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19836" y="4715852"/>
              <a:ext cx="1240596" cy="369332"/>
            </a:xfrm>
            <a:prstGeom prst="rect">
              <a:avLst/>
            </a:prstGeom>
            <a:noFill/>
          </p:spPr>
          <p:txBody>
            <a:bodyPr wrap="none" rtlCol="0">
              <a:spAutoFit/>
            </a:bodyPr>
            <a:lstStyle/>
            <a:p>
              <a:r>
                <a:rPr lang="tr-TR" dirty="0" err="1" smtClean="0"/>
                <a:t>Acrylic</a:t>
              </a:r>
              <a:r>
                <a:rPr lang="tr-TR" dirty="0" smtClean="0"/>
                <a:t> </a:t>
              </a:r>
              <a:r>
                <a:rPr lang="tr-TR" dirty="0" err="1" smtClean="0"/>
                <a:t>acid</a:t>
              </a:r>
              <a:endParaRPr lang="tr-TR" dirty="0"/>
            </a:p>
          </p:txBody>
        </p:sp>
      </p:grpSp>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0863" y="3985989"/>
            <a:ext cx="23336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732240" y="5939988"/>
            <a:ext cx="2291333" cy="369332"/>
          </a:xfrm>
          <a:prstGeom prst="rect">
            <a:avLst/>
          </a:prstGeom>
        </p:spPr>
        <p:txBody>
          <a:bodyPr wrap="none">
            <a:spAutoFit/>
          </a:bodyPr>
          <a:lstStyle/>
          <a:p>
            <a:r>
              <a:rPr lang="tr-TR" b="1" dirty="0" err="1"/>
              <a:t>Ethylene-vinyl</a:t>
            </a:r>
            <a:r>
              <a:rPr lang="tr-TR" b="1" dirty="0"/>
              <a:t> </a:t>
            </a:r>
            <a:r>
              <a:rPr lang="tr-TR" b="1" dirty="0" err="1"/>
              <a:t>acetate</a:t>
            </a:r>
            <a:endParaRPr lang="tr-TR" b="1" dirty="0"/>
          </a:p>
        </p:txBody>
      </p:sp>
    </p:spTree>
    <p:extLst>
      <p:ext uri="{BB962C8B-B14F-4D97-AF65-F5344CB8AC3E}">
        <p14:creationId xmlns:p14="http://schemas.microsoft.com/office/powerpoint/2010/main" val="716885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5"/>
          <p:cNvSpPr txBox="1">
            <a:spLocks noGrp="1" noChangeArrowheads="1"/>
          </p:cNvSpPr>
          <p:nvPr>
            <p:custDataLst>
              <p:tags r:id="rId1"/>
            </p:custDataLst>
          </p:nvPr>
        </p:nvSpPr>
        <p:spPr bwMode="auto">
          <a:xfrm>
            <a:off x="8648700" y="6524625"/>
            <a:ext cx="439738" cy="244475"/>
          </a:xfrm>
          <a:prstGeom prst="rect">
            <a:avLst/>
          </a:prstGeom>
          <a:noFill/>
          <a:ln>
            <a:miter lim="800000"/>
            <a:headEnd/>
            <a:tailEnd/>
          </a:ln>
        </p:spPr>
        <p:txBody>
          <a:bodyPr>
            <a:spAutoFit/>
          </a:bodyPr>
          <a:lstStyle/>
          <a:p>
            <a:pPr algn="r" eaLnBrk="0" hangingPunct="0">
              <a:defRPr/>
            </a:pPr>
            <a:fld id="{DAB8373D-5BB3-400B-A2CF-3A76B58F3EBB}" type="slidenum">
              <a:rPr lang="en-US" sz="1000">
                <a:solidFill>
                  <a:schemeClr val="bg1"/>
                </a:solidFill>
                <a:latin typeface="Arial" charset="0"/>
                <a:ea typeface="+mj-ea"/>
              </a:rPr>
              <a:pPr algn="r" eaLnBrk="0" hangingPunct="0">
                <a:defRPr/>
              </a:pPr>
              <a:t>7</a:t>
            </a:fld>
            <a:endParaRPr lang="en-US" sz="1000">
              <a:solidFill>
                <a:schemeClr val="bg1"/>
              </a:solidFill>
              <a:latin typeface="Arial" charset="0"/>
              <a:ea typeface="+mj-ea"/>
            </a:endParaRPr>
          </a:p>
        </p:txBody>
      </p:sp>
      <p:sp>
        <p:nvSpPr>
          <p:cNvPr id="12291" name="Rectangle 2"/>
          <p:cNvSpPr>
            <a:spLocks noChangeArrowheads="1"/>
          </p:cNvSpPr>
          <p:nvPr/>
        </p:nvSpPr>
        <p:spPr bwMode="auto">
          <a:xfrm>
            <a:off x="323850" y="333375"/>
            <a:ext cx="7086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en-US" sz="2400">
                <a:solidFill>
                  <a:srgbClr val="00B4FA"/>
                </a:solidFill>
                <a:latin typeface="Verdana" pitchFamily="34" charset="0"/>
                <a:ea typeface="MS PGothic" pitchFamily="34" charset="-128"/>
              </a:rPr>
              <a:t>Acrylic vs. Alkyd Paints</a:t>
            </a:r>
          </a:p>
        </p:txBody>
      </p:sp>
      <p:pic>
        <p:nvPicPr>
          <p:cNvPr id="12292" name="Picture 3" descr="Gloss Reten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052513"/>
            <a:ext cx="3748087"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4"/>
          <p:cNvSpPr>
            <a:spLocks noChangeArrowheads="1"/>
          </p:cNvSpPr>
          <p:nvPr/>
        </p:nvSpPr>
        <p:spPr bwMode="auto">
          <a:xfrm>
            <a:off x="4643438" y="1125538"/>
            <a:ext cx="424021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en-US" dirty="0">
                <a:latin typeface="Verdana" pitchFamily="34" charset="0"/>
              </a:rPr>
              <a:t>The paint on the left half of each board is acrylic, the paint on the right half, an alkyd. </a:t>
            </a:r>
            <a:br>
              <a:rPr lang="en-US" altLang="en-US" dirty="0">
                <a:latin typeface="Verdana" pitchFamily="34" charset="0"/>
              </a:rPr>
            </a:br>
            <a:r>
              <a:rPr lang="en-US" altLang="en-US" dirty="0">
                <a:latin typeface="Verdana" pitchFamily="34" charset="0"/>
              </a:rPr>
              <a:t/>
            </a:r>
            <a:br>
              <a:rPr lang="en-US" altLang="en-US" dirty="0">
                <a:latin typeface="Verdana" pitchFamily="34" charset="0"/>
              </a:rPr>
            </a:br>
            <a:r>
              <a:rPr lang="en-US" altLang="en-US" dirty="0" smtClean="0">
                <a:latin typeface="Verdana" pitchFamily="34" charset="0"/>
              </a:rPr>
              <a:t>The </a:t>
            </a:r>
            <a:r>
              <a:rPr lang="en-US" altLang="en-US" dirty="0">
                <a:latin typeface="Verdana" pitchFamily="34" charset="0"/>
              </a:rPr>
              <a:t>colors of the paints were identical when applied.  After 15 years of weathering, the appearance of the alkyds has changed dramatically.  </a:t>
            </a:r>
            <a:br>
              <a:rPr lang="en-US" altLang="en-US" dirty="0">
                <a:latin typeface="Verdana" pitchFamily="34" charset="0"/>
              </a:rPr>
            </a:br>
            <a:r>
              <a:rPr lang="en-US" altLang="en-US" dirty="0">
                <a:latin typeface="Verdana" pitchFamily="34" charset="0"/>
              </a:rPr>
              <a:t/>
            </a:r>
            <a:br>
              <a:rPr lang="en-US" altLang="en-US" dirty="0">
                <a:latin typeface="Verdana" pitchFamily="34" charset="0"/>
              </a:rPr>
            </a:br>
            <a:r>
              <a:rPr lang="en-US" altLang="en-US" dirty="0">
                <a:latin typeface="Verdana" pitchFamily="34" charset="0"/>
              </a:rPr>
              <a:t>All have lost gloss, faded, and chalked.  The acrylic paints, in contrast, have proven remarkably durable with good color retention. </a:t>
            </a:r>
          </a:p>
        </p:txBody>
      </p:sp>
      <p:sp>
        <p:nvSpPr>
          <p:cNvPr id="6" name="Rectangle 5"/>
          <p:cNvSpPr/>
          <p:nvPr/>
        </p:nvSpPr>
        <p:spPr>
          <a:xfrm>
            <a:off x="319942" y="6495727"/>
            <a:ext cx="8568952" cy="461665"/>
          </a:xfrm>
          <a:prstGeom prst="rect">
            <a:avLst/>
          </a:prstGeom>
        </p:spPr>
        <p:txBody>
          <a:bodyPr wrap="square">
            <a:spAutoFit/>
          </a:bodyPr>
          <a:lstStyle/>
          <a:p>
            <a:r>
              <a:rPr lang="tr-TR" altLang="en-US" sz="1000" dirty="0" smtClean="0"/>
              <a:t>REF: Comex group ppt: </a:t>
            </a:r>
            <a:r>
              <a:rPr lang="en-US" altLang="en-US" sz="1000" dirty="0" smtClean="0"/>
              <a:t>PAINT BASICS</a:t>
            </a:r>
            <a:r>
              <a:rPr lang="tr-TR" altLang="en-US" sz="1000" dirty="0" smtClean="0"/>
              <a:t> </a:t>
            </a:r>
            <a:r>
              <a:rPr lang="en-US" altLang="en-US" sz="1000" dirty="0" smtClean="0"/>
              <a:t>AND</a:t>
            </a:r>
            <a:r>
              <a:rPr lang="tr-TR" altLang="en-US" sz="1000" dirty="0" smtClean="0"/>
              <a:t> </a:t>
            </a:r>
            <a:r>
              <a:rPr lang="en-US" altLang="en-US" sz="1000" dirty="0" smtClean="0"/>
              <a:t>CORROSION </a:t>
            </a:r>
            <a:r>
              <a:rPr lang="en-US" altLang="en-US" sz="1000" dirty="0"/>
              <a:t>IN </a:t>
            </a:r>
            <a:r>
              <a:rPr lang="en-US" altLang="en-US" sz="1000" dirty="0" smtClean="0"/>
              <a:t>METAL</a:t>
            </a:r>
            <a:r>
              <a:rPr lang="tr-TR" altLang="en-US" sz="1000" dirty="0" smtClean="0"/>
              <a:t> </a:t>
            </a:r>
            <a:r>
              <a:rPr lang="en-US" altLang="en-US" sz="1000" dirty="0" smtClean="0"/>
              <a:t>AIA103</a:t>
            </a:r>
            <a:r>
              <a:rPr lang="en-US" altLang="en-US" sz="1400" dirty="0">
                <a:latin typeface="Helvetica" pitchFamily="34" charset="0"/>
              </a:rPr>
              <a:t/>
            </a:r>
            <a:br>
              <a:rPr lang="en-US" altLang="en-US" sz="1400" dirty="0">
                <a:latin typeface="Helvetica" pitchFamily="34" charset="0"/>
              </a:rPr>
            </a:br>
            <a:endParaRPr lang="en-US" sz="1400" dirty="0"/>
          </a:p>
        </p:txBody>
      </p:sp>
    </p:spTree>
    <p:extLst>
      <p:ext uri="{BB962C8B-B14F-4D97-AF65-F5344CB8AC3E}">
        <p14:creationId xmlns:p14="http://schemas.microsoft.com/office/powerpoint/2010/main" val="1426388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820966"/>
            <a:ext cx="7772400" cy="1470025"/>
          </a:xfrm>
        </p:spPr>
        <p:txBody>
          <a:bodyPr/>
          <a:lstStyle/>
          <a:p>
            <a:r>
              <a:rPr lang="tr-TR" dirty="0" smtClean="0"/>
              <a:t>Coating Methods</a:t>
            </a:r>
            <a:endParaRPr lang="en-US" dirty="0"/>
          </a:p>
        </p:txBody>
      </p:sp>
      <p:sp>
        <p:nvSpPr>
          <p:cNvPr id="8" name="TextBox 7"/>
          <p:cNvSpPr txBox="1"/>
          <p:nvPr/>
        </p:nvSpPr>
        <p:spPr>
          <a:xfrm>
            <a:off x="1219892" y="3645024"/>
            <a:ext cx="2438360" cy="1200329"/>
          </a:xfrm>
          <a:prstGeom prst="rect">
            <a:avLst/>
          </a:prstGeom>
          <a:noFill/>
        </p:spPr>
        <p:txBody>
          <a:bodyPr wrap="none" rtlCol="0">
            <a:spAutoFit/>
          </a:bodyPr>
          <a:lstStyle/>
          <a:p>
            <a:r>
              <a:rPr lang="tr-TR" dirty="0" smtClean="0"/>
              <a:t>Pieces Coating Methods</a:t>
            </a:r>
          </a:p>
          <a:p>
            <a:pPr marL="285750" indent="-285750">
              <a:buFont typeface="Arial" panose="020B0604020202020204" pitchFamily="34" charset="0"/>
              <a:buChar char="•"/>
            </a:pPr>
            <a:r>
              <a:rPr lang="tr-TR" dirty="0" smtClean="0"/>
              <a:t>Painting</a:t>
            </a:r>
          </a:p>
          <a:p>
            <a:pPr marL="285750" indent="-285750">
              <a:buFont typeface="Arial" panose="020B0604020202020204" pitchFamily="34" charset="0"/>
              <a:buChar char="•"/>
            </a:pPr>
            <a:r>
              <a:rPr lang="tr-TR" dirty="0" smtClean="0"/>
              <a:t>Spraying</a:t>
            </a:r>
          </a:p>
          <a:p>
            <a:pPr marL="285750" indent="-285750">
              <a:buFont typeface="Arial" panose="020B0604020202020204" pitchFamily="34" charset="0"/>
              <a:buChar char="•"/>
            </a:pPr>
            <a:r>
              <a:rPr lang="tr-TR" dirty="0" smtClean="0"/>
              <a:t>Dipping</a:t>
            </a:r>
            <a:endParaRPr lang="en-US" dirty="0"/>
          </a:p>
        </p:txBody>
      </p:sp>
      <p:sp>
        <p:nvSpPr>
          <p:cNvPr id="9" name="TextBox 8"/>
          <p:cNvSpPr txBox="1"/>
          <p:nvPr/>
        </p:nvSpPr>
        <p:spPr>
          <a:xfrm>
            <a:off x="5645146" y="3645024"/>
            <a:ext cx="3070328" cy="1477328"/>
          </a:xfrm>
          <a:prstGeom prst="rect">
            <a:avLst/>
          </a:prstGeom>
          <a:noFill/>
        </p:spPr>
        <p:txBody>
          <a:bodyPr wrap="none" rtlCol="0">
            <a:spAutoFit/>
          </a:bodyPr>
          <a:lstStyle/>
          <a:p>
            <a:r>
              <a:rPr lang="tr-TR" dirty="0" smtClean="0"/>
              <a:t>Film or sheet Coating Methods</a:t>
            </a:r>
          </a:p>
          <a:p>
            <a:pPr marL="285750" indent="-285750">
              <a:buFont typeface="Arial" panose="020B0604020202020204" pitchFamily="34" charset="0"/>
              <a:buChar char="•"/>
            </a:pPr>
            <a:r>
              <a:rPr lang="tr-TR" dirty="0" smtClean="0"/>
              <a:t>Rolling</a:t>
            </a:r>
          </a:p>
          <a:p>
            <a:pPr marL="285750" indent="-285750">
              <a:buFont typeface="Arial" panose="020B0604020202020204" pitchFamily="34" charset="0"/>
              <a:buChar char="•"/>
            </a:pPr>
            <a:r>
              <a:rPr lang="tr-TR" dirty="0" smtClean="0"/>
              <a:t>Calendering</a:t>
            </a:r>
          </a:p>
          <a:p>
            <a:pPr marL="285750" indent="-285750">
              <a:buFont typeface="Arial" panose="020B0604020202020204" pitchFamily="34" charset="0"/>
              <a:buChar char="•"/>
            </a:pPr>
            <a:r>
              <a:rPr lang="tr-TR" dirty="0" smtClean="0"/>
              <a:t>Transfer Coating</a:t>
            </a:r>
          </a:p>
          <a:p>
            <a:pPr marL="285750" indent="-285750">
              <a:buFont typeface="Arial" panose="020B0604020202020204" pitchFamily="34" charset="0"/>
              <a:buChar char="•"/>
            </a:pPr>
            <a:r>
              <a:rPr lang="tr-TR" dirty="0" smtClean="0"/>
              <a:t>Extrusion</a:t>
            </a:r>
            <a:endParaRPr lang="en-US" dirty="0"/>
          </a:p>
        </p:txBody>
      </p:sp>
      <p:cxnSp>
        <p:nvCxnSpPr>
          <p:cNvPr id="11" name="Elbow Connector 10"/>
          <p:cNvCxnSpPr/>
          <p:nvPr/>
        </p:nvCxnSpPr>
        <p:spPr>
          <a:xfrm rot="10800000" flipV="1">
            <a:off x="2439072" y="2276872"/>
            <a:ext cx="1556864" cy="97210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5076056" y="2276872"/>
            <a:ext cx="1512168" cy="97210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0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Painting</a:t>
            </a:r>
            <a:r>
              <a:rPr lang="tr-TR" dirty="0"/>
              <a:t/>
            </a:r>
            <a:br>
              <a:rPr lang="tr-TR" dirty="0"/>
            </a:br>
            <a:endParaRPr lang="en-US" dirty="0"/>
          </a:p>
        </p:txBody>
      </p:sp>
      <p:sp>
        <p:nvSpPr>
          <p:cNvPr id="4" name="Rectangle 3"/>
          <p:cNvSpPr/>
          <p:nvPr/>
        </p:nvSpPr>
        <p:spPr>
          <a:xfrm>
            <a:off x="1619672" y="1291614"/>
            <a:ext cx="7416824" cy="923330"/>
          </a:xfrm>
          <a:prstGeom prst="rect">
            <a:avLst/>
          </a:prstGeom>
        </p:spPr>
        <p:txBody>
          <a:bodyPr wrap="square">
            <a:spAutoFit/>
          </a:bodyPr>
          <a:lstStyle/>
          <a:p>
            <a:r>
              <a:rPr lang="en-US" b="1" dirty="0"/>
              <a:t>Painting</a:t>
            </a:r>
            <a:r>
              <a:rPr lang="en-US" dirty="0"/>
              <a:t> is the practice of applying </a:t>
            </a:r>
            <a:r>
              <a:rPr lang="tr-TR" dirty="0" smtClean="0"/>
              <a:t>paint </a:t>
            </a:r>
            <a:r>
              <a:rPr lang="en-US" dirty="0" smtClean="0"/>
              <a:t>to </a:t>
            </a:r>
            <a:r>
              <a:rPr lang="en-US" dirty="0"/>
              <a:t>a </a:t>
            </a:r>
            <a:r>
              <a:rPr lang="en-US" dirty="0" smtClean="0"/>
              <a:t>surface. </a:t>
            </a:r>
            <a:r>
              <a:rPr lang="en-US" dirty="0"/>
              <a:t>The medium is commonly applied to the base with a </a:t>
            </a:r>
            <a:r>
              <a:rPr lang="en-US" dirty="0" smtClean="0"/>
              <a:t>brush</a:t>
            </a:r>
            <a:r>
              <a:rPr lang="tr-TR" dirty="0" smtClean="0"/>
              <a:t>.</a:t>
            </a:r>
            <a:r>
              <a:rPr lang="en-US" dirty="0" smtClean="0"/>
              <a:t> </a:t>
            </a:r>
            <a:r>
              <a:rPr lang="tr-TR" dirty="0" smtClean="0"/>
              <a:t> This is the simlest coating technique.</a:t>
            </a:r>
            <a:endParaRPr lang="en-US" dirty="0"/>
          </a:p>
        </p:txBody>
      </p:sp>
      <p:pic>
        <p:nvPicPr>
          <p:cNvPr id="3074" name="Picture 2" descr="http://yourmortgagemattersca.files.wordpress.com/2012/05/brush-colour.jpg?w=109&amp;h=150">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463" y="914425"/>
            <a:ext cx="1038225"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04976" y="256490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Spraying</a:t>
            </a:r>
            <a:endParaRPr lang="en-US" dirty="0"/>
          </a:p>
        </p:txBody>
      </p:sp>
      <p:sp>
        <p:nvSpPr>
          <p:cNvPr id="5" name="Rectangle 4"/>
          <p:cNvSpPr/>
          <p:nvPr/>
        </p:nvSpPr>
        <p:spPr>
          <a:xfrm>
            <a:off x="3419871" y="3645024"/>
            <a:ext cx="5453761" cy="1754326"/>
          </a:xfrm>
          <a:prstGeom prst="rect">
            <a:avLst/>
          </a:prstGeom>
        </p:spPr>
        <p:txBody>
          <a:bodyPr wrap="square">
            <a:spAutoFit/>
          </a:bodyPr>
          <a:lstStyle/>
          <a:p>
            <a:r>
              <a:rPr lang="en-US" dirty="0"/>
              <a:t>This process occurs when paint is applied to an object through the use of an air-pressurized </a:t>
            </a:r>
            <a:r>
              <a:rPr lang="tr-TR" dirty="0" smtClean="0"/>
              <a:t>(compressed gas)</a:t>
            </a:r>
            <a:r>
              <a:rPr lang="en-US" dirty="0" smtClean="0"/>
              <a:t>spray </a:t>
            </a:r>
            <a:r>
              <a:rPr lang="en-US" dirty="0"/>
              <a:t>gun. The air gun has a nozzle, paint basin, and air compressor. When the trigger is pressed the paint mixes with the compressed air stream and is released in a fine </a:t>
            </a:r>
            <a:r>
              <a:rPr lang="en-US" dirty="0" smtClean="0"/>
              <a:t>spray</a:t>
            </a:r>
            <a:r>
              <a:rPr lang="tr-TR" dirty="0" smtClean="0"/>
              <a:t>.</a:t>
            </a:r>
            <a:endParaRPr lang="en-US" dirty="0"/>
          </a:p>
        </p:txBody>
      </p:sp>
      <p:sp>
        <p:nvSpPr>
          <p:cNvPr id="8" name="Rectangle 7"/>
          <p:cNvSpPr/>
          <p:nvPr/>
        </p:nvSpPr>
        <p:spPr>
          <a:xfrm>
            <a:off x="3419871" y="5517232"/>
            <a:ext cx="5453761" cy="923330"/>
          </a:xfrm>
          <a:prstGeom prst="rect">
            <a:avLst/>
          </a:prstGeom>
        </p:spPr>
        <p:txBody>
          <a:bodyPr wrap="square">
            <a:spAutoFit/>
          </a:bodyPr>
          <a:lstStyle/>
          <a:p>
            <a:r>
              <a:rPr lang="en-US" b="1" u="sng" dirty="0"/>
              <a:t>Air gun spraying </a:t>
            </a:r>
            <a:r>
              <a:rPr lang="en-US" dirty="0"/>
              <a:t>uses equipment that is generally </a:t>
            </a:r>
            <a:r>
              <a:rPr lang="en-US" dirty="0" smtClean="0"/>
              <a:t>larger</a:t>
            </a:r>
            <a:r>
              <a:rPr lang="tr-TR" dirty="0" smtClean="0"/>
              <a:t> and </a:t>
            </a:r>
            <a:r>
              <a:rPr lang="en-US" dirty="0" smtClean="0"/>
              <a:t>used </a:t>
            </a:r>
            <a:r>
              <a:rPr lang="en-US" dirty="0"/>
              <a:t>for covering large surfaces with an even coating of liquid.</a:t>
            </a:r>
          </a:p>
        </p:txBody>
      </p:sp>
      <p:pic>
        <p:nvPicPr>
          <p:cNvPr id="3076" name="Picture 4" descr="Manual, air-atomize electrostatic painting oper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91" y="4005064"/>
            <a:ext cx="3211561" cy="215816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data:image/jpeg;base64,/9j/4AAQSkZJRgABAQAAAQABAAD/2wCEAAkGBxMTEhQUEhQSFBIVDxQQFBQXFRQUFBAUFBQWFhQUFBQYHCggGBolHBQUITEhJSkrLi8uFx8zODMsNygtLisBCgoKDg0OGBAQGiwcHBwsLCwsLCwsLCwsLCwsLCwrLCwsLCwsLCwsLCwsLCwsLCwsKywsLCssNywsNyssLCwsK//AABEIALcBEwMBIgACEQEDEQH/xAAbAAABBQEBAAAAAAAAAAAAAAAEAAIDBQYBB//EADkQAAIBAgUCAwYEBAcBAQAAAAECAAMRBAUhMUESUQZhcRMiMoGRoRRCUrEjM9HwYnKCksHh8RUH/8QAGQEBAQEBAQEAAAAAAAAAAAAAAAECAwQF/8QAIxEBAQEAAQQCAgMBAAAAAAAAAAERAgMSITEUQQRREyJxYf/aAAwDAQACEQMRAD8AxtHwj3b9obR8LUhubwpfbtxaTpl1Y7tb7TIjp5NQXgfQSdaVBeBJEyX9T/eEJldJdzePKYEGLpDYD6Tq4/8ASh+kOtQXgRpzKkuwEAUVKzbLadXAV23No6p4iUbCC1PELn4QYBq5K35nP1jhlFMfEbyqOOxD7KYhgcS+5tAtylBe0iqZnSG1oFT8OOficwyh4cpjcky5TQ1TOl/KPtIHzGodlMu0y2kvAjmemvAgZ4iu3BEQyuqdyfrLitmaDtAa+dCPB5QJkQGrG8dUy6mBbSBVs2Y7QKrXqNGmIc2war8J5lZT3PrDnwVV+CdZEctcE3BGsKivI2OnzhBwRjPwTfeQM6tTHK23pH/gzJaeBP2tABxnwbyhw498esv8zwjAadoBhcvINzLBpsjXVZucANJjckXUek2OAljNWKiEIIOkKozSJgk4RJBOMIEJkbSV4PUgQs2s7IzFAzDZ32kTZy3ENoZLTG8NTC0l7Tm2olxlZtgZImFrt3Evfb0xtaNOZqIFYmSVDuYTT8Nj8xj6udgcwSr4ggWdLIqS9oQtCkvAmZqZ4x2vB2xzt3ga1sWg7SCpmqjmZpKdVtgxhdDJazcW9YFk+cjiC1M2Y7Qih4Zc7m0sKHh1BvrAz9THOYO6VG2DfebajlVJeBCRSprwIGATKKrcH5wuj4WqHc2mzbF017QLEZ7TXmEVeF8LqPiJMsKWT0l4gVfxOOBA6mfs3lGjQCjTXgQPGGid7SjbHO3JjRQduDGqixdJQfd2gxQS2pZNUPlIcblNROLiBV2E4RHEW3nLSATEreV7LrNHl+NSies0RXYMOlOrpIOysvB1OoPErsbhqgqv7VBTqdbFqYNwlzcAHnQiUEZKlpqsI0zuXJaaHCjSWJVjQaHUJW0Xh9B5pnBgnWnEMTGFQ1YO+0nqSBltKgcrFOkxQMS+bnvIWzJjLOh4Xb8zSyw/hukN9ZzbZQ41ztH06NVtlY/KbihldJdlEKVVXgCVGIpZFWbj6yxw3hNj8RtNM2LUciQVc4ReZFCYfwtSG+ssqOU0U2USrreIl4gNbxCx2EDWBUGwEY+LUciYqpmlRuZF7Z27mBr62cIOYBW8QjiUdPAVW2U/tDaHhyqd7CB2rn7HaB1s0c8y7oeFh+ZjLGhkNJeBAxd6jfqMmp5LWfibtMGg2Akt1HaBj8P4TY/EZa4bwwi76y3qY9F5Er8R4hQbQC6OU014EnFFF7TNYjxKT8IlbXzio3MmjbispIVdWOgA1JPkIX/8mq+6qo/xNqP9IuZj/BuIb8SWYn+RV6Sdg1gR9ry68MZti3rqKpBpt1CxUAroSCCNeBOXPlz+m5OP2mr+B6btd6pB5CLpb1Osmp+CMKN+s/8AvNzNGp1PGn9/vOdc8l63L9us4RRv4QwvSwVWDdJCmytY23t03Jmd8W5GalZBh6eJqH2aozmjUCkrexLWttbXym+6/OO9sfOXh17x05cNeb0PCuJW/VTYBQWLdL9IAF9ys0WR+GGZl9qbIf03BOhI1IsJoWZvO3PmORM1XznECsKa07+zqb7irYW1JN7WbtzO/S615Vnlw4xRlitWoh06XZR/pNpYUXhP/wAHEV6rVTT6erU22udzrJsfkzYepQDlHp1Ky02a/SNUZyQO3u2tzeetxsKk0ezSozWo1LMOm5FKrTplE/KB0Wuo495W+8skaJWcOeQO0lJg9WVEDnWKImKUCVM3pjmDVM9HAmaBJhFLDMeDOTazfOGPlIziWO7GNo5VUPlLDD5J+oygDr84jQ6tgZfUcsQcXh1Kgo2AgZMZOx2ELo+HidzNNcDsJG+JUbkQK2hkKDfWWWHwCLwIPUzVBtBKuddhAvVVRwJx66jkTMPmbnmQ1K5PJk0aWpmSDmBV87A2lEDeTU8I7bKY0TV89fgQCtmFVuZaUsmY76Q2llKDcXjBlSHbuZPRyio35bTXU8Mi7ASW4lwZ3D+HT+Yyyw+R0xxeHmoBuZbYrCEYUdBtVqtTphuR7VwNPQG/ygUq0KamwsDa/nYbm0uMkwl26zZUAIDHYk6ad9LyfJ8gOFXpCh2NwXNjexOl31AlqB+v2fyLN+2k8nPr27Mdp054oao6/ChJ13tbWAVs6oqOdCASbD3b2LKeba3/AMp2gnjQFaf8NzTLBkUqenqqMp9mCTsPdc6fpmXwmIw9eiAre0Y0fY1id+pkAqdY26zyebTHT6fdLeTdvnI9CwRWovUrKR+oEEb66iT/AMMbkn0nlH/5jn1OkrYFwVrUnPSOaxu3V0INSdAbDg3noBr1WICUW1Fwz3CfPouR87Tnz43hckb4+VqcUoGijyvrK7E+IaVC91HtLFgCLh+o6nyA6e8h/B1yffqkDtTVaY/3MWb7iDY7w1QrACqrmzXJ9q/WwI1UsbnpPYW2jp8+Uvprl0pZ5Vma+PMQw/hAkHbpsq/Nj/wZQ4rEVcV0/iqt7OH6eoXHSbqFZQOmxl3nngmlWan7EnDoi9PSoL9Z4JLHtpCsu8L06KgEtUty1h9hPT/Jn/WJ0by8elXXq03qLUqOXdBZL390a6DTXc7wpMQvcSxfBqNlA9BaQ1aAPEnybPp0+HL9hxVjWN5DicuB1AsfLSDrSYcsPncfQyz8ufcc7+Dy+qIIig5qN3H0inT5XTY+F1TKOXoOIZTogbCVFTOwNhBK2eMdp1tedpTYcyNsUq8zJtmTnkyP2zHkxqY1L5uo21gdfOzwLSh9pJqas2wJkqwVUzJ25kLVzyYTh8qqHiwlhTyQfmMklXwpg95IlF22BmipYGmuy3hK0+wlkqWxRYfK3O9hLCllKjc3lgBGtVA3IlDaOFRdhCQe0Aq5ki83lfXzz9IgXxaQVcWo5EzNTNGbmC1MQe8zrUjS1c1UbawKpmxO0pPxBi9tKytqNcvURXbpRnVWPZSbEz0zGgGgWp6hOmolrH+Ub2H0M8bavND4Z8TmgDTa5pE3Hem3cDse0Sjb4LOlqkXYdZJptbY3u6m23/pnMyzalQBNVwul7bsfRd557j6dRqnVhCygm9rEdP8AlMtPwYWl7xb2xpt1P0hnYsbA9Tg9x2nk6n4/Llytnp24dSSeQ2f+LhilNGjSYqfd62NjfSxCjbUA7zQeGPDQw9ICrZ6zN1uexOy35sJSeDcnQU6FVj1sQKl9dDe9t9wf2mzr1wNzbz/eanT7I69O99/w/DZfRRy6UqS1DYlwi9ZsLata+wtCXc94OlZQoN+LwWpmlO9gwJ7A3+0uu84/qLOnrI6qWjqIIGsfWH7RZps3ASk3na7RzMBIKpB15mMa014NUSEGpIqtjMWOsBukj9jeFlNJxF1/v++05drpOQL8EIpZARR2Nd7yzpEclG+wl9QyRRubw+lhUXYT6mPgM7Qy5z+W3rLCjkn6jLnqHAnRLiAsPlVMcXh9OkBsBGmoo3IkNTM0XzhPI5ViKgbykr50eIFVx7tzGrjRVMXTXciA1s6UbCUdRjzIuqTVWNfOGO0Aq41m5jTaMKiQdDmcInbxoudACfvAYTOMZY0Mmqv+Ww7mWuG8Mjd2+UYMsAeITRyuq+yn1M2lDLKSbKPWFaDaXBlcL4XY/G1vIS5weR0k4ufPWH9U4W84xNSLYbACD5h7y29R8jp/SRVsUq7mVuKzpBcDWFd8OYkoalE6Dq9sno5s4Ho9/wDcJsMHh0srN7xYXuSSOdANpjK9E16IxFH+dQNqijd0Oh+R0+glh4Zzsuq0iGZtTTI5FiSp7W976znzmx6Olf7b+2vXD0v0J/tBk11Hw2A8pSVcxC6MGDbW6Tv9Ikxx/RUt36WnF7F4tUaefPaR4ip5wRa1xsR6i0iq1j6iW3EklPe94PVOtvKNNeQGrrOd5N4miqX7yFq/1kVSpfmRUrVe04uJH2g3VOM9u0jcgg4qKVzVNZ2RrA3XGPikXdpmnxjtuYy5n0NfCxfVM3UbCB1c2c7aSvEREip3xBO5jLyIzqVIEgMd1yIyWlhHc+6pPygJqog7VJeYbwzUb4rKJcYTwzRT4rsfOBjqSM3wgn0EtcJkNZtx0jzmwpYdE0VQPlJOqXBR4fw2g+MlpY0cHTT4VAhM41hvAYT2jTeR1cai8yrxeeqNiI0W5HeQ1cUi7mZXF5+x2lPXzB23MaNhis8RdiJTYrPmPwyg64jICK+NdjqTBmJvcxBrRtR7wLfwxnLUMRTa/uMwSoNwyMbEETZ+Jcp/B1aWKwqg0y4Z01+Bls5B2HpxPM0Sbjwz4gDq2HxTEo40Yi9msFDfIb+UlmrxuVqsJndKsoqUnVl3PdSNww4O8KfHehnkeNy9sNUbpPVSaoQlRb9BGobpb8wva1vOGUs0qW1qNt3vOfZXpnXkej1cYDoCJ1Dp5yty/I2IVnqm5UNbS1yL/wDMJrIVNtx3mMeiXUde99IKSertO4tiuvPrAlrG+s5WO0WhpAD1kXUBeAVard5Cah5MiyjHrAacyBqkGL2kFTFgf1vEh3SLEsBzFKg44RS9tZ/kUStJ0bSDpDKGAqOfdU289J7XyDSIlEucNkJPxtbyEt8LllNOAT3OsYMxRwDvsp/YS0wfhljq5A8hNCrAbR/tZQHhciopra585YqqjYASMEzp84EvXOEwWpjaa8yuxWfAfDAuWPeD1cai8zM4jNXbvKuvinPJk0xp8ZnwG0ocX4gY7SqqE8yExqp62OdtzIA141o2TQ9jGGN64oHY+cUSUSiPonGEkvI2hHRHK/eNUzjCRW38MZoMQgwdexvpRci/Sf0HyP2NvOUOf5X+FqdJJ1YgCx9224J59JW4TFPTbqQkMPO1/KeiUnpZlhiX/nIPf2uSNn/zDnuIJjN5X4nqU1VW95VAAI+Lp4HnLOp4jRhpf6ETM43ANQJBBK3t1W925FxbuNCYyk8z2yus6vLj4X3413uVUkA7nbykIxL31gdHFlRYbXv3t3sP72lpWw71U6ei97MlVmt7tj1KUW5Ye8DbTacv4+dt/Tp8jIbh1qVOroBboXqba6re17SGk7OvUtrXIuTbUbwTIGGCxdkqBy12qU7WUG4UrpcL1L3N/d1lixQFyi9Ks5fpvfpvxNcel/bz6Tl+RyzwgFAtufp/WLF4dVAsNeSdT94SjdoNmVb7TvOEjz3q8uXuqXEYmzEf3tFM3mGY/wARvX/idl8D0uhgqSbKL9zrCVq9hBRU7SRQe9ojOikqGSBoEcSi7mCV87UbWkF4POR1Mai7mZPE52x2vA2xTNuY1pq8RnoG0qcVnDNyZUgmOmdMS1MUx3MjBkZMXVI1ILRpCziQNVkfXBiVyDIHWODTjmCxEY0SQicItCYaEj+idEfeURWjhOlYwyocY0LOqYpA9aU4Vj+uNYyocElt4dzBqNVSHNMFgSQLgnb3hyLEynV4/qkG68S5X7ZOpLB0UkDhgTcgX0vrpb05mHVbGx31Hncbi00Ph/xFURfZgBmAHs2YkBADre2ptpa2um43jsRhqLrU9mDWxDk9ddx7tJt7Iw0BGlkQ+bedxZVOq6SwyismqVAXsLqpZ+m2zCwYf2ZWVxUpsVe1xqCNnU3sR+3ygz4k3BFwe8g3GZYCj+Ga3Qige0RgAoB3A077fOZyjiAyqwNwRuOZYU8GlSiCoJBXcsxUHnQnuDtK9cN0N0dQIbUW782lnhb5g6nUFpUZhX0Y+sPbQGUOcVrIZqucnliMVWu7H/EZ2EHBE6xSOj0mtnKj4RAK2bO3MixeA6U6l43/AKwCnFZgipiGPMagvvGtJKa21MlqumnHosjDyQPIsOE4zRjtImaRcS9cazSENF1wp5Mbec6py0B4W8cBG2MZ1QOkxpaPnCsBwMXXGXjoSxIDOGN6o5RLEcvHWijqY1lDLTjCGmmJG1GRMCBY7pky040mUcRJdYTFaruo2NhcD0EqLyelU0hFvn2HXqV6YZulbViLFVFuW2J8htKKuotdTcHUTT4PHGqhRukIAAFGnV62lLm+VshPSCF3sb7eWmh4+UmqL8IY+xNJtnN18m7H1At62hWa0SdQddxYc6beUymGcjUaaggji3M3FGv+IpCpcajpYaaMN/X/ALEUikr1gVB7/vzM7nLC1peY6iUNrWX9plM3qE1LcTW6mYchFopynT0EUuGthh6lx/espMzw/s3/AMJ1H9JZJVtJsXQFVCvJ1B7GT3E9VnxiAIjioLUplCQdwbGdDiYbGK9xOCtaDh4oIsqYuLxjRlNuld48YoEecNIWMaWkdWprGBpNE3XO03kRbSNLygtqkhMYjzt4EytH9VxIEMeYHemLWSAREQOWkixhE6BCU9xFTbWMLXnVlQaHivpBuqdDyLqZY72YkSyTqhHAw2itxOWj1lDaDtTbqsGX8ynZx2P9ZsV6cQgsQVZPcJ+JX5Vu539bTNBgRYwvL8X7E3GqncefBHnGilznBGi54B3H6T/3eWXhfG9DFCfdfT0YbH/j6S1zLDDEqHJUfpA+5Nz8VtLcXmX9l0syg6qf6EGWRloM4wrMRZtAD7th75N9SeOPp5zFYrD2bX+v3m6oVRWVXN+pfdYa2v3tzfeZzOcKAwsLXBPlp+x1+0k8VfcVqJoJyFrSNpyb1nBohWHqcdpyKSFB55g7j2g3Fg3nfYyiAnYpi+2p6dtF1W1nIpGofWr9QjaLGciiqkrsJCrRRQOsYqaxRRBN0TgEUU1EpyiF0UnIpFEpRjGpxRSBFYwxRSpfaMm071RRSwpFolMUUqJA0IpGcimR06RyxRQHlpJTOkUUILwOO9mfe1QkXGuhB0Ya7wrOsB1r1D+YBe+guNdDbsDaKKdJ6Z+1Tk2M6H8m/htzY30PyNj84fi0ba4I1DHY3BtoAPOKKZrU9qRgbm3e0UUUmq//2Q==">
            <a:hlinkClick r:id="rId6"/>
          </p:cNvPr>
          <p:cNvSpPr>
            <a:spLocks noChangeAspect="1" noChangeArrowheads="1"/>
          </p:cNvSpPr>
          <p:nvPr/>
        </p:nvSpPr>
        <p:spPr bwMode="auto">
          <a:xfrm>
            <a:off x="0" y="-1524000"/>
            <a:ext cx="4762500" cy="318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hESEBITExQQEhAWEBAXERISEBISFRgXFBYVFRYUFBUXHCceFxkvGhUSHy8gIycpLS0sFh4xNTAqNSYrLCkBCQoKDgwOGg8PGiwlHCUxLS8pLSosLDIpLS4sKjUwNSksKSwpKSksLC4sNSksLiksLCwsKSwsKSkpKSwpLCkpKf/AABEIALcBEwMBIgACEQEDEQH/xAAcAAEAAgMBAQEAAAAAAAAAAAAABQcDBAYBAgj/xAA/EAACAQIEAwUFBAcIAwAAAAAAAQIDEQQSITEFBkETIlFhcQcygZGhI7HB0UJSYnKS4fAUJDNDgqKy8RVzwv/EABkBAQADAQEAAAAAAAAAAAAAAAABAgMEBf/EACsRAQACAgICAQEGBwAAAAAAAAABAgMREiEEMUHwEzJRYaGxFCIjQnGR4f/aAAwDAQACEQMRAD8AvEAAAAAAAAAAAAAAAAAAAAABpcYxc6VGcqcJVJpd2ME5O70vZHDQ4BxHEU5VnUqU597LTm6kJO3RL9HXRX/mXrWJ7mdKWtMeoWMCtuR+PV/7WqNSpOcJRkrTbeqWaLV9tF9SyRenCdFLco2AAouAAAAAAAAAAAAAAAAAAAAAAAAAAAAAAAAAGvjsWqdOU3skD02AcrguLzlSqValRZ41JJKDlGGW0Ldxt9JPrurmFcxVZV50o1YQgqEJqTp55Xc5xkruVrWUOniP7uKvLrbsDHVxEI+9KMf3pJfecrieNU0u/Wc3brUsn/phZfQ4binNmMTbpqNOF2k4U0v9zRvTDa7Oc0QtmtxqhFXc1b9lSn/xTNSrzPSyvs1VnPaEewrpNvRZpOFoxvu3srlMw45ja9WFPt6uecrRvVlFfel/JM8x2JxdCr2dWtUWiakqkpJp2aas9VZp3XkbR4sb48u1JyzrenZ8N4LioY2FeUU0qt5vPC7T0k7J7u7dvMsfD4pTV1deT0ZQUOISe9ep6/afmdnyLKtWValTquN8rdRrM0lezSbT8t+oz4piu5+PyRiv3pZdPFwk7RnBvXRST23MpxHLnJ2Lo4p1qtWE456r0lKzjKV42g1pLa+vjuducTqAAAAAAAAAAAAAAAAAAAAAAAAAAAAAAAACm/aNylxOMKteWNlOh3nKlnqQgkpXSy3y+6/D9AuQ0+L8LhiaFSjO6hUhKLa3WZNXXnqbYc04rbhS9OUaUvyvh6scFFt5k1VbalfV1JQX3IUqzVeakrvsIpJu2s6ja+kPqdbDk2vhYQpQi60IpxjKKTlo3K89Va7bOe4/yRi6PbYypLDODVLJQlKaqaWjGCeXLmvJvfr5FK33nm8/mm1f6fGEhj6ia0jH/Ej2aypZYqKVr/h1auZuDVarneOGo4mm07drRU7KNo5ac4p5FvJ3TvfoiF5a5exWJqTillTg+/OUcsE3lzRUdXLSVlZarcuOjRhQpRhFWhGMYxS8IpJfRI2y3jjEVnbKlO9ypTmvAt4ydSnh6mEqwwtGeSNlBuNT/FpWV1uv1XpqrsgcTiJTyuTk3bVybk38X6ItHn6rerhZ5EvtHTk76uNRbei1l6xREUORaVfCYqUakoYim6jo2cXFJU41IxnCS1V3JXVna2ow5YpO5Tes26hwmEnSv3pNeiOs4NVp071KNXFQ7rUp04xv4+a6X1TWhyXCISqUqNW9pVKbbUKeZZlPLZpvRba+JOwqzgnfI0nZ2pyWut02nZbHde3OOnNrUrZwPM1NUoSq1E72Wa1ne1++lopW1003skbOC5loVanZxbz3krO36La6P+rnOcN5Sw1emnVrKqnGDhGlUlSyPL3s2Wfeeq3StbbUk+A8lUsNUVRTlUks/fatJ5pN6tO2mmy6I8eYmJd0enSgAlIAAAAAAAAAAAAAAAAAAAAAAAAAAAAAAAAcJz/RpTw1fPGFVuVoRlBTtKLinJJrRqLbuvE7sq7nrFSqValJRhG00k+9Fta5n11aa1t0RW06TDW9m9WpDEqFN2hJJTi23GyzSulfR+9/Ey1MVSzR8GtUct7P+HU+zlXWZ1XanK6WWOS7WTS+0o3b3aOqxMLwa620+BMEq15/rVpSw6jCpaOJhKUsksqWWaV5batperRCPEVJ8UqYaEssZZFe+0ct5O3Xupnf8wY+CwtXN7vZVLp73yu1vO9redineIcbeE4tTxFs8kqcKkE9XngoyS6XvqvTzLx6FjYP2V4Onh4Uc+IkoZss3OCerbeija2vgY8L7M6SqK9epKjreKilPyWb3beeX5bkrwnmzDV4RlCrC0k7Rk8ktG0+7LXdPY2//IKUXkd1Fq7Xq0/w+aLxkyVjW1OFZ7bnDOUMDTtkp5pLrUnOb+Unb6E7TpqKskklskrL5EJhazs5O9k9H19ESGGxEnrLbw6/EzmZn2tqIboPIyurrY9IAAAAAAAAAAAAAAAAAAAAAAAAAAAAAAAAHknoVfz3j/71GCytQjBtSiprNJuV7STWzRZWOlalUb27Od/4WVlGjLFY/JOEFnlbNfMko3nLRq/uxcV+8VmsycoidSsDlijlweHVoxfY020lbeK387Wu/Ek5PTx8hGKSSVkkrJLb0PSwr3mXhVarOVWoo4ehBpxjVqQ7LNe6q1ZJ3dukEnrl82uD5uwGCWR4V18RVjJN1ZwjCnJ2d5dpNxveTvZJ+uhd/GcLGpTUZRjNZk7SV1dXs/J+ZErgeG1f9noXe77KD+bsWraIR38KU4bhe07KlaD7OglvZSlonlbXrv5kXxV4vB2q03VoSjO6s+5K6tqvcnpo076FzcQ5Lwus6UOwqK7Uqekb+Lh7vx0K052kngZJW92Mk4uOXezayrU6Zy8o1EdMorNZW/wjFudKDko5lFO6Wl7bpdHubaqu+rfpoQnAKl8PS86VN/7VckJ1WmcjaU1h8VbTob8XdXIHD4i5M4aqmkghmAASAAAAAAAAAAAAAAAAAAAAAAAAAAAAANXii+wq/wDqqf8AFnL8u8PisZm6qFS3q8q+6/zOsxkL05rxhJfNPwOa4RUtiYbd5SV/WN9Lfuhnb70OrAAaPGiExcJK6vbyt/MnDWx1CLi5Sdsqbb8kru4HE8e4bOpRqfaS0hNqOjjJqLtCa6pu2mYrjmqN8K6bioTlSclBRilHLHvK8W794mebOYZVa1CnUeXD5aNSpCN95xUu81q7X6W+ZC8SxFGUqUKbi0lNSUI1IwSk1ZJTe/vXa8jtxYp62wvkiZ6WHytWzYWhJbOlTa9JRUvxZMzRzXs9qZuHYfxjB05etKUqf/ydNc459t9PaLXVW81r9CY4fPf4dGiMw1By12XiS2Fp5Va99SENpM9bMaZ62EMwCAWAAAAAAAAAAAAAAAAAAAAAAAAAAAOMq/Z1oP8AUqxu3bZSyt/wt7HZnKcw4dKrLZKUU7evdb+aZLPJ+LqwavDMQ50acmmm4K9007rR7pdUzaIaBhxuFVWnOnK6jOEoyyuztJWdn6MzACpuM8mqricvfVaVrU01ZeadrZUrvfZEGuXYUcRXpyjGXZVnGDcm24tPK5JWV9H06Fi0q1Z4+DlolJq2VPTVW020bZp878IqKs61Clh0pQiq9Sb7zkpLI3HK7pK8b/tO60LRmya1EypNKx7RnIeAq0sHLPGTUcRiO+0lmzVJPNp69NDqMJQc3+z4/gjd5TqzlhYKo4ykk03FO1ruyd99NCTlhI20WX00+hXv5X5bjpqKyVlt0PuJ8YihKOu68V+JjpViFW0j6voY1I+6ZI20AAsAAAAAAAAAAAAAAAAAAAAAAAAAAAY61JNbK/TQyADDh5aWMxrTWWV/69DYTuRA9ABIEZzBSUqMltmtG9m7O907LfWxJmjxqoo4erNqbUIObUHabUO81HVatJr4jekTXl1CO5TWWEo3k9ndwlBbu6jfdbfMnyseRfaFRxGP/s8KdSGeNVqdSpduyU1HIrpbVHdMs4cot3C9sGTDquSNSGpV4em7rTy6G2fNR6P0YVR06TsrPTqewr20MlRmCSuwrKVB4j0LAAAAAAAAAAAAAAAAAAAAAAAAAAAAAD4qQurfIw0alnZ/9M2TBiKN9Vv95EjODXw9e+j+BsEgeSimmnqnuj0AfmrEQlwvi/X7DEprxlTvdfOm/qfpKjVjKMZRacZJOLWzTV018CpPbjy470sZBaaUq1vFXdOT+GaN/KJ0Hsf5nWIwfYSf22HtHXd037j+Gsf9K8TmxfyXmn+nvedH8T41PIj3HVvr/P7u+Pma0fofQOl4KKqybv0PqDvY2sXh7ptb21I51LIKymkAgFgAAAAAAAAAAAAAAAAAAAAAAAAAAAAAAAGviMPfVb9V4/zPKGJ6Pfx/M2TXxGGvqt/oyENgGlRxTi7Sv+K/M3IyT1WwS0+M8Jp4mhUoVFeFSDi/FdVJeadmvNH58wmIxHBuJarvU5ZZx2jVpS8PJqzXg0vA/SBx3tG5FjxCjmgksXTT7KT0zLd0pPw8H0fk2ZZacu49w9PwPKjFM48n3Le3TcK4pSxNGFalLNTnFOL+9NdGndNdGmbZQHIHOdXhtedGsp9g52rUmnnpzWjnGPirWa6peKRfODxlOrTjUpyjOnJJxlF3TT6ovS3KGPmeJPj3/Gs+p+vlmPjso3vZX8bI+wXcQAAAAAAAAAAAAAAAAAAAAAAAAAAAAAAAAAAAAAx1qClv8H1NOWam/Lx6fHwJA8aI0MNDFxl5Pw/LxM5o1+HdY6eT2+HgYqeNnB2km/Xf4Pr/AFqEbcz7RPZvDHR7ajlp4yK0e0aqW0ann4S+D02rDlznPGcKxEqU4yyKX2+Gqd3X9eH6krW1V01bfRn6Eo4iMlo7+K6r1RBc3ckYbiFO1WOWql9nWhZTj5ftR/Zf0epS1N91en43mxWv2WaN0/b6/Rs8t814bHU89Cd2rZ6crKpBvpOP4q6fRkwfnXi/K+P4RXVROcYqX2WKo3yu/wCjL9VvrGWj8yw+Uva1TqKNPGZaU9Eq8dKUv31/lvz9302FbT8pz+D19pgnlX9f+rHB4memjzAAAAAAAAAAAAAAAAAAAAAAAAAAAAAAAAAAAAAAPirRUlZq4AEbiOGyj3oPbzs16M8w/F2tJq/mt/yYBWelZ6SEowqwaajOEk04yjdNPdNPdFb82+yBSUqmBahKz/u833Hp/lzesPR3XmgCfbfFmvindZWXRjaMV1yr7j7AJZAAAAAAAAAAA//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46814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QWkhaWYe0G58txZ6vyg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QWkhaWYe0G58txZ6vyg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QWkhaWYe0G58txZ6vyg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QWkhaWYe0G58txZ6vyg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QWkhaWYe0G58txZ6vygO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QWkhaWYe0G58txZ6vygO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TotalTime>
  <Words>2180</Words>
  <Application>Microsoft Office PowerPoint</Application>
  <PresentationFormat>On-screen Show (4:3)</PresentationFormat>
  <Paragraphs>229</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Clip</vt:lpstr>
      <vt:lpstr>Polymer Coatings </vt:lpstr>
      <vt:lpstr>Basic Composition of Paint</vt:lpstr>
      <vt:lpstr>Prime Pigments</vt:lpstr>
      <vt:lpstr>Resins</vt:lpstr>
      <vt:lpstr>Alkyd Resin Technology</vt:lpstr>
      <vt:lpstr>Latex Resin Technology</vt:lpstr>
      <vt:lpstr>PowerPoint Presentation</vt:lpstr>
      <vt:lpstr>Coating Methods</vt:lpstr>
      <vt:lpstr>Painting </vt:lpstr>
      <vt:lpstr>PowerPoint Presentation</vt:lpstr>
      <vt:lpstr>Electrostatic Spraying</vt:lpstr>
      <vt:lpstr>PowerPoint Presentation</vt:lpstr>
      <vt:lpstr>PowerPoint Presentation</vt:lpstr>
      <vt:lpstr>PowerPoint Presentation</vt:lpstr>
      <vt:lpstr>PowerPoint Presentation</vt:lpstr>
      <vt:lpstr>PowerPoint Presentation</vt:lpstr>
      <vt:lpstr>PowerPoint Presentation</vt:lpstr>
      <vt:lpstr>Spin Coating</vt:lpstr>
      <vt:lpstr>Spin Coating</vt:lpstr>
      <vt:lpstr>Spin Coating</vt:lpstr>
      <vt:lpstr>PowerPoint Presentation</vt:lpstr>
      <vt:lpstr>PowerPoint Presentation</vt:lpstr>
      <vt:lpstr>Film or Sheet Coating Methods </vt:lpstr>
      <vt:lpstr>PowerPoint Presentation</vt:lpstr>
      <vt:lpstr>Calendering </vt:lpstr>
      <vt:lpstr>Transfer Coating</vt:lpstr>
      <vt:lpstr>Extrusion coating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dc:creator>
  <cp:lastModifiedBy>Raif Serkan Albayrak</cp:lastModifiedBy>
  <cp:revision>232</cp:revision>
  <dcterms:created xsi:type="dcterms:W3CDTF">2012-03-17T06:55:13Z</dcterms:created>
  <dcterms:modified xsi:type="dcterms:W3CDTF">2015-02-27T05:10:15Z</dcterms:modified>
</cp:coreProperties>
</file>