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990000"/>
    <a:srgbClr val="99CCFF"/>
    <a:srgbClr val="7D253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9" autoAdjust="0"/>
    <p:restoredTop sz="94718" autoAdjust="0"/>
  </p:normalViewPr>
  <p:slideViewPr>
    <p:cSldViewPr>
      <p:cViewPr>
        <p:scale>
          <a:sx n="110" d="100"/>
          <a:sy n="110" d="100"/>
        </p:scale>
        <p:origin x="-15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21.03.2014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21.03.2014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21.03.2014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21.03.2014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21.03.2014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21.03.2014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21.03.2014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21.03.2014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21.03.2014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21.03.2014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21.03.2014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21.03.2014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99792" y="0"/>
            <a:ext cx="34115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Electrolytic Etching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548680"/>
            <a:ext cx="9144000" cy="3075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Aft>
                <a:spcPts val="600"/>
              </a:spcAft>
              <a:buClr>
                <a:srgbClr val="C00000"/>
              </a:buClr>
              <a:buSzPct val="120000"/>
            </a:pPr>
            <a:r>
              <a:rPr lang="tr-TR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It</a:t>
            </a:r>
            <a:r>
              <a:rPr lang="tr-T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is </a:t>
            </a:r>
            <a:r>
              <a:rPr lang="en-GB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 simple way to reveal microstructure</a:t>
            </a:r>
            <a:r>
              <a:rPr lang="tr-T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of metallic alloys</a:t>
            </a:r>
          </a:p>
          <a:p>
            <a:pPr marL="265113" indent="-265113">
              <a:lnSpc>
                <a:spcPts val="2480"/>
              </a:lnSpc>
              <a:spcAft>
                <a:spcPts val="600"/>
              </a:spcAft>
              <a:buClr>
                <a:srgbClr val="C00000"/>
              </a:buClr>
              <a:buSzPct val="90000"/>
              <a:buFont typeface="Wingdings" pitchFamily="2" charset="2"/>
              <a:buChar char="Ø"/>
            </a:pPr>
            <a:r>
              <a:rPr lang="en-GB" sz="2400" dirty="0" smtClean="0"/>
              <a:t>Purpose of etching is to </a:t>
            </a:r>
            <a:r>
              <a:rPr lang="en-GB" sz="2400" dirty="0" err="1" smtClean="0"/>
              <a:t>reveale</a:t>
            </a:r>
            <a:r>
              <a:rPr lang="en-GB" sz="2400" dirty="0" smtClean="0"/>
              <a:t> the microstructure of metals and alloys by creating an image contrast.</a:t>
            </a:r>
          </a:p>
          <a:p>
            <a:pPr marL="265113" indent="-265113">
              <a:lnSpc>
                <a:spcPts val="2480"/>
              </a:lnSpc>
              <a:spcAft>
                <a:spcPts val="600"/>
              </a:spcAft>
              <a:buClr>
                <a:srgbClr val="C00000"/>
              </a:buClr>
              <a:buSzPct val="90000"/>
              <a:buFont typeface="Wingdings" pitchFamily="2" charset="2"/>
              <a:buChar char="Ø"/>
            </a:pPr>
            <a:r>
              <a:rPr lang="en-GB" sz="2400" dirty="0" smtClean="0"/>
              <a:t>Electrolytic etching ensues right after an electropolishing operation is completed, </a:t>
            </a:r>
          </a:p>
          <a:p>
            <a:pPr marL="265113" indent="-265113">
              <a:lnSpc>
                <a:spcPts val="2480"/>
              </a:lnSpc>
              <a:spcAft>
                <a:spcPts val="600"/>
              </a:spcAft>
              <a:buClr>
                <a:srgbClr val="C00000"/>
              </a:buClr>
              <a:buSzPct val="90000"/>
              <a:buFont typeface="Wingdings" pitchFamily="2" charset="2"/>
              <a:buChar char="Ø"/>
            </a:pPr>
            <a:r>
              <a:rPr lang="en-GB" sz="2400" dirty="0" smtClean="0"/>
              <a:t>The voltage is dropped to approximately one tenth the potential required for electropolishing </a:t>
            </a:r>
          </a:p>
          <a:p>
            <a:pPr marL="265113" indent="-265113">
              <a:lnSpc>
                <a:spcPts val="2480"/>
              </a:lnSpc>
              <a:spcAft>
                <a:spcPts val="600"/>
              </a:spcAft>
              <a:buClr>
                <a:srgbClr val="C00000"/>
              </a:buClr>
              <a:buSzPct val="90000"/>
              <a:buFont typeface="Wingdings" pitchFamily="2" charset="2"/>
              <a:buChar char="Ø"/>
            </a:pPr>
            <a:r>
              <a:rPr lang="en-GB" sz="2400" dirty="0" smtClean="0"/>
              <a:t>Electrolysis continues for a few  more seconds.</a:t>
            </a:r>
            <a:endParaRPr lang="en-GB" sz="2400" dirty="0"/>
          </a:p>
        </p:txBody>
      </p:sp>
      <p:sp>
        <p:nvSpPr>
          <p:cNvPr id="4" name="Rectangle 3"/>
          <p:cNvSpPr/>
          <p:nvPr/>
        </p:nvSpPr>
        <p:spPr>
          <a:xfrm>
            <a:off x="0" y="3628544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tr-T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r>
              <a:rPr lang="en-GB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nformation</a:t>
            </a:r>
            <a:r>
              <a:rPr lang="en-GB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obtained from as-polished specimens without etching: </a:t>
            </a:r>
          </a:p>
          <a:p>
            <a:pPr marL="342900" indent="-342900">
              <a:lnSpc>
                <a:spcPts val="2480"/>
              </a:lnSpc>
              <a:spcAft>
                <a:spcPts val="600"/>
              </a:spcAft>
              <a:buClr>
                <a:srgbClr val="0070C0"/>
              </a:buClr>
              <a:buSzPct val="100000"/>
              <a:buFont typeface="+mj-lt"/>
              <a:buAutoNum type="arabicPeriod"/>
            </a:pPr>
            <a:r>
              <a:rPr lang="en-GB" sz="2400" dirty="0" smtClean="0"/>
              <a:t>Features that exhibit a 10% or greater difference in reflectivity can be viewed without etching. </a:t>
            </a:r>
          </a:p>
          <a:p>
            <a:pPr marL="342900" indent="-342900">
              <a:lnSpc>
                <a:spcPts val="2480"/>
              </a:lnSpc>
              <a:spcAft>
                <a:spcPts val="600"/>
              </a:spcAft>
              <a:buClr>
                <a:srgbClr val="0070C0"/>
              </a:buClr>
              <a:buSzPct val="100000"/>
              <a:buFont typeface="+mj-lt"/>
              <a:buAutoNum type="arabicPeriod"/>
            </a:pPr>
            <a:r>
              <a:rPr lang="en-GB" sz="2400" dirty="0" smtClean="0"/>
              <a:t>Some microstructural features with strong colour differences or with large differences in hardness that cause relief formation.</a:t>
            </a:r>
          </a:p>
          <a:p>
            <a:pPr marL="342900" indent="-342900">
              <a:lnSpc>
                <a:spcPts val="2480"/>
              </a:lnSpc>
              <a:spcAft>
                <a:spcPts val="600"/>
              </a:spcAft>
              <a:buClr>
                <a:srgbClr val="0070C0"/>
              </a:buClr>
              <a:buSzPct val="100000"/>
              <a:buFont typeface="+mj-lt"/>
              <a:buAutoNum type="arabicPeriod"/>
            </a:pPr>
            <a:r>
              <a:rPr lang="en-GB" sz="2400" dirty="0" smtClean="0"/>
              <a:t>Crack, pores, pits, and nonmetallic inclusions may be observed in the as-polished condition.</a:t>
            </a:r>
            <a:endParaRPr lang="en-GB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675" y="0"/>
            <a:ext cx="9036496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buClr>
                <a:srgbClr val="990000"/>
              </a:buClr>
              <a:buSzPct val="90000"/>
              <a:buFont typeface="Wingdings" pitchFamily="2" charset="2"/>
              <a:buChar char="Ø"/>
            </a:pPr>
            <a:r>
              <a:rPr lang="en-US" sz="2400" dirty="0" smtClean="0"/>
              <a:t>Under</a:t>
            </a:r>
            <a:r>
              <a:rPr lang="tr-TR" sz="2400" dirty="0" smtClean="0"/>
              <a:t> </a:t>
            </a:r>
            <a:r>
              <a:rPr lang="en-US" sz="2400" dirty="0" smtClean="0"/>
              <a:t>this condition, as-polished cubic metals will appear uniformly dark under crossed </a:t>
            </a:r>
            <a:r>
              <a:rPr lang="en-US" sz="2400" dirty="0" err="1" smtClean="0"/>
              <a:t>polars</a:t>
            </a:r>
            <a:r>
              <a:rPr lang="en-US" sz="2400" dirty="0" smtClean="0"/>
              <a:t>, because an analyzer in the</a:t>
            </a:r>
            <a:r>
              <a:rPr lang="tr-TR" sz="2400" dirty="0" smtClean="0"/>
              <a:t> </a:t>
            </a:r>
            <a:r>
              <a:rPr lang="en-US" sz="2400" dirty="0" smtClean="0"/>
              <a:t>crossed position will extinguish the unchanged reflected beam.</a:t>
            </a:r>
            <a:endParaRPr lang="tr-TR" sz="2400" dirty="0" smtClean="0"/>
          </a:p>
          <a:p>
            <a:pPr marL="266700" indent="-266700" algn="just">
              <a:buClr>
                <a:srgbClr val="990000"/>
              </a:buClr>
              <a:buSzPct val="90000"/>
              <a:buFont typeface="Wingdings" pitchFamily="2" charset="2"/>
              <a:buChar char="Ø"/>
            </a:pPr>
            <a:r>
              <a:rPr lang="en-US" sz="2400" dirty="0" smtClean="0"/>
              <a:t>By </a:t>
            </a:r>
            <a:r>
              <a:rPr lang="en-US" sz="2400" dirty="0" smtClean="0"/>
              <a:t>contrast, anisotropic metals and phases react to</a:t>
            </a:r>
            <a:r>
              <a:rPr lang="tr-TR" sz="2400" dirty="0" smtClean="0"/>
              <a:t> </a:t>
            </a:r>
            <a:r>
              <a:rPr lang="en-US" sz="2400" dirty="0" smtClean="0"/>
              <a:t>polarized light and exhibit a grain contrast effect under crossed </a:t>
            </a:r>
            <a:r>
              <a:rPr lang="en-US" sz="2400" dirty="0" err="1" smtClean="0"/>
              <a:t>polars</a:t>
            </a:r>
            <a:r>
              <a:rPr lang="en-US" sz="2400" dirty="0" smtClean="0"/>
              <a:t> as a variation in brightness and color.</a:t>
            </a:r>
            <a:endParaRPr lang="tr-TR" sz="2400" dirty="0" smtClean="0"/>
          </a:p>
          <a:p>
            <a:r>
              <a:rPr lang="en-GB" sz="2400" dirty="0" smtClean="0">
                <a:solidFill>
                  <a:srgbClr val="990000"/>
                </a:solidFill>
              </a:rPr>
              <a:t> </a:t>
            </a:r>
            <a:r>
              <a:rPr lang="en-GB" sz="2800" dirty="0" smtClean="0">
                <a:solidFill>
                  <a:srgbClr val="990000"/>
                </a:solidFill>
              </a:rPr>
              <a:t>Requirements for good results</a:t>
            </a:r>
            <a:r>
              <a:rPr lang="tr-TR" sz="2800" dirty="0" smtClean="0">
                <a:solidFill>
                  <a:srgbClr val="990000"/>
                </a:solidFill>
              </a:rPr>
              <a:t>:</a:t>
            </a:r>
            <a:endParaRPr lang="en-GB" sz="2800" dirty="0" smtClean="0">
              <a:solidFill>
                <a:srgbClr val="990000"/>
              </a:solidFill>
            </a:endParaRPr>
          </a:p>
          <a:p>
            <a:pPr marL="266700" indent="-266700" algn="just">
              <a:buClr>
                <a:srgbClr val="990000"/>
              </a:buClr>
              <a:buSzPct val="90000"/>
              <a:buFont typeface="Wingdings" pitchFamily="2" charset="2"/>
              <a:buChar char="Ø"/>
            </a:pPr>
            <a:r>
              <a:rPr lang="en-US" sz="2400" u="sng" dirty="0" smtClean="0"/>
              <a:t>well-polished microsection</a:t>
            </a:r>
            <a:r>
              <a:rPr lang="en-US" sz="2400" dirty="0" smtClean="0"/>
              <a:t>, because surface irregularities, smudges, and</a:t>
            </a:r>
            <a:r>
              <a:rPr lang="tr-TR" sz="2400" dirty="0" smtClean="0"/>
              <a:t> </a:t>
            </a:r>
            <a:r>
              <a:rPr lang="en-US" sz="2400" dirty="0" smtClean="0"/>
              <a:t>surface layers influence the state of polarization and may suppress anisotropic effects. </a:t>
            </a:r>
            <a:endParaRPr lang="tr-TR" sz="2400" dirty="0" smtClean="0"/>
          </a:p>
          <a:p>
            <a:pPr marL="266700" indent="-266700" algn="just">
              <a:buClr>
                <a:srgbClr val="990000"/>
              </a:buClr>
              <a:buSzPct val="90000"/>
              <a:buFont typeface="Wingdings" pitchFamily="2" charset="2"/>
              <a:buChar char="Ø"/>
            </a:pPr>
            <a:r>
              <a:rPr lang="en-US" sz="2400" u="sng" dirty="0" smtClean="0"/>
              <a:t>Chemical and electrolytic</a:t>
            </a:r>
            <a:r>
              <a:rPr lang="tr-TR" sz="2400" u="sng" dirty="0" smtClean="0"/>
              <a:t> </a:t>
            </a:r>
            <a:r>
              <a:rPr lang="en-US" sz="2400" u="sng" dirty="0" smtClean="0"/>
              <a:t>polishing, </a:t>
            </a:r>
            <a:r>
              <a:rPr lang="en-US" sz="2400" dirty="0" smtClean="0"/>
              <a:t>because they avoid plastic deformation of the surface regions, are more successful than mechanical polishing.</a:t>
            </a:r>
            <a:endParaRPr lang="tr-TR" sz="2400" dirty="0" smtClean="0"/>
          </a:p>
          <a:p>
            <a:pPr marL="266700" indent="-266700" algn="just">
              <a:buClr>
                <a:srgbClr val="990000"/>
              </a:buClr>
              <a:buSzPct val="90000"/>
            </a:pPr>
            <a:r>
              <a:rPr lang="en-GB" sz="2800" dirty="0" smtClean="0">
                <a:solidFill>
                  <a:srgbClr val="990000"/>
                </a:solidFill>
              </a:rPr>
              <a:t>Where used </a:t>
            </a:r>
            <a:r>
              <a:rPr lang="tr-TR" sz="2800" dirty="0" smtClean="0">
                <a:solidFill>
                  <a:srgbClr val="990000"/>
                </a:solidFill>
              </a:rPr>
              <a:t>?</a:t>
            </a:r>
            <a:endParaRPr lang="en-US" sz="2800" dirty="0" smtClean="0">
              <a:solidFill>
                <a:srgbClr val="990000"/>
              </a:solidFill>
            </a:endParaRPr>
          </a:p>
          <a:p>
            <a:pPr marL="266700" indent="-266700">
              <a:buClr>
                <a:srgbClr val="990000"/>
              </a:buClr>
              <a:buSzPct val="90000"/>
              <a:buFont typeface="Wingdings" pitchFamily="2" charset="2"/>
              <a:buChar char="Ø"/>
            </a:pPr>
            <a:r>
              <a:rPr lang="en-US" sz="2400" dirty="0" smtClean="0"/>
              <a:t>Optical etching by polarized light is applied to anisotropic metals and to metal alloys containing anisotropic phases.</a:t>
            </a:r>
            <a:endParaRPr lang="tr-TR" sz="2400" dirty="0" smtClean="0"/>
          </a:p>
          <a:p>
            <a:pPr marL="266700" indent="-266700" algn="just">
              <a:buClr>
                <a:srgbClr val="990000"/>
              </a:buClr>
              <a:buSzPct val="90000"/>
              <a:buFont typeface="Wingdings" pitchFamily="2" charset="2"/>
              <a:buChar char="Ø"/>
            </a:pPr>
            <a:r>
              <a:rPr lang="tr-TR" sz="2400" dirty="0" smtClean="0"/>
              <a:t>f</a:t>
            </a:r>
            <a:r>
              <a:rPr lang="en-US" sz="2400" dirty="0" smtClean="0"/>
              <a:t>or revealing grain structure (Fig. 4) and for distinguishing and identifying phases in</a:t>
            </a:r>
            <a:r>
              <a:rPr lang="tr-TR" sz="2400" dirty="0" smtClean="0"/>
              <a:t> </a:t>
            </a:r>
            <a:r>
              <a:rPr lang="en-US" sz="2400" dirty="0" smtClean="0"/>
              <a:t>multiphase alloys.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381" y="0"/>
            <a:ext cx="8916863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 algn="just">
              <a:spcBef>
                <a:spcPts val="600"/>
              </a:spcBef>
              <a:spcAft>
                <a:spcPts val="600"/>
              </a:spcAft>
              <a:buClr>
                <a:srgbClr val="990000"/>
              </a:buClr>
              <a:buSzPct val="100000"/>
              <a:buFont typeface="Wingdings" pitchFamily="2" charset="2"/>
              <a:buChar char="Ø"/>
            </a:pPr>
            <a:r>
              <a:rPr lang="en-GB" sz="2600" dirty="0" smtClean="0"/>
              <a:t>Detecting </a:t>
            </a:r>
            <a:r>
              <a:rPr lang="en-US" sz="2600" dirty="0" smtClean="0"/>
              <a:t>preferred orientation in polycrystalline materials and</a:t>
            </a:r>
            <a:endParaRPr lang="tr-TR" sz="2600" dirty="0" smtClean="0"/>
          </a:p>
          <a:p>
            <a:pPr marL="361950" indent="-361950" algn="just">
              <a:spcBef>
                <a:spcPts val="600"/>
              </a:spcBef>
              <a:spcAft>
                <a:spcPts val="600"/>
              </a:spcAft>
              <a:buClr>
                <a:srgbClr val="990000"/>
              </a:buClr>
              <a:buSzPct val="100000"/>
              <a:buFont typeface="Wingdings" pitchFamily="2" charset="2"/>
              <a:buChar char="Ø"/>
            </a:pPr>
            <a:r>
              <a:rPr lang="en-US" sz="2600" dirty="0" smtClean="0"/>
              <a:t>Identifying</a:t>
            </a:r>
            <a:r>
              <a:rPr lang="tr-TR" sz="2600" dirty="0" smtClean="0"/>
              <a:t> </a:t>
            </a:r>
            <a:r>
              <a:rPr lang="en-US" sz="2600" dirty="0" smtClean="0"/>
              <a:t>nonmetallic anisotropic inclusions in optically isotropic</a:t>
            </a:r>
            <a:r>
              <a:rPr lang="tr-TR" sz="2600" dirty="0" smtClean="0"/>
              <a:t> </a:t>
            </a:r>
            <a:r>
              <a:rPr lang="en-US" sz="2600" dirty="0" smtClean="0"/>
              <a:t>metal-matrix materials.</a:t>
            </a:r>
            <a:endParaRPr lang="tr-TR" sz="2600" dirty="0" smtClean="0"/>
          </a:p>
          <a:p>
            <a:pPr marL="361950" indent="-361950" algn="just">
              <a:spcBef>
                <a:spcPts val="600"/>
              </a:spcBef>
              <a:spcAft>
                <a:spcPts val="600"/>
              </a:spcAft>
              <a:buClr>
                <a:srgbClr val="990000"/>
              </a:buClr>
              <a:buSzPct val="100000"/>
              <a:buFont typeface="Wingdings" pitchFamily="2" charset="2"/>
              <a:buChar char="Ø"/>
            </a:pPr>
            <a:r>
              <a:rPr lang="en-US" sz="2600" dirty="0" smtClean="0"/>
              <a:t>Anisotropic surface layers produced by chemical etching or by anodic oxidation of isotropic metals and metal alloys</a:t>
            </a:r>
            <a:r>
              <a:rPr lang="tr-TR" sz="2600" dirty="0" smtClean="0"/>
              <a:t> </a:t>
            </a:r>
            <a:r>
              <a:rPr lang="en-US" sz="2600" dirty="0" smtClean="0"/>
              <a:t>provide a stronger grain contrast when polarized light is used. </a:t>
            </a:r>
            <a:endParaRPr lang="tr-TR" sz="2600" dirty="0" smtClean="0"/>
          </a:p>
          <a:p>
            <a:pPr marL="361950" indent="-361950" algn="just">
              <a:spcBef>
                <a:spcPts val="600"/>
              </a:spcBef>
              <a:spcAft>
                <a:spcPts val="600"/>
              </a:spcAft>
              <a:buClr>
                <a:srgbClr val="990000"/>
              </a:buClr>
              <a:buSzPct val="100000"/>
              <a:buFont typeface="Wingdings" pitchFamily="2" charset="2"/>
              <a:buChar char="Ø"/>
            </a:pPr>
            <a:r>
              <a:rPr lang="en-US" sz="2600" dirty="0" smtClean="0"/>
              <a:t>For anisotropic material, an increase in grain contrast is</a:t>
            </a:r>
            <a:r>
              <a:rPr lang="tr-TR" sz="2600" dirty="0" smtClean="0"/>
              <a:t> </a:t>
            </a:r>
            <a:r>
              <a:rPr lang="en-US" sz="2600" dirty="0" smtClean="0"/>
              <a:t>observed when the surface of the polished microsection is coated with interference layers before examination under</a:t>
            </a:r>
            <a:r>
              <a:rPr lang="tr-TR" sz="2600" dirty="0" smtClean="0"/>
              <a:t> </a:t>
            </a:r>
            <a:r>
              <a:rPr lang="en-US" sz="2600" dirty="0" smtClean="0"/>
              <a:t>polarized light. </a:t>
            </a:r>
            <a:endParaRPr lang="tr-TR" sz="2600" dirty="0" smtClean="0"/>
          </a:p>
          <a:p>
            <a:pPr marL="361950" indent="-361950" algn="just">
              <a:spcBef>
                <a:spcPts val="600"/>
              </a:spcBef>
              <a:spcAft>
                <a:spcPts val="600"/>
              </a:spcAft>
              <a:buClr>
                <a:srgbClr val="990000"/>
              </a:buClr>
              <a:buSzPct val="100000"/>
              <a:buFont typeface="Wingdings" pitchFamily="2" charset="2"/>
              <a:buChar char="Ø"/>
            </a:pPr>
            <a:r>
              <a:rPr lang="en-US" sz="2600" dirty="0" smtClean="0"/>
              <a:t>A special application is the examination of polished cross sections of transparent resin, glass, or ceramic</a:t>
            </a:r>
            <a:r>
              <a:rPr lang="tr-TR" sz="2600" dirty="0" smtClean="0"/>
              <a:t> </a:t>
            </a:r>
            <a:r>
              <a:rPr lang="en-US" sz="2600" dirty="0" smtClean="0"/>
              <a:t>layers. Under polarized light, the </a:t>
            </a:r>
            <a:r>
              <a:rPr lang="en-GB" sz="2600" dirty="0" smtClean="0"/>
              <a:t>distinctive</a:t>
            </a:r>
            <a:r>
              <a:rPr lang="en-US" sz="2600" dirty="0" smtClean="0"/>
              <a:t> colors of these layers can be determined, and cracks or other flaws are revealed</a:t>
            </a:r>
            <a:r>
              <a:rPr lang="en-US" sz="2600" dirty="0" smtClean="0"/>
              <a:t>.</a:t>
            </a:r>
            <a:endParaRPr lang="tr-TR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036496" cy="6499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>
              <a:buFont typeface="+mj-lt"/>
              <a:buAutoNum type="alphaLcPeriod" startAt="3"/>
            </a:pPr>
            <a:r>
              <a:rPr lang="en-US" sz="2800" b="1" dirty="0" smtClean="0">
                <a:solidFill>
                  <a:srgbClr val="990000"/>
                </a:solidFill>
              </a:rPr>
              <a:t>Phase </a:t>
            </a:r>
            <a:r>
              <a:rPr lang="en-US" sz="2800" b="1" dirty="0" smtClean="0">
                <a:solidFill>
                  <a:srgbClr val="990000"/>
                </a:solidFill>
              </a:rPr>
              <a:t>Contrast</a:t>
            </a:r>
            <a:r>
              <a:rPr lang="tr-TR" sz="2800" b="1" dirty="0" smtClean="0">
                <a:solidFill>
                  <a:srgbClr val="990000"/>
                </a:solidFill>
              </a:rPr>
              <a:t> </a:t>
            </a:r>
            <a:r>
              <a:rPr lang="tr-TR" sz="2800" b="1" dirty="0" err="1" smtClean="0">
                <a:solidFill>
                  <a:srgbClr val="990000"/>
                </a:solidFill>
              </a:rPr>
              <a:t>Microscopy</a:t>
            </a:r>
            <a:r>
              <a:rPr lang="en-US" sz="2800" b="1" dirty="0" smtClean="0">
                <a:solidFill>
                  <a:srgbClr val="990000"/>
                </a:solidFill>
              </a:rPr>
              <a:t>. </a:t>
            </a:r>
            <a:endParaRPr lang="tr-TR" sz="2800" b="1" dirty="0" smtClean="0">
              <a:solidFill>
                <a:srgbClr val="990000"/>
              </a:solidFill>
            </a:endParaRPr>
          </a:p>
          <a:p>
            <a:pPr marL="266700" indent="-266700" algn="just">
              <a:lnSpc>
                <a:spcPts val="2580"/>
              </a:lnSpc>
              <a:spcAft>
                <a:spcPts val="600"/>
              </a:spcAft>
              <a:buClr>
                <a:srgbClr val="990000"/>
              </a:buClr>
              <a:buSzPct val="90000"/>
              <a:buFont typeface="Wingdings" pitchFamily="2" charset="2"/>
              <a:buChar char="Ø"/>
            </a:pPr>
            <a:r>
              <a:rPr lang="en-US" sz="2400" dirty="0" smtClean="0"/>
              <a:t>Slight differences in height on polished microsections are invisible in bright-field illumination,</a:t>
            </a:r>
            <a:r>
              <a:rPr lang="tr-TR" sz="2400" dirty="0" smtClean="0"/>
              <a:t> </a:t>
            </a:r>
            <a:r>
              <a:rPr lang="en-US" sz="2400" dirty="0" smtClean="0"/>
              <a:t>because they produce only phase differences between the reflected light waves.</a:t>
            </a:r>
            <a:endParaRPr lang="tr-TR" sz="2400" dirty="0" smtClean="0"/>
          </a:p>
          <a:p>
            <a:pPr marL="266700" indent="-266700" algn="just">
              <a:lnSpc>
                <a:spcPts val="2580"/>
              </a:lnSpc>
              <a:spcAft>
                <a:spcPts val="600"/>
              </a:spcAft>
              <a:buClr>
                <a:srgbClr val="990000"/>
              </a:buClr>
              <a:buSzPct val="90000"/>
              <a:buFont typeface="Wingdings" pitchFamily="2" charset="2"/>
              <a:buChar char="Ø"/>
            </a:pPr>
            <a:r>
              <a:rPr lang="en-US" sz="2400" dirty="0" smtClean="0"/>
              <a:t> Optical etching </a:t>
            </a:r>
            <a:r>
              <a:rPr lang="tr-TR" sz="2400" dirty="0" smtClean="0"/>
              <a:t> </a:t>
            </a:r>
            <a:r>
              <a:rPr lang="en-US" sz="2400" dirty="0" smtClean="0"/>
              <a:t>using the phase-contrast</a:t>
            </a:r>
            <a:r>
              <a:rPr lang="tr-TR" sz="2400" dirty="0" smtClean="0"/>
              <a:t> </a:t>
            </a:r>
            <a:r>
              <a:rPr lang="en-US" sz="2400" dirty="0" smtClean="0"/>
              <a:t>technique transforms these phase differences into detectable variations in brightness. </a:t>
            </a:r>
            <a:endParaRPr lang="tr-TR" sz="2400" dirty="0" smtClean="0"/>
          </a:p>
          <a:p>
            <a:pPr marL="266700" indent="-266700" algn="just">
              <a:lnSpc>
                <a:spcPts val="2580"/>
              </a:lnSpc>
              <a:spcAft>
                <a:spcPts val="600"/>
              </a:spcAft>
              <a:buClr>
                <a:srgbClr val="990000"/>
              </a:buClr>
              <a:buSzPct val="90000"/>
              <a:buFont typeface="Wingdings" pitchFamily="2" charset="2"/>
              <a:buChar char="Ø"/>
            </a:pPr>
            <a:r>
              <a:rPr lang="en-US" sz="2400" dirty="0" smtClean="0"/>
              <a:t>To achieve phase contrast, an</a:t>
            </a:r>
            <a:r>
              <a:rPr lang="tr-TR" sz="2400" dirty="0" smtClean="0"/>
              <a:t> </a:t>
            </a:r>
            <a:r>
              <a:rPr lang="en-US" sz="2400" dirty="0" smtClean="0"/>
              <a:t>angular disk is inserted at the front focal plane of the condenser lens, and a transparent phase plate of suitable size is</a:t>
            </a:r>
            <a:r>
              <a:rPr lang="tr-TR" sz="2400" dirty="0" smtClean="0"/>
              <a:t> </a:t>
            </a:r>
            <a:r>
              <a:rPr lang="en-US" sz="2400" dirty="0" smtClean="0"/>
              <a:t>placed in the back focal plane of the objective, as shown in Fig. 5. </a:t>
            </a:r>
            <a:endParaRPr lang="tr-TR" sz="2400" dirty="0" smtClean="0"/>
          </a:p>
          <a:p>
            <a:pPr marL="266700" indent="-266700" algn="just">
              <a:lnSpc>
                <a:spcPts val="2580"/>
              </a:lnSpc>
              <a:spcAft>
                <a:spcPts val="600"/>
              </a:spcAft>
              <a:buClr>
                <a:srgbClr val="990000"/>
              </a:buClr>
              <a:buSzPct val="90000"/>
              <a:buFont typeface="Wingdings" pitchFamily="2" charset="2"/>
              <a:buChar char="Ø"/>
            </a:pPr>
            <a:r>
              <a:rPr lang="en-US" sz="2400" dirty="0" smtClean="0"/>
              <a:t>Depending on the type of transparent phase plate used,</a:t>
            </a:r>
            <a:r>
              <a:rPr lang="tr-TR" sz="2400" dirty="0" smtClean="0"/>
              <a:t> </a:t>
            </a:r>
            <a:r>
              <a:rPr lang="en-US" sz="2400" dirty="0" smtClean="0"/>
              <a:t>positive or negative phase contrast results. In positive phase contrast, higher areas of the specimen appear bright, and</a:t>
            </a:r>
            <a:r>
              <a:rPr lang="tr-TR" sz="2400" dirty="0" smtClean="0"/>
              <a:t> </a:t>
            </a:r>
            <a:r>
              <a:rPr lang="en-US" sz="2400" dirty="0" smtClean="0"/>
              <a:t>depressions dark. In negative phase contrast, lower areas on the specimen are brighter, and higher areas are darker than</a:t>
            </a:r>
            <a:r>
              <a:rPr lang="tr-TR" sz="2400" dirty="0" smtClean="0"/>
              <a:t> </a:t>
            </a:r>
            <a:r>
              <a:rPr lang="en-US" sz="2400" dirty="0" smtClean="0"/>
              <a:t>the background. </a:t>
            </a:r>
            <a:endParaRPr lang="tr-TR" sz="2400" dirty="0" smtClean="0"/>
          </a:p>
          <a:p>
            <a:pPr marL="266700" indent="-266700" algn="just">
              <a:lnSpc>
                <a:spcPts val="2580"/>
              </a:lnSpc>
              <a:spcAft>
                <a:spcPts val="600"/>
              </a:spcAft>
              <a:buClr>
                <a:srgbClr val="990000"/>
              </a:buClr>
              <a:buSzPct val="90000"/>
              <a:buFont typeface="Wingdings" pitchFamily="2" charset="2"/>
              <a:buChar char="Ø"/>
            </a:pPr>
            <a:r>
              <a:rPr lang="en-US" sz="2400" dirty="0" smtClean="0"/>
              <a:t>Minimal differences in height of 1</a:t>
            </a:r>
            <a:r>
              <a:rPr lang="tr-TR" sz="2400" dirty="0" smtClean="0"/>
              <a:t>-</a:t>
            </a:r>
            <a:r>
              <a:rPr lang="en-US" sz="2400" dirty="0" smtClean="0"/>
              <a:t>5 nm (10</a:t>
            </a:r>
            <a:r>
              <a:rPr lang="tr-TR" sz="2400" dirty="0" smtClean="0"/>
              <a:t>-</a:t>
            </a:r>
            <a:r>
              <a:rPr lang="en-US" sz="2400" dirty="0" smtClean="0"/>
              <a:t>50 </a:t>
            </a:r>
            <a:r>
              <a:rPr lang="en-US" sz="2400" dirty="0" err="1" smtClean="0"/>
              <a:t>A</a:t>
            </a:r>
            <a:r>
              <a:rPr lang="en-US" sz="2400" baseline="30000" dirty="0" err="1" smtClean="0"/>
              <a:t>o</a:t>
            </a:r>
            <a:r>
              <a:rPr lang="en-US" sz="2400" dirty="0" smtClean="0"/>
              <a:t> ) are disclosed using this method. The optimum</a:t>
            </a:r>
            <a:r>
              <a:rPr lang="tr-TR" sz="2400" dirty="0" smtClean="0"/>
              <a:t> </a:t>
            </a:r>
            <a:r>
              <a:rPr lang="en-US" sz="2400" dirty="0" smtClean="0"/>
              <a:t>range of differences in surface level is approximately 20</a:t>
            </a:r>
            <a:r>
              <a:rPr lang="tr-TR" sz="2400" dirty="0" smtClean="0"/>
              <a:t>-</a:t>
            </a:r>
            <a:r>
              <a:rPr lang="en-US" sz="2400" dirty="0" smtClean="0"/>
              <a:t>50 nm 200</a:t>
            </a:r>
            <a:r>
              <a:rPr lang="tr-TR" sz="2400" dirty="0" smtClean="0"/>
              <a:t>-</a:t>
            </a:r>
            <a:r>
              <a:rPr lang="en-US" sz="2400" dirty="0" smtClean="0"/>
              <a:t>500 A</a:t>
            </a:r>
            <a:r>
              <a:rPr lang="tr-TR" sz="2400" baseline="30000" dirty="0" smtClean="0"/>
              <a:t>o</a:t>
            </a:r>
            <a:r>
              <a:rPr lang="tr-TR" sz="2400" dirty="0" smtClean="0"/>
              <a:t> </a:t>
            </a:r>
            <a:r>
              <a:rPr lang="tr-TR" sz="2400" dirty="0" smtClean="0"/>
              <a:t>).</a:t>
            </a:r>
            <a:endParaRPr lang="tr-TR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87288"/>
            <a:ext cx="6042818" cy="597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763688" y="6093296"/>
            <a:ext cx="59500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Fig. 5 Principles of phase contrast microscopy</a:t>
            </a:r>
            <a:endParaRPr lang="tr-TR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625" y="116632"/>
            <a:ext cx="9036496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400" b="1" dirty="0" smtClean="0">
                <a:solidFill>
                  <a:srgbClr val="C00000"/>
                </a:solidFill>
              </a:rPr>
              <a:t>Where Used</a:t>
            </a:r>
          </a:p>
          <a:p>
            <a:pPr marL="361950" indent="-361950" algn="just">
              <a:spcBef>
                <a:spcPts val="600"/>
              </a:spcBef>
              <a:spcAft>
                <a:spcPts val="600"/>
              </a:spcAft>
              <a:buClr>
                <a:srgbClr val="990000"/>
              </a:buClr>
              <a:buSzPct val="125000"/>
              <a:buFont typeface="Wingdings" pitchFamily="2" charset="2"/>
              <a:buChar char="Ø"/>
            </a:pPr>
            <a:r>
              <a:rPr lang="en-US" sz="2400" dirty="0" smtClean="0"/>
              <a:t>The phase-contrast technique can be applied to reveal the microstructure of metals and alloys after polishing or light</a:t>
            </a:r>
            <a:r>
              <a:rPr lang="tr-TR" sz="2400" dirty="0" smtClean="0"/>
              <a:t>  </a:t>
            </a:r>
            <a:r>
              <a:rPr lang="en-US" sz="2400" dirty="0" smtClean="0"/>
              <a:t>etching of the microsections.</a:t>
            </a:r>
            <a:endParaRPr lang="tr-TR" sz="2400" dirty="0" smtClean="0"/>
          </a:p>
          <a:p>
            <a:pPr marL="361950" indent="-361950" algn="just">
              <a:spcBef>
                <a:spcPts val="600"/>
              </a:spcBef>
              <a:spcAft>
                <a:spcPts val="600"/>
              </a:spcAft>
              <a:buClr>
                <a:srgbClr val="990000"/>
              </a:buClr>
              <a:buSzPct val="125000"/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en-US" sz="2400" u="sng" dirty="0" smtClean="0"/>
              <a:t>Examples</a:t>
            </a:r>
            <a:r>
              <a:rPr lang="en-US" sz="2400" dirty="0" smtClean="0"/>
              <a:t> </a:t>
            </a:r>
            <a:r>
              <a:rPr lang="en-GB" sz="2400" dirty="0" smtClean="0"/>
              <a:t>include</a:t>
            </a:r>
            <a:r>
              <a:rPr lang="tr-TR" sz="2400" dirty="0" smtClean="0"/>
              <a:t> (1)</a:t>
            </a:r>
            <a:r>
              <a:rPr lang="en-US" sz="2400" dirty="0" smtClean="0"/>
              <a:t> the identification of carbide and σ phase in </a:t>
            </a:r>
            <a:r>
              <a:rPr lang="en-US" sz="2400" dirty="0" err="1" smtClean="0"/>
              <a:t>ferritic</a:t>
            </a:r>
            <a:r>
              <a:rPr lang="en-US" sz="2400" dirty="0" smtClean="0"/>
              <a:t> chromium steel and </a:t>
            </a:r>
            <a:r>
              <a:rPr lang="tr-TR" sz="2400" dirty="0" smtClean="0"/>
              <a:t>(2) </a:t>
            </a:r>
            <a:r>
              <a:rPr lang="en-US" sz="2400" dirty="0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identification of σ phase in austenite. </a:t>
            </a:r>
            <a:endParaRPr lang="tr-TR" sz="2400" dirty="0" smtClean="0"/>
          </a:p>
          <a:p>
            <a:pPr marL="361950" indent="-361950" algn="just">
              <a:spcBef>
                <a:spcPts val="600"/>
              </a:spcBef>
              <a:spcAft>
                <a:spcPts val="600"/>
              </a:spcAft>
              <a:buClr>
                <a:srgbClr val="990000"/>
              </a:buClr>
              <a:buSzPct val="125000"/>
              <a:buFont typeface="Wingdings" pitchFamily="2" charset="2"/>
              <a:buChar char="Ø"/>
            </a:pPr>
            <a:r>
              <a:rPr lang="en-US" sz="2400" dirty="0" smtClean="0"/>
              <a:t>Other applications of phase-contrast microscopy include the study of cleavage</a:t>
            </a:r>
            <a:r>
              <a:rPr lang="tr-TR" sz="2400" dirty="0" smtClean="0"/>
              <a:t> </a:t>
            </a:r>
            <a:r>
              <a:rPr lang="en-US" sz="2400" dirty="0" smtClean="0"/>
              <a:t>surfaces and the observation of twins and slip lines. </a:t>
            </a:r>
            <a:endParaRPr lang="tr-TR" sz="2400" dirty="0" smtClean="0"/>
          </a:p>
          <a:p>
            <a:pPr marL="361950" indent="-361950" algn="just">
              <a:spcBef>
                <a:spcPts val="600"/>
              </a:spcBef>
              <a:buClr>
                <a:srgbClr val="990000"/>
              </a:buClr>
              <a:buSzPct val="125000"/>
              <a:buFont typeface="Wingdings" pitchFamily="2" charset="2"/>
              <a:buChar char="Ø"/>
            </a:pPr>
            <a:r>
              <a:rPr lang="tr-TR" sz="2400" dirty="0" err="1" smtClean="0"/>
              <a:t>It</a:t>
            </a:r>
            <a:r>
              <a:rPr lang="en-US" sz="2400" dirty="0" smtClean="0"/>
              <a:t> is also useful as an optical etching method in high temperature</a:t>
            </a:r>
          </a:p>
          <a:p>
            <a:pPr marL="361950" indent="-361950" algn="just"/>
            <a:r>
              <a:rPr lang="tr-TR" sz="2400" dirty="0" smtClean="0"/>
              <a:t>	(hot-</a:t>
            </a:r>
            <a:r>
              <a:rPr lang="tr-TR" sz="2400" dirty="0" err="1" smtClean="0"/>
              <a:t>stage</a:t>
            </a:r>
            <a:r>
              <a:rPr lang="tr-TR" sz="2400" dirty="0" smtClean="0"/>
              <a:t>) microscopy.</a:t>
            </a:r>
          </a:p>
          <a:p>
            <a:pPr algn="just">
              <a:buClr>
                <a:srgbClr val="990000"/>
              </a:buClr>
              <a:buSzPct val="125000"/>
              <a:buFont typeface="Wingdings" pitchFamily="2" charset="2"/>
              <a:buChar char="Ø"/>
            </a:pPr>
            <a:endParaRPr lang="tr-TR" sz="2400" dirty="0" smtClean="0"/>
          </a:p>
          <a:p>
            <a:pPr algn="just">
              <a:buClr>
                <a:srgbClr val="990000"/>
              </a:buClr>
              <a:buSzPct val="125000"/>
              <a:buFont typeface="Wingdings" pitchFamily="2" charset="2"/>
              <a:buChar char="Ø"/>
            </a:pPr>
            <a:endParaRPr lang="tr-TR" sz="2400" dirty="0" smtClean="0"/>
          </a:p>
          <a:p>
            <a:pPr algn="just">
              <a:buClr>
                <a:srgbClr val="990000"/>
              </a:buClr>
              <a:buSzPct val="125000"/>
              <a:buFont typeface="Wingdings" pitchFamily="2" charset="2"/>
              <a:buChar char="Ø"/>
            </a:pPr>
            <a:endParaRPr lang="tr-TR" sz="2400" dirty="0" smtClean="0"/>
          </a:p>
          <a:p>
            <a:pPr algn="just">
              <a:buClr>
                <a:srgbClr val="990000"/>
              </a:buClr>
              <a:buSzPct val="125000"/>
              <a:buFont typeface="Wingdings" pitchFamily="2" charset="2"/>
              <a:buChar char="Ø"/>
            </a:pPr>
            <a:endParaRPr lang="tr-TR" sz="24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625" y="-92779"/>
            <a:ext cx="9036496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>
              <a:buFont typeface="+mj-lt"/>
              <a:buAutoNum type="alphaLcPeriod" startAt="4"/>
            </a:pPr>
            <a:r>
              <a:rPr lang="en-US" sz="2800" b="1" dirty="0" smtClean="0">
                <a:solidFill>
                  <a:srgbClr val="C00000"/>
                </a:solidFill>
              </a:rPr>
              <a:t>Differential Interference Contrast</a:t>
            </a:r>
            <a:r>
              <a:rPr lang="en-US" b="1" dirty="0" smtClean="0"/>
              <a:t>. </a:t>
            </a:r>
            <a:endParaRPr lang="tr-TR" b="1" dirty="0" smtClean="0"/>
          </a:p>
          <a:p>
            <a:r>
              <a:rPr lang="tr-TR" sz="2400" b="1" dirty="0" err="1" smtClean="0">
                <a:solidFill>
                  <a:srgbClr val="FF0000"/>
                </a:solidFill>
              </a:rPr>
              <a:t>How</a:t>
            </a:r>
            <a:r>
              <a:rPr lang="tr-TR" sz="2400" b="1" dirty="0" smtClean="0">
                <a:solidFill>
                  <a:srgbClr val="FF0000"/>
                </a:solidFill>
              </a:rPr>
              <a:t> it </a:t>
            </a:r>
            <a:r>
              <a:rPr lang="tr-TR" sz="2400" b="1" dirty="0" err="1" smtClean="0">
                <a:solidFill>
                  <a:srgbClr val="FF0000"/>
                </a:solidFill>
              </a:rPr>
              <a:t>works</a:t>
            </a:r>
            <a:r>
              <a:rPr lang="tr-TR" sz="2400" b="1" dirty="0" smtClean="0">
                <a:solidFill>
                  <a:srgbClr val="FF0000"/>
                </a:solidFill>
              </a:rPr>
              <a:t>?</a:t>
            </a:r>
          </a:p>
          <a:p>
            <a:pPr marL="266700" indent="-266700" algn="just">
              <a:buClr>
                <a:srgbClr val="990000"/>
              </a:buClr>
              <a:buSzPct val="125000"/>
              <a:buFont typeface="Wingdings" pitchFamily="2" charset="2"/>
              <a:buChar char="Ø"/>
            </a:pPr>
            <a:r>
              <a:rPr lang="tr-TR" sz="2400" dirty="0" smtClean="0"/>
              <a:t>D</a:t>
            </a:r>
            <a:r>
              <a:rPr lang="en-US" sz="2400" dirty="0" err="1" smtClean="0"/>
              <a:t>ifferential</a:t>
            </a:r>
            <a:r>
              <a:rPr lang="tr-TR" sz="2400" dirty="0" smtClean="0"/>
              <a:t> </a:t>
            </a:r>
            <a:r>
              <a:rPr lang="en-US" sz="2400" dirty="0" smtClean="0"/>
              <a:t>interference contrast after </a:t>
            </a:r>
            <a:r>
              <a:rPr lang="en-US" sz="2400" dirty="0" err="1" smtClean="0"/>
              <a:t>Nomarski</a:t>
            </a:r>
            <a:r>
              <a:rPr lang="en-US" sz="2400" dirty="0" smtClean="0"/>
              <a:t> has found broad application in metallography. The basic arrangement for this optical</a:t>
            </a:r>
            <a:r>
              <a:rPr lang="tr-TR" sz="2400" dirty="0" smtClean="0"/>
              <a:t> </a:t>
            </a:r>
            <a:r>
              <a:rPr lang="en-US" sz="2400" dirty="0" smtClean="0"/>
              <a:t>etching method is shown in Fig. 6.</a:t>
            </a:r>
            <a:endParaRPr lang="tr-TR" sz="2400" dirty="0" smtClean="0"/>
          </a:p>
          <a:p>
            <a:pPr marL="266700" indent="-266700" algn="just">
              <a:spcBef>
                <a:spcPts val="600"/>
              </a:spcBef>
              <a:spcAft>
                <a:spcPts val="600"/>
              </a:spcAft>
              <a:buClr>
                <a:srgbClr val="990000"/>
              </a:buClr>
              <a:buSzPct val="125000"/>
              <a:buFont typeface="Wingdings" pitchFamily="2" charset="2"/>
              <a:buChar char="Ø"/>
            </a:pPr>
            <a:r>
              <a:rPr lang="en-US" sz="2400" dirty="0" smtClean="0"/>
              <a:t> A ray of light emitted from the light source is linearly polarized after it passes through</a:t>
            </a:r>
            <a:r>
              <a:rPr lang="tr-TR" sz="2400" dirty="0" smtClean="0"/>
              <a:t> </a:t>
            </a:r>
            <a:r>
              <a:rPr lang="en-US" sz="2400" dirty="0" smtClean="0"/>
              <a:t>the polarizer. </a:t>
            </a:r>
            <a:endParaRPr lang="tr-TR" sz="2400" dirty="0" smtClean="0"/>
          </a:p>
          <a:p>
            <a:pPr marL="266700" indent="-266700" algn="just">
              <a:spcBef>
                <a:spcPts val="600"/>
              </a:spcBef>
              <a:spcAft>
                <a:spcPts val="600"/>
              </a:spcAft>
              <a:buClr>
                <a:srgbClr val="990000"/>
              </a:buClr>
              <a:buSzPct val="125000"/>
              <a:buFont typeface="Wingdings" pitchFamily="2" charset="2"/>
              <a:buChar char="Ø"/>
            </a:pPr>
            <a:r>
              <a:rPr lang="en-GB" sz="2400" dirty="0" smtClean="0"/>
              <a:t>The </a:t>
            </a:r>
            <a:r>
              <a:rPr lang="en-GB" sz="2400" dirty="0" err="1" smtClean="0"/>
              <a:t>polirized</a:t>
            </a:r>
            <a:r>
              <a:rPr lang="en-GB" sz="2400" dirty="0" smtClean="0"/>
              <a:t> light then </a:t>
            </a:r>
            <a:r>
              <a:rPr lang="en-US" sz="2400" dirty="0" smtClean="0"/>
              <a:t>enters the </a:t>
            </a:r>
            <a:r>
              <a:rPr lang="en-US" sz="2400" dirty="0" err="1" smtClean="0"/>
              <a:t>Nomarski</a:t>
            </a:r>
            <a:r>
              <a:rPr lang="en-US" sz="2400" dirty="0" smtClean="0"/>
              <a:t> </a:t>
            </a:r>
            <a:r>
              <a:rPr lang="en-US" sz="2400" dirty="0" err="1" smtClean="0"/>
              <a:t>biprism</a:t>
            </a:r>
            <a:r>
              <a:rPr lang="en-US" sz="2400" dirty="0" smtClean="0"/>
              <a:t> (Wollaston prism), which consists of two optically </a:t>
            </a:r>
            <a:r>
              <a:rPr lang="en-US" sz="2400" dirty="0" err="1" smtClean="0"/>
              <a:t>uniaxially</a:t>
            </a:r>
            <a:r>
              <a:rPr lang="en-US" sz="2400" dirty="0" smtClean="0"/>
              <a:t> doubly</a:t>
            </a:r>
            <a:r>
              <a:rPr lang="tr-TR" sz="2400" dirty="0" smtClean="0"/>
              <a:t> </a:t>
            </a:r>
            <a:r>
              <a:rPr lang="en-US" sz="2400" dirty="0" smtClean="0"/>
              <a:t>refracting crystals and is divided into two rays of linearly polarized light. </a:t>
            </a:r>
            <a:endParaRPr lang="tr-TR" sz="2400" dirty="0" smtClean="0"/>
          </a:p>
          <a:p>
            <a:pPr marL="266700" indent="-266700" algn="just">
              <a:spcBef>
                <a:spcPts val="600"/>
              </a:spcBef>
              <a:spcAft>
                <a:spcPts val="600"/>
              </a:spcAft>
              <a:buClr>
                <a:srgbClr val="990000"/>
              </a:buClr>
              <a:buSzPct val="125000"/>
              <a:buFont typeface="Wingdings" pitchFamily="2" charset="2"/>
              <a:buChar char="Ø"/>
            </a:pPr>
            <a:r>
              <a:rPr lang="en-US" sz="2400" dirty="0" smtClean="0"/>
              <a:t>The planes of vibration of these rays are</a:t>
            </a:r>
            <a:r>
              <a:rPr lang="tr-TR" sz="2400" dirty="0" smtClean="0"/>
              <a:t> </a:t>
            </a:r>
            <a:r>
              <a:rPr lang="en-US" sz="2400" dirty="0" smtClean="0"/>
              <a:t>perpendicular to each other. </a:t>
            </a:r>
            <a:endParaRPr lang="tr-TR" sz="2400" dirty="0" smtClean="0"/>
          </a:p>
          <a:p>
            <a:pPr marL="266700" indent="-266700" algn="just">
              <a:spcBef>
                <a:spcPts val="600"/>
              </a:spcBef>
              <a:spcAft>
                <a:spcPts val="600"/>
              </a:spcAft>
              <a:buClr>
                <a:srgbClr val="990000"/>
              </a:buClr>
              <a:buSzPct val="125000"/>
              <a:buFont typeface="Wingdings" pitchFamily="2" charset="2"/>
              <a:buChar char="Ø"/>
            </a:pPr>
            <a:r>
              <a:rPr lang="en-US" sz="2400" dirty="0" smtClean="0"/>
              <a:t>Upon passing through the objective, the rays become parallel and impinge on the specimen.</a:t>
            </a:r>
            <a:r>
              <a:rPr lang="tr-TR" sz="2400" dirty="0" smtClean="0"/>
              <a:t> </a:t>
            </a:r>
            <a:r>
              <a:rPr lang="en-US" sz="2400" dirty="0" smtClean="0"/>
              <a:t>After reflection from the specimen surface, they are recombined by the </a:t>
            </a:r>
            <a:r>
              <a:rPr lang="en-US" sz="2400" dirty="0" err="1" smtClean="0"/>
              <a:t>biprism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pPr marL="266700" indent="-266700" algn="just">
              <a:buClr>
                <a:srgbClr val="990000"/>
              </a:buClr>
              <a:buSzPct val="125000"/>
              <a:buFont typeface="Wingdings" pitchFamily="2" charset="2"/>
              <a:buChar char="Ø"/>
            </a:pPr>
            <a:r>
              <a:rPr lang="en-US" sz="2400" dirty="0" smtClean="0"/>
              <a:t>Interference is produced when these</a:t>
            </a:r>
            <a:r>
              <a:rPr lang="tr-TR" sz="2400" dirty="0" smtClean="0"/>
              <a:t> </a:t>
            </a:r>
            <a:r>
              <a:rPr lang="en-US" sz="2400" dirty="0" smtClean="0"/>
              <a:t>recombined rays pass through the analyzer.</a:t>
            </a:r>
            <a:endParaRPr lang="tr-TR" sz="2400" dirty="0" smtClean="0"/>
          </a:p>
          <a:p>
            <a:pPr algn="just">
              <a:buClr>
                <a:srgbClr val="990000"/>
              </a:buClr>
              <a:buSzPct val="125000"/>
              <a:buFont typeface="Wingdings" pitchFamily="2" charset="2"/>
              <a:buChar char="Ø"/>
            </a:pPr>
            <a:endParaRPr lang="tr-TR" dirty="0" smtClean="0"/>
          </a:p>
          <a:p>
            <a:pPr algn="just">
              <a:buClr>
                <a:srgbClr val="990000"/>
              </a:buClr>
              <a:buSzPct val="125000"/>
              <a:buFont typeface="Wingdings" pitchFamily="2" charset="2"/>
              <a:buChar char="Ø"/>
            </a:pPr>
            <a:endParaRPr lang="tr-TR" dirty="0" smtClean="0"/>
          </a:p>
          <a:p>
            <a:pPr algn="just">
              <a:buClr>
                <a:srgbClr val="990000"/>
              </a:buClr>
              <a:buSzPct val="125000"/>
              <a:buFont typeface="Wingdings" pitchFamily="2" charset="2"/>
              <a:buChar char="Ø"/>
            </a:pPr>
            <a:endParaRPr lang="tr-TR" dirty="0" smtClean="0"/>
          </a:p>
          <a:p>
            <a:pPr algn="just">
              <a:buClr>
                <a:srgbClr val="990000"/>
              </a:buClr>
              <a:buSzPct val="125000"/>
              <a:buFont typeface="Wingdings" pitchFamily="2" charset="2"/>
              <a:buChar char="Ø"/>
            </a:pPr>
            <a:endParaRPr lang="tr-TR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16632"/>
            <a:ext cx="7334250" cy="584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07504" y="6021288"/>
            <a:ext cx="88924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Fig. 6 Principles of differential interference contrast after </a:t>
            </a:r>
            <a:r>
              <a:rPr lang="en-US" sz="2400" b="1" dirty="0" err="1" smtClean="0"/>
              <a:t>Nomarski</a:t>
            </a:r>
            <a:endParaRPr lang="tr-TR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" y="360045"/>
            <a:ext cx="9036496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  <a:buClr>
                <a:srgbClr val="990000"/>
              </a:buClr>
              <a:buSzPct val="120000"/>
            </a:pPr>
            <a:r>
              <a:rPr lang="en-GB" sz="2400" b="1" dirty="0" smtClean="0">
                <a:solidFill>
                  <a:srgbClr val="FF0000"/>
                </a:solidFill>
              </a:rPr>
              <a:t>How it function?</a:t>
            </a:r>
          </a:p>
          <a:p>
            <a:pPr algn="just">
              <a:spcAft>
                <a:spcPts val="600"/>
              </a:spcAft>
              <a:buClr>
                <a:srgbClr val="990000"/>
              </a:buClr>
              <a:buSzPct val="120000"/>
              <a:buFont typeface="Wingdings" pitchFamily="2" charset="2"/>
              <a:buChar char="Ø"/>
            </a:pPr>
            <a:r>
              <a:rPr lang="tr-TR" sz="2400" dirty="0" err="1" smtClean="0"/>
              <a:t>Like</a:t>
            </a:r>
            <a:r>
              <a:rPr lang="tr-TR" sz="2400" dirty="0" smtClean="0"/>
              <a:t> </a:t>
            </a:r>
            <a:r>
              <a:rPr lang="en-US" sz="2400" dirty="0" smtClean="0"/>
              <a:t>normal polarized light microscopy, the analyzer is in a crossed relationship with respect to the polarizer. </a:t>
            </a:r>
            <a:endParaRPr lang="tr-TR" sz="2400" dirty="0" smtClean="0"/>
          </a:p>
          <a:p>
            <a:pPr algn="just">
              <a:spcAft>
                <a:spcPts val="600"/>
              </a:spcAft>
              <a:buClr>
                <a:srgbClr val="990000"/>
              </a:buClr>
              <a:buSzPct val="120000"/>
              <a:buFont typeface="Wingdings" pitchFamily="2" charset="2"/>
              <a:buChar char="Ø"/>
            </a:pPr>
            <a:r>
              <a:rPr lang="en-US" sz="2400" dirty="0" smtClean="0"/>
              <a:t>Phase</a:t>
            </a:r>
            <a:r>
              <a:rPr lang="tr-TR" sz="2400" dirty="0" smtClean="0"/>
              <a:t> </a:t>
            </a:r>
            <a:r>
              <a:rPr lang="en-US" sz="2400" dirty="0" smtClean="0"/>
              <a:t>differences resulting from the two spatially separated beams reflecting from the specimen are due to differences in height</a:t>
            </a:r>
            <a:r>
              <a:rPr lang="tr-TR" sz="2400" dirty="0" smtClean="0"/>
              <a:t> </a:t>
            </a:r>
            <a:r>
              <a:rPr lang="en-US" sz="2400" dirty="0" smtClean="0"/>
              <a:t>of the surface relief, which are modified by the optical properties of the specimen. </a:t>
            </a:r>
            <a:endParaRPr lang="tr-TR" sz="2400" dirty="0" smtClean="0"/>
          </a:p>
          <a:p>
            <a:pPr algn="just">
              <a:spcAft>
                <a:spcPts val="600"/>
              </a:spcAft>
              <a:buClr>
                <a:srgbClr val="990000"/>
              </a:buClr>
              <a:buSzPct val="120000"/>
              <a:buFont typeface="Wingdings" pitchFamily="2" charset="2"/>
              <a:buChar char="Ø"/>
            </a:pPr>
            <a:r>
              <a:rPr lang="en-US" sz="2400" dirty="0" smtClean="0"/>
              <a:t>These phase differences cause the</a:t>
            </a:r>
            <a:r>
              <a:rPr lang="tr-TR" sz="2400" dirty="0" smtClean="0"/>
              <a:t> </a:t>
            </a:r>
            <a:r>
              <a:rPr lang="en-US" sz="2400" dirty="0" smtClean="0"/>
              <a:t>light-dark or color interference contrast. Lateral displacement of the </a:t>
            </a:r>
            <a:r>
              <a:rPr lang="en-US" sz="2400" dirty="0" err="1" smtClean="0"/>
              <a:t>biprism</a:t>
            </a:r>
            <a:r>
              <a:rPr lang="en-US" sz="2400" dirty="0" smtClean="0"/>
              <a:t> allows an additional phase difference to be</a:t>
            </a:r>
            <a:r>
              <a:rPr lang="tr-TR" sz="2400" dirty="0" smtClean="0"/>
              <a:t> </a:t>
            </a:r>
            <a:r>
              <a:rPr lang="en-US" sz="2400" dirty="0" smtClean="0"/>
              <a:t>superimposed that varies color contrast. </a:t>
            </a:r>
            <a:endParaRPr lang="tr-TR" sz="2400" dirty="0" smtClean="0"/>
          </a:p>
          <a:p>
            <a:pPr algn="just">
              <a:spcAft>
                <a:spcPts val="600"/>
              </a:spcAft>
              <a:buClr>
                <a:srgbClr val="990000"/>
              </a:buClr>
              <a:buSzPct val="120000"/>
              <a:buFont typeface="Wingdings" pitchFamily="2" charset="2"/>
              <a:buChar char="Ø"/>
            </a:pPr>
            <a:r>
              <a:rPr lang="en-US" sz="2400" dirty="0" smtClean="0"/>
              <a:t>The achievable contrast depends on the local gradient of the phase difference.</a:t>
            </a:r>
            <a:r>
              <a:rPr lang="tr-TR" sz="2400" dirty="0" smtClean="0"/>
              <a:t> </a:t>
            </a:r>
            <a:r>
              <a:rPr lang="en-US" sz="2400" dirty="0" smtClean="0"/>
              <a:t>Therefore, this type of contrast is termed differential interference contrast.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6632"/>
            <a:ext cx="90364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400" b="1" dirty="0" smtClean="0">
                <a:solidFill>
                  <a:srgbClr val="FF0000"/>
                </a:solidFill>
              </a:rPr>
              <a:t>Where used?</a:t>
            </a:r>
          </a:p>
          <a:p>
            <a:pPr marL="266700" indent="-266700" algn="just">
              <a:buClr>
                <a:srgbClr val="990000"/>
              </a:buClr>
              <a:buSzPct val="120000"/>
              <a:buFont typeface="Wingdings" pitchFamily="2" charset="2"/>
              <a:buChar char="Ø"/>
            </a:pPr>
            <a:r>
              <a:rPr lang="tr-TR" sz="2400" dirty="0" smtClean="0"/>
              <a:t>T</a:t>
            </a:r>
            <a:r>
              <a:rPr lang="en-US" sz="2400" dirty="0" smtClean="0"/>
              <a:t>o reveal phases of different hardness in polished microsections of metal</a:t>
            </a:r>
            <a:r>
              <a:rPr lang="tr-TR" sz="2400" dirty="0" smtClean="0"/>
              <a:t> </a:t>
            </a:r>
            <a:r>
              <a:rPr lang="en-US" sz="2400" dirty="0" smtClean="0"/>
              <a:t>alloys, layered materials, and materials joints. </a:t>
            </a:r>
            <a:endParaRPr lang="tr-TR" sz="2400" dirty="0" smtClean="0"/>
          </a:p>
          <a:p>
            <a:pPr marL="266700" indent="-266700" algn="just">
              <a:buClr>
                <a:srgbClr val="990000"/>
              </a:buClr>
              <a:buSzPct val="120000"/>
              <a:buFont typeface="Wingdings" pitchFamily="2" charset="2"/>
              <a:buChar char="Ø"/>
            </a:pP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en-US" sz="2400" dirty="0" err="1" smtClean="0"/>
              <a:t>visualiz</a:t>
            </a:r>
            <a:r>
              <a:rPr lang="tr-TR" sz="2400" dirty="0" smtClean="0"/>
              <a:t>e</a:t>
            </a:r>
            <a:r>
              <a:rPr lang="en-US" sz="2400" dirty="0" smtClean="0"/>
              <a:t> carbide particles in roller</a:t>
            </a:r>
            <a:r>
              <a:rPr lang="tr-TR" sz="2400" dirty="0" smtClean="0"/>
              <a:t> </a:t>
            </a:r>
            <a:r>
              <a:rPr lang="en-US" sz="2400" dirty="0" smtClean="0"/>
              <a:t>bearing and high</a:t>
            </a:r>
            <a:r>
              <a:rPr lang="tr-TR" sz="2400" dirty="0" smtClean="0"/>
              <a:t> </a:t>
            </a:r>
            <a:r>
              <a:rPr lang="en-US" sz="2400" dirty="0" smtClean="0"/>
              <a:t>speed steels. </a:t>
            </a:r>
            <a:endParaRPr lang="tr-TR" sz="2400" dirty="0" smtClean="0"/>
          </a:p>
          <a:p>
            <a:pPr marL="266700" indent="-266700" algn="just">
              <a:buClr>
                <a:srgbClr val="990000"/>
              </a:buClr>
              <a:buSzPct val="120000"/>
              <a:buFont typeface="Wingdings" pitchFamily="2" charset="2"/>
              <a:buChar char="Ø"/>
            </a:pPr>
            <a:r>
              <a:rPr lang="tr-TR" sz="2400" dirty="0" err="1" smtClean="0"/>
              <a:t>To</a:t>
            </a:r>
            <a:r>
              <a:rPr lang="en-US" sz="2400" dirty="0" smtClean="0"/>
              <a:t> study </a:t>
            </a:r>
            <a:r>
              <a:rPr lang="tr-TR" sz="2400" dirty="0" err="1" smtClean="0"/>
              <a:t>the</a:t>
            </a:r>
            <a:r>
              <a:rPr lang="en-US" sz="2400" dirty="0" smtClean="0"/>
              <a:t> coherent phase transformations, which produce</a:t>
            </a:r>
            <a:r>
              <a:rPr lang="tr-TR" sz="2400" dirty="0" smtClean="0"/>
              <a:t> </a:t>
            </a:r>
            <a:r>
              <a:rPr lang="en-US" sz="2400" dirty="0" smtClean="0"/>
              <a:t>surface reliefs. </a:t>
            </a:r>
            <a:endParaRPr lang="tr-TR" sz="2400" dirty="0" smtClean="0"/>
          </a:p>
          <a:p>
            <a:pPr marL="266700" indent="-266700" algn="just">
              <a:buClr>
                <a:srgbClr val="990000"/>
              </a:buClr>
              <a:buSzPct val="120000"/>
              <a:buFont typeface="Wingdings" pitchFamily="2" charset="2"/>
              <a:buChar char="Ø"/>
            </a:pP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en-US" sz="2400" dirty="0" smtClean="0"/>
              <a:t>detect</a:t>
            </a:r>
            <a:r>
              <a:rPr lang="tr-TR" sz="2400" dirty="0" smtClean="0"/>
              <a:t> s</a:t>
            </a:r>
            <a:r>
              <a:rPr lang="en-US" sz="2400" dirty="0" err="1" smtClean="0"/>
              <a:t>urface</a:t>
            </a:r>
            <a:r>
              <a:rPr lang="en-US" sz="2400" dirty="0" smtClean="0"/>
              <a:t> and subsurface defects of thin films evaporated or sputtered on metallic or nonmetallic substrates</a:t>
            </a:r>
            <a:endParaRPr lang="tr-TR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44026" y="3212976"/>
            <a:ext cx="3628374" cy="3478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95536" y="3933056"/>
            <a:ext cx="3600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b="1" dirty="0" smtClean="0"/>
              <a:t>Fig. 7 </a:t>
            </a:r>
            <a:r>
              <a:rPr lang="en-US" sz="2200" dirty="0" smtClean="0"/>
              <a:t>Differential interference contrast after </a:t>
            </a:r>
            <a:r>
              <a:rPr lang="en-US" sz="2200" dirty="0" err="1" smtClean="0"/>
              <a:t>Nomarski</a:t>
            </a:r>
            <a:r>
              <a:rPr lang="en-US" sz="2200" dirty="0" smtClean="0"/>
              <a:t> showing the two-phase structure of a U-33Al-25Co</a:t>
            </a:r>
            <a:r>
              <a:rPr lang="tr-TR" sz="2200" dirty="0" smtClean="0"/>
              <a:t> </a:t>
            </a:r>
            <a:r>
              <a:rPr lang="en-US" sz="2200" dirty="0" smtClean="0"/>
              <a:t>(at.%) alloy. </a:t>
            </a:r>
            <a:r>
              <a:rPr lang="en-US" sz="2200" dirty="0" err="1" smtClean="0"/>
              <a:t>Electrolytically</a:t>
            </a:r>
            <a:r>
              <a:rPr lang="en-US" sz="2200" dirty="0" smtClean="0"/>
              <a:t> etched. 250×</a:t>
            </a:r>
            <a:endParaRPr lang="tr-TR" sz="22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" y="53624"/>
            <a:ext cx="9036496" cy="6386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lphaUcPeriod" startAt="2"/>
            </a:pPr>
            <a:r>
              <a:rPr lang="en-GB" sz="2400" b="1" dirty="0" smtClean="0">
                <a:solidFill>
                  <a:srgbClr val="FF0000"/>
                </a:solidFill>
              </a:rPr>
              <a:t>Contrasting by Interference Layers (Principles). </a:t>
            </a:r>
          </a:p>
          <a:p>
            <a:pPr algn="just">
              <a:spcAft>
                <a:spcPts val="600"/>
              </a:spcAft>
              <a:buClr>
                <a:srgbClr val="990000"/>
              </a:buClr>
              <a:buSzPct val="120000"/>
              <a:buFont typeface="Wingdings" pitchFamily="2" charset="2"/>
              <a:buChar char="Ø"/>
            </a:pPr>
            <a:r>
              <a:rPr lang="en-US" sz="2400" dirty="0" smtClean="0"/>
              <a:t>The method of revealing the microstructure with the aid of physically</a:t>
            </a:r>
            <a:r>
              <a:rPr lang="tr-TR" sz="2400" dirty="0" smtClean="0"/>
              <a:t> </a:t>
            </a:r>
            <a:r>
              <a:rPr lang="en-US" sz="2400" dirty="0" smtClean="0"/>
              <a:t>deposited interference layers (films) is based on an optical-contrast mechanism without chemical or morphological</a:t>
            </a:r>
            <a:r>
              <a:rPr lang="tr-TR" sz="2400" dirty="0" smtClean="0"/>
              <a:t> </a:t>
            </a:r>
            <a:r>
              <a:rPr lang="en-US" sz="2400" dirty="0" smtClean="0"/>
              <a:t>alteration of the specimen surface. </a:t>
            </a:r>
            <a:endParaRPr lang="tr-TR" sz="2400" dirty="0" smtClean="0"/>
          </a:p>
          <a:p>
            <a:pPr algn="just">
              <a:spcAft>
                <a:spcPts val="600"/>
              </a:spcAft>
              <a:buClr>
                <a:srgbClr val="990000"/>
              </a:buClr>
              <a:buSzPct val="120000"/>
              <a:buFont typeface="Wingdings" pitchFamily="2" charset="2"/>
              <a:buChar char="Ø"/>
            </a:pPr>
            <a:r>
              <a:rPr lang="en-US" sz="2400" dirty="0" smtClean="0"/>
              <a:t>The specimen is coated with a transparent layer whose thickness is small compared to</a:t>
            </a:r>
            <a:r>
              <a:rPr lang="tr-TR" sz="2400" dirty="0" smtClean="0"/>
              <a:t> </a:t>
            </a:r>
            <a:r>
              <a:rPr lang="en-US" sz="2400" dirty="0" smtClean="0"/>
              <a:t>the resolving power of the optical microscope. </a:t>
            </a:r>
            <a:endParaRPr lang="tr-TR" sz="2400" dirty="0" smtClean="0"/>
          </a:p>
          <a:p>
            <a:pPr algn="just">
              <a:spcAft>
                <a:spcPts val="600"/>
              </a:spcAft>
              <a:buClr>
                <a:srgbClr val="990000"/>
              </a:buClr>
              <a:buSzPct val="120000"/>
              <a:buFont typeface="Wingdings" pitchFamily="2" charset="2"/>
              <a:buChar char="Ø"/>
            </a:pPr>
            <a:r>
              <a:rPr lang="en-US" sz="2400" dirty="0" smtClean="0"/>
              <a:t>In interference layer microscopy, light that is incident on the deposited</a:t>
            </a:r>
            <a:r>
              <a:rPr lang="tr-TR" sz="2400" dirty="0" smtClean="0"/>
              <a:t> </a:t>
            </a:r>
            <a:r>
              <a:rPr lang="en-US" sz="2400" dirty="0" smtClean="0"/>
              <a:t>film is reflected at the air/layer and layer/specimen interfaces (Fig. 8).</a:t>
            </a:r>
            <a:endParaRPr lang="tr-TR" sz="2400" dirty="0" smtClean="0"/>
          </a:p>
          <a:p>
            <a:pPr algn="just">
              <a:spcAft>
                <a:spcPts val="600"/>
              </a:spcAft>
              <a:buClr>
                <a:srgbClr val="990000"/>
              </a:buClr>
              <a:buSzPct val="120000"/>
              <a:buFont typeface="Wingdings" pitchFamily="2" charset="2"/>
              <a:buChar char="Ø"/>
            </a:pPr>
            <a:r>
              <a:rPr lang="en-US" sz="2400" dirty="0" smtClean="0"/>
              <a:t>Phases with different optical constants appear in</a:t>
            </a:r>
            <a:r>
              <a:rPr lang="tr-TR" sz="2400" dirty="0" smtClean="0"/>
              <a:t> </a:t>
            </a:r>
            <a:r>
              <a:rPr lang="en-US" sz="2400" dirty="0" smtClean="0"/>
              <a:t>various degrees of brightness and colors. </a:t>
            </a:r>
            <a:endParaRPr lang="tr-TR" sz="2400" dirty="0" smtClean="0"/>
          </a:p>
          <a:p>
            <a:pPr algn="just">
              <a:spcAft>
                <a:spcPts val="600"/>
              </a:spcAft>
              <a:buClr>
                <a:srgbClr val="990000"/>
              </a:buClr>
              <a:buSzPct val="120000"/>
              <a:buFont typeface="Wingdings" pitchFamily="2" charset="2"/>
              <a:buChar char="Ø"/>
            </a:pPr>
            <a:r>
              <a:rPr lang="en-US" sz="2400" dirty="0" smtClean="0"/>
              <a:t>The color of a phase is determined by its optical constants and by the thickness</a:t>
            </a:r>
            <a:r>
              <a:rPr lang="tr-TR" sz="2400" dirty="0" smtClean="0"/>
              <a:t> </a:t>
            </a:r>
            <a:r>
              <a:rPr lang="en-US" sz="2400" dirty="0" smtClean="0"/>
              <a:t>and optical constants of the interference layer.</a:t>
            </a:r>
            <a:endParaRPr lang="tr-TR" sz="2400" dirty="0" smtClean="0"/>
          </a:p>
          <a:p>
            <a:pPr algn="just">
              <a:spcAft>
                <a:spcPts val="600"/>
              </a:spcAft>
              <a:buClr>
                <a:srgbClr val="990000"/>
              </a:buClr>
              <a:buSzPct val="120000"/>
              <a:buFont typeface="Wingdings" pitchFamily="2" charset="2"/>
              <a:buChar char="Ø"/>
            </a:pPr>
            <a:r>
              <a:rPr lang="en-GB" sz="2400" u="sng" dirty="0" smtClean="0"/>
              <a:t>How layers are deposited? </a:t>
            </a:r>
            <a:r>
              <a:rPr lang="en-GB" sz="2400" dirty="0" smtClean="0"/>
              <a:t>Reactively </a:t>
            </a:r>
            <a:r>
              <a:rPr lang="en-US" sz="2400" dirty="0" smtClean="0"/>
              <a:t>sputtered and vapor-deposited films are used</a:t>
            </a:r>
            <a:r>
              <a:rPr lang="tr-TR" sz="2400" dirty="0" smtClean="0"/>
              <a:t> as an </a:t>
            </a:r>
            <a:r>
              <a:rPr lang="en-GB" sz="2400" dirty="0" smtClean="0"/>
              <a:t>interference layers.</a:t>
            </a:r>
            <a:endParaRPr lang="en-GB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0520" y="58992"/>
            <a:ext cx="8888212" cy="324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en-GB" sz="2400" dirty="0" smtClean="0"/>
              <a:t>produce an image contrast does not always  refer to the selective chemical dissolution of various structural features.</a:t>
            </a:r>
          </a:p>
          <a:p>
            <a:r>
              <a:rPr lang="en-GB" sz="3200" b="1" dirty="0" smtClean="0">
                <a:solidFill>
                  <a:srgbClr val="0070C0"/>
                </a:solidFill>
              </a:rPr>
              <a:t>Metallographic contrasting </a:t>
            </a:r>
            <a:r>
              <a:rPr lang="en-US" sz="3200" b="1" dirty="0" smtClean="0">
                <a:solidFill>
                  <a:srgbClr val="0070C0"/>
                </a:solidFill>
              </a:rPr>
              <a:t>methods include</a:t>
            </a:r>
            <a:r>
              <a:rPr lang="tr-TR" sz="3200" b="1" dirty="0" smtClean="0">
                <a:solidFill>
                  <a:srgbClr val="0070C0"/>
                </a:solidFill>
              </a:rPr>
              <a:t>;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endParaRPr lang="tr-TR" sz="3200" b="1" dirty="0" smtClean="0">
              <a:solidFill>
                <a:srgbClr val="0070C0"/>
              </a:solidFill>
            </a:endParaRPr>
          </a:p>
          <a:p>
            <a:pPr marL="265113" indent="-265113">
              <a:lnSpc>
                <a:spcPct val="125000"/>
              </a:lnSpc>
              <a:buClr>
                <a:srgbClr val="C00000"/>
              </a:buClr>
              <a:buFont typeface="+mj-lt"/>
              <a:buAutoNum type="alphaLcPeriod"/>
            </a:pPr>
            <a:r>
              <a:rPr lang="en-US" sz="3200" dirty="0" smtClean="0"/>
              <a:t>electrochemical, </a:t>
            </a:r>
            <a:endParaRPr lang="tr-TR" sz="3200" dirty="0" smtClean="0"/>
          </a:p>
          <a:p>
            <a:pPr marL="265113" indent="-265113">
              <a:lnSpc>
                <a:spcPct val="125000"/>
              </a:lnSpc>
              <a:buClr>
                <a:srgbClr val="C00000"/>
              </a:buClr>
              <a:buFont typeface="+mj-lt"/>
              <a:buAutoNum type="alphaLcPeriod"/>
            </a:pPr>
            <a:r>
              <a:rPr lang="en-US" sz="3200" dirty="0" smtClean="0"/>
              <a:t>optical, and </a:t>
            </a:r>
            <a:endParaRPr lang="tr-TR" sz="3200" dirty="0" smtClean="0"/>
          </a:p>
          <a:p>
            <a:pPr marL="265113" indent="-265113">
              <a:lnSpc>
                <a:spcPct val="125000"/>
              </a:lnSpc>
              <a:buClr>
                <a:srgbClr val="C00000"/>
              </a:buClr>
              <a:buFont typeface="+mj-lt"/>
              <a:buAutoNum type="alphaLcPeriod"/>
            </a:pPr>
            <a:r>
              <a:rPr lang="en-US" sz="3200" dirty="0" smtClean="0"/>
              <a:t>physical etching techniques.</a:t>
            </a:r>
            <a:endParaRPr lang="tr-TR" sz="3200" dirty="0"/>
          </a:p>
        </p:txBody>
      </p:sp>
      <p:sp>
        <p:nvSpPr>
          <p:cNvPr id="3" name="Rectangle 2"/>
          <p:cNvSpPr/>
          <p:nvPr/>
        </p:nvSpPr>
        <p:spPr>
          <a:xfrm>
            <a:off x="88488" y="3645024"/>
            <a:ext cx="89644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GB" sz="2400" dirty="0" smtClean="0">
                <a:solidFill>
                  <a:srgbClr val="0070C0"/>
                </a:solidFill>
              </a:rPr>
              <a:t>Although use of etching  is primarily intended for optical examination,</a:t>
            </a:r>
            <a:r>
              <a:rPr lang="en-GB" sz="2400" dirty="0" smtClean="0"/>
              <a:t> polished and etched sections are increasingly examined using the </a:t>
            </a:r>
            <a:r>
              <a:rPr lang="en-GB" sz="2400" dirty="0" smtClean="0">
                <a:solidFill>
                  <a:srgbClr val="0070C0"/>
                </a:solidFill>
              </a:rPr>
              <a:t>scanning electron microscope </a:t>
            </a:r>
            <a:r>
              <a:rPr lang="en-GB" sz="2400" dirty="0" smtClean="0"/>
              <a:t>with magnifications between those of the optical and transmission electron microscopes.</a:t>
            </a:r>
            <a:r>
              <a:rPr lang="tr-TR" sz="2400" dirty="0" smtClean="0">
                <a:solidFill>
                  <a:srgbClr val="0070C0"/>
                </a:solidFill>
              </a:rPr>
              <a:t>  </a:t>
            </a:r>
            <a:endParaRPr lang="en-GB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" y="33339"/>
            <a:ext cx="8892480" cy="4454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0" y="4509120"/>
            <a:ext cx="89289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/>
              <a:t>Fig. 8 </a:t>
            </a:r>
            <a:r>
              <a:rPr lang="en-US" sz="2400" dirty="0" smtClean="0"/>
              <a:t>The function of a physically deposited interference layer. Contrast between phase A and B is achieved by</a:t>
            </a:r>
            <a:r>
              <a:rPr lang="tr-TR" sz="2400" dirty="0" smtClean="0"/>
              <a:t> </a:t>
            </a:r>
            <a:r>
              <a:rPr lang="en-US" sz="2400" dirty="0" smtClean="0"/>
              <a:t>optimizing the optical constants (</a:t>
            </a:r>
            <a:r>
              <a:rPr lang="en-US" sz="2400" i="1" dirty="0" smtClean="0"/>
              <a:t>n</a:t>
            </a:r>
            <a:r>
              <a:rPr lang="en-US" sz="2400" i="1" baseline="-25000" dirty="0" smtClean="0"/>
              <a:t>s</a:t>
            </a:r>
            <a:r>
              <a:rPr lang="tr-TR" sz="2400" dirty="0" smtClean="0"/>
              <a:t>: </a:t>
            </a:r>
            <a:r>
              <a:rPr lang="en-GB" sz="2400" dirty="0" smtClean="0"/>
              <a:t>refractive indices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k</a:t>
            </a:r>
            <a:r>
              <a:rPr lang="en-US" sz="2400" i="1" baseline="-25000" dirty="0" err="1" smtClean="0"/>
              <a:t>s</a:t>
            </a:r>
            <a:r>
              <a:rPr lang="tr-TR" sz="2400" dirty="0" smtClean="0"/>
              <a:t>:</a:t>
            </a:r>
            <a:r>
              <a:rPr lang="en-US" sz="2400" dirty="0" smtClean="0"/>
              <a:t> absorption coefficients</a:t>
            </a:r>
            <a:r>
              <a:rPr lang="en-US" sz="2400" i="1" dirty="0" smtClean="0"/>
              <a:t>) of the layer with respect to the optical constants of the phases (</a:t>
            </a:r>
            <a:r>
              <a:rPr lang="en-US" sz="2400" i="1" dirty="0" err="1" smtClean="0"/>
              <a:t>n</a:t>
            </a:r>
            <a:r>
              <a:rPr lang="en-US" sz="2400" i="1" baseline="-25000" dirty="0" err="1" smtClean="0"/>
              <a:t>A</a:t>
            </a:r>
            <a:r>
              <a:rPr lang="en-US" sz="2400" i="1" dirty="0" smtClean="0"/>
              <a:t>, k</a:t>
            </a:r>
            <a:r>
              <a:rPr lang="en-US" sz="2400" i="1" baseline="-25000" dirty="0" smtClean="0"/>
              <a:t>A</a:t>
            </a:r>
            <a:r>
              <a:rPr lang="en-US" sz="2400" i="1" dirty="0" smtClean="0"/>
              <a:t>,</a:t>
            </a:r>
            <a:r>
              <a:rPr lang="tr-TR" sz="2400" i="1" dirty="0" smtClean="0"/>
              <a:t> </a:t>
            </a:r>
            <a:r>
              <a:rPr lang="en-US" sz="2400" i="1" dirty="0" err="1" smtClean="0"/>
              <a:t>n</a:t>
            </a:r>
            <a:r>
              <a:rPr lang="en-US" sz="2400" i="1" baseline="-25000" dirty="0" err="1" smtClean="0"/>
              <a:t>B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k</a:t>
            </a:r>
            <a:r>
              <a:rPr lang="en-US" sz="2400" i="1" baseline="-25000" dirty="0" err="1" smtClean="0"/>
              <a:t>B</a:t>
            </a:r>
            <a:r>
              <a:rPr lang="en-US" sz="2400" i="1" dirty="0" smtClean="0"/>
              <a:t>) and adjusting the layer thickness </a:t>
            </a:r>
            <a:r>
              <a:rPr lang="en-US" sz="2400" i="1" dirty="0" err="1" smtClean="0"/>
              <a:t>d</a:t>
            </a:r>
            <a:r>
              <a:rPr lang="en-US" sz="2400" i="1" baseline="-25000" dirty="0" err="1" smtClean="0"/>
              <a:t>s</a:t>
            </a:r>
            <a:r>
              <a:rPr lang="en-US" sz="2400" i="1" dirty="0" smtClean="0"/>
              <a:t>.</a:t>
            </a:r>
            <a:endParaRPr lang="tr-TR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" y="67866"/>
            <a:ext cx="90364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u="sng" dirty="0" smtClean="0">
                <a:solidFill>
                  <a:srgbClr val="C00000"/>
                </a:solidFill>
              </a:rPr>
              <a:t>T</a:t>
            </a:r>
            <a:r>
              <a:rPr lang="en-US" sz="2400" u="sng" dirty="0" smtClean="0">
                <a:solidFill>
                  <a:srgbClr val="C00000"/>
                </a:solidFill>
              </a:rPr>
              <a:t>he optimum contrasting </a:t>
            </a:r>
            <a:r>
              <a:rPr lang="en-GB" sz="2400" u="sng" dirty="0" smtClean="0">
                <a:solidFill>
                  <a:srgbClr val="C00000"/>
                </a:solidFill>
              </a:rPr>
              <a:t>conditions</a:t>
            </a:r>
            <a:r>
              <a:rPr lang="en-GB" sz="2400" dirty="0" smtClean="0"/>
              <a:t> is achieved simply by a commercially available contrasting chamber where the results of reactive sputtering can be directly observed by placing the coated specimen under a microscope without removing the specimen from the chamber (see Fig. 9). </a:t>
            </a:r>
          </a:p>
          <a:p>
            <a:pPr algn="just"/>
            <a:r>
              <a:rPr lang="en-GB" sz="2400" b="1" dirty="0" smtClean="0">
                <a:solidFill>
                  <a:srgbClr val="C00000"/>
                </a:solidFill>
              </a:rPr>
              <a:t>The chamber </a:t>
            </a:r>
            <a:r>
              <a:rPr lang="en-GB" sz="2400" u="sng" dirty="0" smtClean="0"/>
              <a:t>consists of an atomizer with interchangeable cathodes</a:t>
            </a:r>
            <a:r>
              <a:rPr lang="en-GB" sz="2400" dirty="0" smtClean="0"/>
              <a:t>, </a:t>
            </a:r>
            <a:r>
              <a:rPr lang="en-GB" sz="2400" u="sng" dirty="0" smtClean="0"/>
              <a:t>a high-voltage supply</a:t>
            </a:r>
            <a:r>
              <a:rPr lang="en-GB" sz="2400" dirty="0" smtClean="0"/>
              <a:t>, and </a:t>
            </a:r>
            <a:r>
              <a:rPr lang="en-GB" sz="2400" u="sng" dirty="0" smtClean="0"/>
              <a:t>an electron gun to ionize </a:t>
            </a:r>
            <a:r>
              <a:rPr lang="en-US" sz="2400" u="sng" dirty="0" smtClean="0"/>
              <a:t>the reactive gas (oxygen).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748161"/>
            <a:ext cx="5799085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0354" y="5772745"/>
            <a:ext cx="90364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/>
              <a:t>Fig. 9 </a:t>
            </a:r>
            <a:r>
              <a:rPr lang="en-US" dirty="0" smtClean="0"/>
              <a:t>Gas contrasting chamber used for reactive sputtering and optical examination of interference layers on</a:t>
            </a:r>
            <a:r>
              <a:rPr lang="tr-TR" dirty="0" smtClean="0"/>
              <a:t> </a:t>
            </a:r>
            <a:r>
              <a:rPr lang="en-US" dirty="0" smtClean="0"/>
              <a:t>polished specimens. The results of the reactive sputtering process can be monitored through the viewing</a:t>
            </a:r>
            <a:r>
              <a:rPr lang="tr-TR" dirty="0" smtClean="0"/>
              <a:t> </a:t>
            </a:r>
            <a:r>
              <a:rPr lang="tr-TR" dirty="0" err="1" smtClean="0"/>
              <a:t>window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064" y="0"/>
            <a:ext cx="89644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buClr>
                <a:srgbClr val="990000"/>
              </a:buClr>
              <a:buSzPct val="120000"/>
              <a:buFont typeface="Wingdings" pitchFamily="2" charset="2"/>
              <a:buChar char="Ø"/>
            </a:pPr>
            <a:r>
              <a:rPr lang="en-GB" sz="2400" dirty="0" smtClean="0"/>
              <a:t>Reproducible results can be maintained when the polished microsection is carefully prepared. </a:t>
            </a:r>
          </a:p>
          <a:p>
            <a:pPr marL="266700" indent="-266700" algn="just">
              <a:buClr>
                <a:srgbClr val="990000"/>
              </a:buClr>
              <a:buSzPct val="120000"/>
              <a:buFont typeface="Wingdings" pitchFamily="2" charset="2"/>
              <a:buChar char="Ø"/>
            </a:pPr>
            <a:r>
              <a:rPr lang="en-GB" sz="2400" dirty="0" smtClean="0"/>
              <a:t>This technique is applied to various metal alloys, composite materials, coatings, and joined materials. For example, good contrast is obtained for aluminium alloys, high-temperature nickel and cobalt alloys, cemented carbides, plasma-sprayed layers, brazed joints, and sintered metals.</a:t>
            </a:r>
            <a:endParaRPr lang="tr-TR" sz="2400" dirty="0" smtClean="0"/>
          </a:p>
          <a:p>
            <a:pPr marL="266700" indent="-266700" algn="just">
              <a:buClr>
                <a:srgbClr val="990000"/>
              </a:buClr>
              <a:buSzPct val="120000"/>
              <a:buFont typeface="Wingdings" pitchFamily="2" charset="2"/>
              <a:buChar char="Ø"/>
            </a:pPr>
            <a:r>
              <a:rPr lang="en-US" sz="2400" dirty="0" smtClean="0"/>
              <a:t>Typical results of contrasting by interference layers are illustrated in Fig. 10; four phases can be differentiated on the</a:t>
            </a:r>
            <a:r>
              <a:rPr lang="tr-TR" sz="2400" dirty="0" smtClean="0"/>
              <a:t> </a:t>
            </a:r>
            <a:r>
              <a:rPr lang="en-US" sz="2400" dirty="0" smtClean="0"/>
              <a:t>polished microsection of a cast tin-silver-copper alloy coated with a platinum oxide layer.</a:t>
            </a:r>
            <a:r>
              <a:rPr lang="tr-TR" sz="2400" dirty="0" smtClean="0"/>
              <a:t> </a:t>
            </a:r>
            <a:endParaRPr lang="en-GB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8764" y="3861048"/>
            <a:ext cx="2880320" cy="274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78830" y="4149080"/>
            <a:ext cx="60121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/>
              <a:t>Fig. 10 </a:t>
            </a:r>
            <a:r>
              <a:rPr lang="en-US" sz="2400" dirty="0" smtClean="0"/>
              <a:t>Interference-layer micrograph of a cast Sn-18Ag-15Cu alloy. Polished specimen coated with a platinum</a:t>
            </a:r>
            <a:r>
              <a:rPr lang="tr-TR" sz="2400" dirty="0" smtClean="0"/>
              <a:t> </a:t>
            </a:r>
            <a:r>
              <a:rPr lang="en-US" sz="2400" dirty="0" smtClean="0"/>
              <a:t>oxide layer by reactive sputtering. Structure consists of Ag3Sn (white), </a:t>
            </a:r>
            <a:r>
              <a:rPr lang="en-US" sz="2400" dirty="0" err="1" smtClean="0"/>
              <a:t>Sn</a:t>
            </a:r>
            <a:r>
              <a:rPr lang="en-US" sz="2400" dirty="0" smtClean="0"/>
              <a:t> (light gray), Cu6Sn5 (medium gray),</a:t>
            </a:r>
            <a:r>
              <a:rPr lang="tr-TR" sz="2400" dirty="0" smtClean="0"/>
              <a:t> </a:t>
            </a:r>
            <a:r>
              <a:rPr lang="en-US" sz="2400" dirty="0" smtClean="0"/>
              <a:t>and Cu3Sn (dark gray). 300×</a:t>
            </a:r>
            <a:endParaRPr lang="tr-TR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033638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GB" sz="2800" b="1" dirty="0" smtClean="0">
                <a:solidFill>
                  <a:srgbClr val="990000"/>
                </a:solidFill>
              </a:rPr>
              <a:t>Destructive Etching (Classification)</a:t>
            </a:r>
          </a:p>
          <a:p>
            <a:pPr marL="266700" indent="-266700" algn="just">
              <a:lnSpc>
                <a:spcPts val="2400"/>
              </a:lnSpc>
              <a:spcAft>
                <a:spcPts val="600"/>
              </a:spcAft>
              <a:buClr>
                <a:srgbClr val="990000"/>
              </a:buClr>
              <a:buSzPct val="90000"/>
              <a:buFont typeface="Wingdings" pitchFamily="2" charset="2"/>
              <a:buChar char="Ø"/>
            </a:pPr>
            <a:r>
              <a:rPr lang="en-GB" sz="2400" dirty="0" smtClean="0"/>
              <a:t>The types of destructive etching:  </a:t>
            </a:r>
            <a:r>
              <a:rPr lang="en-GB" sz="2400" b="1" dirty="0" smtClean="0">
                <a:solidFill>
                  <a:srgbClr val="FF0000"/>
                </a:solidFill>
              </a:rPr>
              <a:t>(</a:t>
            </a:r>
            <a:r>
              <a:rPr lang="tr-TR" sz="2400" b="1" dirty="0" smtClean="0">
                <a:solidFill>
                  <a:srgbClr val="FF0000"/>
                </a:solidFill>
              </a:rPr>
              <a:t>a</a:t>
            </a:r>
            <a:r>
              <a:rPr lang="en-GB" sz="2400" b="1" dirty="0" smtClean="0">
                <a:solidFill>
                  <a:srgbClr val="FF0000"/>
                </a:solidFill>
              </a:rPr>
              <a:t>) </a:t>
            </a:r>
            <a:r>
              <a:rPr lang="en-GB" sz="2400" b="1" dirty="0" smtClean="0">
                <a:solidFill>
                  <a:srgbClr val="FF0000"/>
                </a:solidFill>
              </a:rPr>
              <a:t>electrochemical </a:t>
            </a:r>
            <a:r>
              <a:rPr lang="en-GB" sz="2400" dirty="0" smtClean="0"/>
              <a:t>and </a:t>
            </a:r>
            <a:r>
              <a:rPr lang="en-GB" sz="2400" b="1" dirty="0" smtClean="0">
                <a:solidFill>
                  <a:srgbClr val="FF0000"/>
                </a:solidFill>
              </a:rPr>
              <a:t>(</a:t>
            </a:r>
            <a:r>
              <a:rPr lang="tr-TR" sz="2400" b="1" dirty="0" smtClean="0">
                <a:solidFill>
                  <a:srgbClr val="FF0000"/>
                </a:solidFill>
              </a:rPr>
              <a:t>b</a:t>
            </a:r>
            <a:r>
              <a:rPr lang="en-GB" sz="2400" b="1" dirty="0" smtClean="0">
                <a:solidFill>
                  <a:srgbClr val="FF0000"/>
                </a:solidFill>
              </a:rPr>
              <a:t>) </a:t>
            </a:r>
            <a:r>
              <a:rPr lang="en-GB" sz="2400" b="1" dirty="0" smtClean="0">
                <a:solidFill>
                  <a:srgbClr val="FF0000"/>
                </a:solidFill>
              </a:rPr>
              <a:t>physical</a:t>
            </a:r>
            <a:r>
              <a:rPr lang="en-GB" sz="2400" dirty="0" smtClean="0">
                <a:solidFill>
                  <a:srgbClr val="FF0000"/>
                </a:solidFill>
              </a:rPr>
              <a:t> </a:t>
            </a:r>
            <a:r>
              <a:rPr lang="en-GB" sz="2400" dirty="0" smtClean="0"/>
              <a:t>etching. </a:t>
            </a:r>
          </a:p>
          <a:p>
            <a:pPr marL="266700" indent="-266700" algn="just">
              <a:lnSpc>
                <a:spcPts val="2400"/>
              </a:lnSpc>
              <a:spcAft>
                <a:spcPts val="600"/>
              </a:spcAft>
              <a:buClr>
                <a:srgbClr val="990000"/>
              </a:buClr>
              <a:buSzPct val="90000"/>
              <a:buFont typeface="Wingdings" pitchFamily="2" charset="2"/>
              <a:buChar char="Ø"/>
            </a:pPr>
            <a:r>
              <a:rPr lang="en-GB" sz="2400" dirty="0" smtClean="0"/>
              <a:t>The classical electrochemical etching procedures, including conventional etching, are utilized more frequently than physical etching methods which are used primarily when other techniques fail.</a:t>
            </a:r>
            <a:endParaRPr lang="en-GB" sz="2400" dirty="0"/>
          </a:p>
        </p:txBody>
      </p:sp>
      <p:sp>
        <p:nvSpPr>
          <p:cNvPr id="4" name="Rectangle 3"/>
          <p:cNvSpPr/>
          <p:nvPr/>
        </p:nvSpPr>
        <p:spPr>
          <a:xfrm>
            <a:off x="0" y="2364462"/>
            <a:ext cx="907485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>
              <a:buFont typeface="+mj-lt"/>
              <a:buAutoNum type="alphaLcPeriod"/>
            </a:pPr>
            <a:r>
              <a:rPr lang="en-US" sz="2300" b="1" dirty="0" smtClean="0">
                <a:solidFill>
                  <a:srgbClr val="FF0000"/>
                </a:solidFill>
              </a:rPr>
              <a:t>Electrochemical (Chemical) Etching.</a:t>
            </a:r>
            <a:endParaRPr lang="tr-TR" sz="2300" b="1" dirty="0" smtClean="0">
              <a:solidFill>
                <a:srgbClr val="FF0000"/>
              </a:solidFill>
            </a:endParaRPr>
          </a:p>
          <a:p>
            <a:pPr marL="457200" indent="-457200"/>
            <a:r>
              <a:rPr lang="en-GB" sz="23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Main principles: </a:t>
            </a:r>
          </a:p>
          <a:p>
            <a:pPr marL="266700" indent="-266700" algn="just">
              <a:lnSpc>
                <a:spcPts val="2400"/>
              </a:lnSpc>
              <a:spcAft>
                <a:spcPts val="600"/>
              </a:spcAft>
              <a:buClr>
                <a:srgbClr val="0070C0"/>
              </a:buClr>
              <a:buSzPct val="90000"/>
              <a:buFont typeface="Wingdings" pitchFamily="2" charset="2"/>
              <a:buChar char="Ø"/>
            </a:pPr>
            <a:r>
              <a:rPr lang="en-US" sz="2400" dirty="0" smtClean="0"/>
              <a:t>During the etching </a:t>
            </a:r>
            <a:r>
              <a:rPr lang="tr-TR" sz="2400" dirty="0" smtClean="0"/>
              <a:t>(a) </a:t>
            </a:r>
            <a:r>
              <a:rPr lang="en-US" sz="2400" dirty="0" smtClean="0"/>
              <a:t>cathodic </a:t>
            </a:r>
            <a:r>
              <a:rPr lang="en-GB" sz="2400" dirty="0" smtClean="0"/>
              <a:t>and (b) </a:t>
            </a:r>
            <a:r>
              <a:rPr lang="en-US" sz="2400" dirty="0" smtClean="0"/>
              <a:t>anodic reactions take place. </a:t>
            </a:r>
            <a:endParaRPr lang="tr-TR" sz="2400" dirty="0" smtClean="0"/>
          </a:p>
          <a:p>
            <a:pPr marL="266700" indent="-266700" algn="just">
              <a:lnSpc>
                <a:spcPts val="2400"/>
              </a:lnSpc>
              <a:spcAft>
                <a:spcPts val="600"/>
              </a:spcAft>
              <a:buClr>
                <a:srgbClr val="0070C0"/>
              </a:buClr>
              <a:buSzPct val="90000"/>
              <a:buFont typeface="Wingdings" pitchFamily="2" charset="2"/>
              <a:buChar char="Ø"/>
            </a:pPr>
            <a:r>
              <a:rPr lang="en-US" sz="2400" dirty="0" smtClean="0"/>
              <a:t>All metals contacting the etching solutions tend to</a:t>
            </a:r>
            <a:r>
              <a:rPr lang="tr-TR" sz="2400" dirty="0" smtClean="0"/>
              <a:t> </a:t>
            </a:r>
            <a:r>
              <a:rPr lang="en-US" sz="2400" dirty="0" smtClean="0"/>
              <a:t>become ionized by releasing electrons. </a:t>
            </a:r>
            <a:endParaRPr lang="tr-TR" sz="2400" dirty="0" smtClean="0"/>
          </a:p>
          <a:p>
            <a:pPr marL="266700" indent="-266700" algn="just">
              <a:lnSpc>
                <a:spcPts val="2400"/>
              </a:lnSpc>
              <a:spcAft>
                <a:spcPts val="600"/>
              </a:spcAft>
              <a:buClr>
                <a:srgbClr val="0070C0"/>
              </a:buClr>
              <a:buSzPct val="90000"/>
              <a:buFont typeface="Wingdings" pitchFamily="2" charset="2"/>
              <a:buChar char="Ø"/>
            </a:pPr>
            <a:r>
              <a:rPr lang="en-US" sz="2400" dirty="0" smtClean="0"/>
              <a:t>The extent of this reaction can be recorded by measuring the electrochemical</a:t>
            </a:r>
            <a:r>
              <a:rPr lang="tr-TR" sz="2400" dirty="0" smtClean="0"/>
              <a:t> </a:t>
            </a:r>
            <a:r>
              <a:rPr lang="en-US" sz="2400" dirty="0" smtClean="0"/>
              <a:t>potential. </a:t>
            </a:r>
            <a:endParaRPr lang="tr-TR" sz="2400" dirty="0" smtClean="0"/>
          </a:p>
          <a:p>
            <a:pPr marL="266700" indent="-266700" algn="just">
              <a:lnSpc>
                <a:spcPts val="2400"/>
              </a:lnSpc>
              <a:spcAft>
                <a:spcPts val="600"/>
              </a:spcAft>
              <a:buClr>
                <a:srgbClr val="0070C0"/>
              </a:buClr>
              <a:buSzPct val="90000"/>
              <a:buFont typeface="Wingdings" pitchFamily="2" charset="2"/>
              <a:buChar char="Ø"/>
            </a:pPr>
            <a:r>
              <a:rPr lang="en-US" sz="2400" dirty="0" smtClean="0"/>
              <a:t>This is performed by comparing the potential of metal versus the standard potential of a reference electrode.</a:t>
            </a:r>
            <a:r>
              <a:rPr lang="tr-TR" sz="2400" dirty="0" smtClean="0"/>
              <a:t> </a:t>
            </a:r>
          </a:p>
          <a:p>
            <a:pPr marL="266700" indent="-266700" algn="just">
              <a:lnSpc>
                <a:spcPts val="2400"/>
              </a:lnSpc>
              <a:spcAft>
                <a:spcPts val="600"/>
              </a:spcAft>
              <a:buClr>
                <a:srgbClr val="0070C0"/>
              </a:buClr>
              <a:buSzPct val="90000"/>
              <a:buFont typeface="Wingdings" pitchFamily="2" charset="2"/>
              <a:buChar char="Ø"/>
            </a:pPr>
            <a:r>
              <a:rPr lang="en-US" sz="2400" dirty="0" smtClean="0"/>
              <a:t>The tabulation of various metals results in the electromotive series of elements: Li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, Na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, K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, Ca</a:t>
            </a:r>
            <a:r>
              <a:rPr lang="en-US" sz="2400" baseline="30000" dirty="0" smtClean="0"/>
              <a:t>++</a:t>
            </a:r>
            <a:r>
              <a:rPr lang="en-US" sz="2400" dirty="0" smtClean="0"/>
              <a:t>, </a:t>
            </a:r>
            <a:r>
              <a:rPr lang="en-US" sz="2400" dirty="0" err="1" smtClean="0"/>
              <a:t>Ba</a:t>
            </a:r>
            <a:r>
              <a:rPr lang="en-US" sz="2400" baseline="30000" dirty="0" smtClean="0"/>
              <a:t>++</a:t>
            </a:r>
            <a:r>
              <a:rPr lang="en-US" sz="2400" dirty="0" smtClean="0"/>
              <a:t>, Be</a:t>
            </a:r>
            <a:r>
              <a:rPr lang="en-US" sz="2400" baseline="30000" dirty="0" smtClean="0"/>
              <a:t>++</a:t>
            </a:r>
            <a:r>
              <a:rPr lang="en-US" sz="2400" dirty="0" smtClean="0"/>
              <a:t>, Mg</a:t>
            </a:r>
            <a:r>
              <a:rPr lang="en-US" sz="2400" baseline="30000" dirty="0" smtClean="0"/>
              <a:t>++</a:t>
            </a:r>
            <a:r>
              <a:rPr lang="en-US" sz="2400" dirty="0" smtClean="0"/>
              <a:t>,</a:t>
            </a:r>
            <a:r>
              <a:rPr lang="tr-TR" sz="2400" dirty="0" smtClean="0"/>
              <a:t> Al</a:t>
            </a:r>
            <a:r>
              <a:rPr lang="tr-TR" sz="2400" baseline="30000" dirty="0" smtClean="0"/>
              <a:t>+++</a:t>
            </a:r>
            <a:r>
              <a:rPr lang="tr-TR" sz="2400" dirty="0" smtClean="0"/>
              <a:t>, </a:t>
            </a:r>
            <a:r>
              <a:rPr lang="tr-TR" sz="2400" dirty="0" err="1" smtClean="0"/>
              <a:t>Mn</a:t>
            </a:r>
            <a:r>
              <a:rPr lang="tr-TR" sz="2400" baseline="30000" dirty="0" smtClean="0"/>
              <a:t>++</a:t>
            </a:r>
            <a:r>
              <a:rPr lang="tr-TR" sz="2400" dirty="0" smtClean="0"/>
              <a:t>, </a:t>
            </a:r>
            <a:r>
              <a:rPr lang="tr-TR" sz="2400" dirty="0" err="1" smtClean="0"/>
              <a:t>Zn</a:t>
            </a:r>
            <a:r>
              <a:rPr lang="tr-TR" sz="2400" baseline="30000" dirty="0" smtClean="0"/>
              <a:t>++</a:t>
            </a:r>
            <a:r>
              <a:rPr lang="tr-TR" sz="2400" dirty="0" smtClean="0"/>
              <a:t>, </a:t>
            </a:r>
            <a:r>
              <a:rPr lang="tr-TR" sz="2400" dirty="0" err="1" smtClean="0"/>
              <a:t>Cr</a:t>
            </a:r>
            <a:r>
              <a:rPr lang="tr-TR" sz="2400" baseline="30000" dirty="0" smtClean="0"/>
              <a:t>+++</a:t>
            </a:r>
            <a:r>
              <a:rPr lang="tr-TR" sz="2400" dirty="0" smtClean="0"/>
              <a:t>, </a:t>
            </a:r>
            <a:r>
              <a:rPr lang="tr-TR" sz="2400" dirty="0" err="1" smtClean="0"/>
              <a:t>Cd</a:t>
            </a:r>
            <a:r>
              <a:rPr lang="tr-TR" sz="2400" baseline="30000" dirty="0" smtClean="0"/>
              <a:t>++</a:t>
            </a:r>
            <a:r>
              <a:rPr lang="tr-TR" sz="2400" dirty="0" smtClean="0"/>
              <a:t>, Ti</a:t>
            </a:r>
            <a:r>
              <a:rPr lang="tr-TR" sz="2400" baseline="30000" dirty="0" smtClean="0"/>
              <a:t>+</a:t>
            </a:r>
            <a:r>
              <a:rPr lang="tr-TR" sz="2400" dirty="0" smtClean="0"/>
              <a:t>, </a:t>
            </a:r>
            <a:r>
              <a:rPr lang="tr-TR" sz="2400" dirty="0" err="1" smtClean="0"/>
              <a:t>Co</a:t>
            </a:r>
            <a:r>
              <a:rPr lang="tr-TR" sz="2400" baseline="30000" dirty="0" smtClean="0"/>
              <a:t>++</a:t>
            </a:r>
            <a:r>
              <a:rPr lang="tr-TR" sz="2400" dirty="0" smtClean="0"/>
              <a:t>, </a:t>
            </a:r>
            <a:r>
              <a:rPr lang="tr-TR" sz="2400" dirty="0" err="1" smtClean="0"/>
              <a:t>Ni</a:t>
            </a:r>
            <a:r>
              <a:rPr lang="tr-TR" sz="2400" baseline="30000" dirty="0" smtClean="0"/>
              <a:t>+</a:t>
            </a:r>
            <a:r>
              <a:rPr lang="tr-TR" sz="2400" dirty="0" smtClean="0"/>
              <a:t>, </a:t>
            </a:r>
            <a:r>
              <a:rPr lang="tr-TR" sz="2400" dirty="0" err="1" smtClean="0"/>
              <a:t>Pb</a:t>
            </a:r>
            <a:r>
              <a:rPr lang="tr-TR" sz="2400" baseline="30000" dirty="0" smtClean="0"/>
              <a:t>++</a:t>
            </a:r>
            <a:r>
              <a:rPr lang="tr-TR" sz="2400" dirty="0" smtClean="0"/>
              <a:t>, </a:t>
            </a:r>
            <a:r>
              <a:rPr lang="tr-TR" sz="2400" dirty="0" err="1" smtClean="0"/>
              <a:t>Fe</a:t>
            </a:r>
            <a:r>
              <a:rPr lang="tr-TR" sz="2400" baseline="30000" dirty="0" smtClean="0"/>
              <a:t>+++</a:t>
            </a:r>
            <a:r>
              <a:rPr lang="tr-TR" sz="2400" dirty="0" smtClean="0"/>
              <a:t>, </a:t>
            </a:r>
            <a:r>
              <a:rPr lang="tr-TR" sz="2400" b="1" dirty="0" smtClean="0">
                <a:solidFill>
                  <a:srgbClr val="C00000"/>
                </a:solidFill>
              </a:rPr>
              <a:t>H</a:t>
            </a:r>
            <a:r>
              <a:rPr lang="tr-TR" sz="2400" b="1" baseline="30000" dirty="0" smtClean="0">
                <a:solidFill>
                  <a:srgbClr val="C00000"/>
                </a:solidFill>
              </a:rPr>
              <a:t>+</a:t>
            </a:r>
            <a:r>
              <a:rPr lang="tr-TR" sz="2400" dirty="0" smtClean="0"/>
              <a:t>, Sn</a:t>
            </a:r>
            <a:r>
              <a:rPr lang="tr-TR" sz="2400" baseline="30000" dirty="0" smtClean="0"/>
              <a:t>++++</a:t>
            </a:r>
            <a:r>
              <a:rPr lang="tr-TR" sz="2400" dirty="0" smtClean="0"/>
              <a:t>, </a:t>
            </a:r>
            <a:r>
              <a:rPr lang="tr-TR" sz="2400" dirty="0" err="1" smtClean="0"/>
              <a:t>Sb</a:t>
            </a:r>
            <a:r>
              <a:rPr lang="tr-TR" sz="2400" baseline="30000" dirty="0" smtClean="0"/>
              <a:t>+++</a:t>
            </a:r>
            <a:r>
              <a:rPr lang="tr-TR" sz="2400" dirty="0" smtClean="0"/>
              <a:t>, </a:t>
            </a:r>
            <a:r>
              <a:rPr lang="tr-TR" sz="2400" dirty="0" err="1" smtClean="0"/>
              <a:t>Bi</a:t>
            </a:r>
            <a:r>
              <a:rPr lang="tr-TR" sz="2400" baseline="30000" dirty="0" smtClean="0"/>
              <a:t>+++</a:t>
            </a:r>
            <a:r>
              <a:rPr lang="tr-TR" sz="2400" dirty="0" smtClean="0"/>
              <a:t>, As</a:t>
            </a:r>
            <a:r>
              <a:rPr lang="tr-TR" sz="2400" baseline="30000" dirty="0" smtClean="0"/>
              <a:t>+++</a:t>
            </a:r>
            <a:r>
              <a:rPr lang="tr-TR" sz="2400" dirty="0" smtClean="0"/>
              <a:t>, </a:t>
            </a:r>
            <a:r>
              <a:rPr lang="tr-TR" sz="2400" dirty="0" err="1" smtClean="0"/>
              <a:t>Cu</a:t>
            </a:r>
            <a:r>
              <a:rPr lang="tr-TR" sz="2400" baseline="30000" dirty="0" smtClean="0"/>
              <a:t>++</a:t>
            </a:r>
            <a:r>
              <a:rPr lang="tr-TR" sz="2400" dirty="0" smtClean="0"/>
              <a:t>, </a:t>
            </a:r>
            <a:r>
              <a:rPr lang="tr-TR" sz="2400" dirty="0" err="1" smtClean="0"/>
              <a:t>Ag</a:t>
            </a:r>
            <a:r>
              <a:rPr lang="tr-TR" sz="2400" baseline="30000" dirty="0" smtClean="0"/>
              <a:t>+</a:t>
            </a:r>
            <a:r>
              <a:rPr lang="tr-TR" sz="2400" dirty="0" smtClean="0"/>
              <a:t>, Mg</a:t>
            </a:r>
            <a:r>
              <a:rPr lang="tr-TR" sz="2400" baseline="30000" dirty="0" smtClean="0"/>
              <a:t>++</a:t>
            </a:r>
            <a:r>
              <a:rPr lang="tr-TR" sz="2400" dirty="0" smtClean="0"/>
              <a:t>, </a:t>
            </a:r>
            <a:r>
              <a:rPr lang="tr-TR" sz="2400" dirty="0" err="1" smtClean="0"/>
              <a:t>Au</a:t>
            </a:r>
            <a:r>
              <a:rPr lang="tr-TR" sz="2400" baseline="30000" dirty="0" smtClean="0"/>
              <a:t>+++</a:t>
            </a:r>
            <a:r>
              <a:rPr lang="tr-TR" sz="2400" dirty="0" smtClean="0"/>
              <a:t>, </a:t>
            </a:r>
            <a:r>
              <a:rPr lang="tr-TR" sz="2400" dirty="0" err="1" smtClean="0"/>
              <a:t>Pt</a:t>
            </a:r>
            <a:r>
              <a:rPr lang="tr-TR" sz="2400" baseline="30000" dirty="0" smtClean="0"/>
              <a:t>+++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4596" y="299554"/>
            <a:ext cx="8948722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90000"/>
              <a:buFont typeface="Wingdings" pitchFamily="2" charset="2"/>
              <a:buChar char="Ø"/>
            </a:pPr>
            <a:r>
              <a:rPr lang="en-GB" sz="2400" dirty="0" smtClean="0"/>
              <a:t>The elements in table are listed in decreasing electroaffinity. Acids attack all elements preceding hydrogen (H</a:t>
            </a:r>
            <a:r>
              <a:rPr lang="en-GB" sz="2400" baseline="-25000" dirty="0" smtClean="0"/>
              <a:t>2</a:t>
            </a:r>
            <a:r>
              <a:rPr lang="en-GB" sz="2400" dirty="0" smtClean="0"/>
              <a:t>) as it evolves. </a:t>
            </a:r>
          </a:p>
          <a:p>
            <a:pPr marL="266700" indent="-266700" algn="just"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90000"/>
              <a:buFont typeface="Wingdings" pitchFamily="2" charset="2"/>
              <a:buChar char="Ø"/>
            </a:pPr>
            <a:r>
              <a:rPr lang="en-GB" sz="2400" dirty="0" smtClean="0"/>
              <a:t>All elements following hydrogen cannot be attacked without the addition of an oxidizing agent. </a:t>
            </a:r>
          </a:p>
          <a:p>
            <a:pPr marL="266700" indent="-266700" algn="just"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90000"/>
              <a:buFont typeface="Wingdings" pitchFamily="2" charset="2"/>
              <a:buChar char="Ø"/>
            </a:pPr>
            <a:r>
              <a:rPr lang="en-GB" sz="2400" dirty="0" smtClean="0"/>
              <a:t>Microstructural parts of different electrochemical potential are attacked at varying rates, producing differential etching</a:t>
            </a:r>
            <a:r>
              <a:rPr lang="tr-TR" sz="2400" dirty="0" smtClean="0"/>
              <a:t> </a:t>
            </a:r>
            <a:r>
              <a:rPr lang="en-GB" sz="2400" dirty="0" smtClean="0"/>
              <a:t>required for microstructural contrast.</a:t>
            </a:r>
            <a:r>
              <a:rPr lang="tr-TR" sz="2400" dirty="0" smtClean="0"/>
              <a:t> </a:t>
            </a:r>
            <a:r>
              <a:rPr lang="en-US" sz="2400" dirty="0" smtClean="0"/>
              <a:t>Electrochemical etching can be considered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"forced corrosion." </a:t>
            </a:r>
            <a:endParaRPr lang="tr-TR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66700" indent="-266700" algn="just"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90000"/>
              <a:buFont typeface="Wingdings" pitchFamily="2" charset="2"/>
              <a:buChar char="Ø"/>
            </a:pPr>
            <a:r>
              <a:rPr lang="en-GB" sz="2400" dirty="0" smtClean="0"/>
              <a:t>The difference in potential of the microstructural parts creates formation of mini micro</a:t>
            </a:r>
            <a:r>
              <a:rPr lang="tr-TR" sz="2400" dirty="0" smtClean="0"/>
              <a:t>-</a:t>
            </a:r>
            <a:r>
              <a:rPr lang="en-GB" sz="2400" dirty="0" smtClean="0"/>
              <a:t>cells consisting of small, adjoining anodic and cathodic regions. </a:t>
            </a:r>
          </a:p>
          <a:p>
            <a:pPr marL="361950" indent="-361950" algn="just"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20000"/>
            </a:pPr>
            <a:r>
              <a:rPr lang="en-GB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Types of inhomogeneities causing micro elements:</a:t>
            </a:r>
          </a:p>
          <a:p>
            <a:pPr marL="266700" indent="-266700" algn="just"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GB" sz="2400" dirty="0" smtClean="0"/>
              <a:t>Differences in phase composition. </a:t>
            </a:r>
          </a:p>
          <a:p>
            <a:pPr marL="266700" indent="-266700" algn="just"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GB" sz="2400" dirty="0" smtClean="0"/>
              <a:t>Irregularities present in the crystal such as at grain boundaries</a:t>
            </a:r>
            <a:r>
              <a:rPr lang="tr-TR" sz="2400" dirty="0" smtClean="0"/>
              <a:t>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980" y="251704"/>
            <a:ext cx="8784976" cy="617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spcAft>
                <a:spcPts val="600"/>
              </a:spcAft>
              <a:buClr>
                <a:schemeClr val="accent1"/>
              </a:buClr>
              <a:buSzPct val="100000"/>
              <a:buFont typeface="Wingdings" pitchFamily="2" charset="2"/>
              <a:buChar char="Ø"/>
            </a:pPr>
            <a:r>
              <a:rPr lang="en-GB" sz="2400" dirty="0" smtClean="0"/>
              <a:t>Inhomogeneities due to deformation (deformed zones), which are less resistant to attack than undeformed material</a:t>
            </a:r>
          </a:p>
          <a:p>
            <a:pPr marL="266700" indent="-266700" algn="just">
              <a:spcAft>
                <a:spcPts val="600"/>
              </a:spcAft>
              <a:buClr>
                <a:schemeClr val="accent1"/>
              </a:buClr>
              <a:buSzPct val="100000"/>
              <a:buFont typeface="Wingdings" pitchFamily="2" charset="2"/>
              <a:buChar char="Ø"/>
            </a:pPr>
            <a:r>
              <a:rPr lang="en-GB" sz="2400" dirty="0" smtClean="0"/>
              <a:t>Inhomojenity in the formation of oxidation layers (regions free of oxides are preferentially etched)</a:t>
            </a:r>
          </a:p>
          <a:p>
            <a:pPr marL="266700" indent="-266700" algn="just">
              <a:spcAft>
                <a:spcPts val="600"/>
              </a:spcAft>
              <a:buClr>
                <a:schemeClr val="accent1"/>
              </a:buClr>
              <a:buSzPct val="100000"/>
              <a:buFont typeface="Wingdings" pitchFamily="2" charset="2"/>
              <a:buChar char="Ø"/>
            </a:pPr>
            <a:r>
              <a:rPr lang="en-GB" sz="2400" dirty="0" smtClean="0"/>
              <a:t>Concentration fluctuation in the electrolyte (low concentration is less resistant)</a:t>
            </a:r>
          </a:p>
          <a:p>
            <a:pPr marL="266700" indent="-266700" algn="just">
              <a:spcAft>
                <a:spcPts val="600"/>
              </a:spcAft>
              <a:buClr>
                <a:schemeClr val="accent1"/>
              </a:buClr>
              <a:buSzPct val="100000"/>
              <a:buFont typeface="Wingdings" pitchFamily="2" charset="2"/>
              <a:buChar char="Ø"/>
            </a:pPr>
            <a:r>
              <a:rPr lang="en-GB" sz="2400" dirty="0" smtClean="0"/>
              <a:t>Differences in electrolyte velocity (higher circulation rates reduce resistance to attack)</a:t>
            </a:r>
          </a:p>
          <a:p>
            <a:pPr marL="266700" indent="-266700" algn="just">
              <a:spcAft>
                <a:spcPts val="600"/>
              </a:spcAft>
              <a:buClr>
                <a:schemeClr val="accent1"/>
              </a:buClr>
              <a:buSzPct val="100000"/>
              <a:buFont typeface="Wingdings" pitchFamily="2" charset="2"/>
              <a:buChar char="Ø"/>
            </a:pPr>
            <a:r>
              <a:rPr lang="en-GB" sz="2400" dirty="0" smtClean="0"/>
              <a:t>Differences in the oxygen content of the electrolyte (aerated solutions are more resistant)</a:t>
            </a:r>
          </a:p>
          <a:p>
            <a:pPr marL="266700" indent="-266700" algn="just">
              <a:spcAft>
                <a:spcPts val="600"/>
              </a:spcAft>
              <a:buClr>
                <a:schemeClr val="accent1"/>
              </a:buClr>
              <a:buSzPct val="100000"/>
              <a:buFont typeface="Wingdings" pitchFamily="2" charset="2"/>
              <a:buChar char="Ø"/>
            </a:pPr>
            <a:r>
              <a:rPr lang="en-GB" sz="2400" dirty="0" smtClean="0"/>
              <a:t>Differences in the illumination intensity, which can initiate differences in potential</a:t>
            </a:r>
            <a:endParaRPr lang="tr-TR" sz="2400" dirty="0" smtClean="0"/>
          </a:p>
          <a:p>
            <a:pPr marL="266700" indent="-266700" algn="just">
              <a:spcAft>
                <a:spcPts val="600"/>
              </a:spcAft>
              <a:buClr>
                <a:schemeClr val="accent1"/>
              </a:buClr>
              <a:buSzPct val="100000"/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990000"/>
                </a:solidFill>
              </a:rPr>
              <a:t>Because of differences in potential among microstructural features, dissolution of the surface proceeds at various rates,</a:t>
            </a:r>
            <a:r>
              <a:rPr lang="tr-TR" sz="2400" dirty="0" smtClean="0">
                <a:solidFill>
                  <a:srgbClr val="990000"/>
                </a:solidFill>
              </a:rPr>
              <a:t> </a:t>
            </a:r>
            <a:r>
              <a:rPr lang="en-GB" sz="2400" dirty="0" smtClean="0">
                <a:solidFill>
                  <a:srgbClr val="990000"/>
                </a:solidFill>
              </a:rPr>
              <a:t>producing contrast</a:t>
            </a:r>
            <a:r>
              <a:rPr lang="tr-TR" sz="2400" dirty="0" smtClean="0">
                <a:solidFill>
                  <a:srgbClr val="990000"/>
                </a:solidFill>
              </a:rPr>
              <a:t>.</a:t>
            </a:r>
            <a:endParaRPr lang="en-GB" sz="2400" dirty="0">
              <a:solidFill>
                <a:srgbClr val="99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6128" y="0"/>
            <a:ext cx="8838360" cy="6165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Precipitation (Deposit) Etching. </a:t>
            </a:r>
            <a:endParaRPr lang="tr-TR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61950" indent="-361950" algn="just">
              <a:lnSpc>
                <a:spcPts val="2480"/>
              </a:lnSpc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2400" dirty="0" smtClean="0"/>
              <a:t>Contrast can also originate from layers formed simultaneously with material</a:t>
            </a:r>
            <a:r>
              <a:rPr lang="tr-TR" sz="2400" dirty="0" smtClean="0"/>
              <a:t> </a:t>
            </a:r>
            <a:r>
              <a:rPr lang="en-US" sz="2400" dirty="0" smtClean="0"/>
              <a:t>dissolution. </a:t>
            </a:r>
            <a:endParaRPr lang="tr-TR" sz="2400" dirty="0" smtClean="0"/>
          </a:p>
          <a:p>
            <a:pPr marL="361950" indent="-361950" algn="just">
              <a:lnSpc>
                <a:spcPts val="2480"/>
              </a:lnSpc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2400" dirty="0" smtClean="0"/>
              <a:t>In precipitation etching, the material is dissolved at the surface; it then reacts with certain components of the</a:t>
            </a:r>
            <a:r>
              <a:rPr lang="tr-TR" sz="2400" dirty="0" smtClean="0"/>
              <a:t> </a:t>
            </a:r>
            <a:r>
              <a:rPr lang="en-US" sz="2400" dirty="0" smtClean="0"/>
              <a:t>etchant to form insoluble compounds. </a:t>
            </a:r>
            <a:endParaRPr lang="tr-TR" sz="2400" dirty="0" smtClean="0"/>
          </a:p>
          <a:p>
            <a:pPr marL="361950" indent="-361950" algn="just">
              <a:lnSpc>
                <a:spcPts val="2480"/>
              </a:lnSpc>
              <a:spcAft>
                <a:spcPts val="18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2400" dirty="0" smtClean="0"/>
              <a:t>These compounds precipitate selectively on the surface, causing interference colors</a:t>
            </a:r>
            <a:r>
              <a:rPr lang="tr-TR" sz="2400" dirty="0" smtClean="0"/>
              <a:t> </a:t>
            </a:r>
            <a:r>
              <a:rPr lang="en-US" sz="2400" dirty="0" smtClean="0"/>
              <a:t>or heavy layers of an inherent color. </a:t>
            </a:r>
            <a:r>
              <a:rPr lang="en-US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Heat </a:t>
            </a:r>
            <a:endParaRPr lang="tr-TR" sz="24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61950" indent="-361950" algn="just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en-US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Tinting. </a:t>
            </a:r>
            <a:endParaRPr lang="tr-TR" sz="24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61950" indent="-361950" algn="just">
              <a:lnSpc>
                <a:spcPts val="2480"/>
              </a:lnSpc>
              <a:spcAft>
                <a:spcPts val="1200"/>
              </a:spcAft>
              <a:buClr>
                <a:srgbClr val="0070C0"/>
              </a:buClr>
              <a:buSzPct val="100000"/>
              <a:buFont typeface="Wingdings" pitchFamily="2" charset="2"/>
              <a:buChar char="Ø"/>
            </a:pPr>
            <a:r>
              <a:rPr lang="en-US" sz="2400" dirty="0" smtClean="0"/>
              <a:t>Oxide films can be formed by heat tinting. The polished specimen is heated in an oxidizing atmosphere.</a:t>
            </a:r>
            <a:r>
              <a:rPr lang="tr-TR" sz="2400" dirty="0" smtClean="0"/>
              <a:t> </a:t>
            </a:r>
            <a:endParaRPr lang="en-US" sz="2400" dirty="0" smtClean="0"/>
          </a:p>
          <a:p>
            <a:pPr marL="361950" indent="-361950" algn="just">
              <a:lnSpc>
                <a:spcPts val="2480"/>
              </a:lnSpc>
              <a:spcAft>
                <a:spcPts val="1200"/>
              </a:spcAft>
              <a:buClr>
                <a:srgbClr val="0070C0"/>
              </a:buClr>
              <a:buSzPct val="100000"/>
              <a:buFont typeface="Wingdings" pitchFamily="2" charset="2"/>
              <a:buChar char="Ø"/>
            </a:pPr>
            <a:r>
              <a:rPr lang="en-US" sz="2400" dirty="0" smtClean="0"/>
              <a:t>Coloration of the surface takes place at different rates according to the reaction characteristics of different microstructural</a:t>
            </a:r>
            <a:r>
              <a:rPr lang="tr-TR" sz="2400" dirty="0" smtClean="0"/>
              <a:t>  </a:t>
            </a:r>
            <a:r>
              <a:rPr lang="en-US" sz="2400" dirty="0" smtClean="0"/>
              <a:t>elements under the given conditions of atmosphere and temperature. The observed interference colors allow the</a:t>
            </a:r>
            <a:r>
              <a:rPr lang="tr-TR" sz="2400" dirty="0" smtClean="0"/>
              <a:t> </a:t>
            </a:r>
            <a:r>
              <a:rPr lang="en-US" sz="2400" dirty="0" smtClean="0"/>
              <a:t>differentiation of phases and grains. </a:t>
            </a:r>
            <a:endParaRPr lang="tr-TR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8640"/>
            <a:ext cx="9144000" cy="3549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 algn="just">
              <a:buClr>
                <a:srgbClr val="0070C0"/>
              </a:buClr>
            </a:pP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Chemical etching </a:t>
            </a:r>
            <a:endParaRPr lang="tr-TR" sz="2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61950" indent="-361950" algn="just">
              <a:spcAft>
                <a:spcPts val="1000"/>
              </a:spcAft>
              <a:buClr>
                <a:srgbClr val="0070C0"/>
              </a:buClr>
              <a:buFont typeface="Wingdings" pitchFamily="2" charset="2"/>
              <a:buChar char="Ø"/>
            </a:pPr>
            <a:r>
              <a:rPr lang="tr-TR" sz="2600" dirty="0" smtClean="0"/>
              <a:t>T</a:t>
            </a:r>
            <a:r>
              <a:rPr lang="en-US" sz="2600" dirty="0" smtClean="0"/>
              <a:t>he oldest and most commonly applied technique for producing microstructural contrast. </a:t>
            </a:r>
            <a:endParaRPr lang="tr-TR" sz="2600" dirty="0" smtClean="0"/>
          </a:p>
          <a:p>
            <a:pPr marL="361950" indent="-361950" algn="just">
              <a:spcAft>
                <a:spcPts val="1000"/>
              </a:spcAft>
              <a:buClr>
                <a:srgbClr val="0070C0"/>
              </a:buClr>
              <a:buFont typeface="Wingdings" pitchFamily="2" charset="2"/>
              <a:buChar char="Ø"/>
            </a:pPr>
            <a:r>
              <a:rPr lang="en-US" sz="2600" dirty="0" smtClean="0"/>
              <a:t>In this</a:t>
            </a:r>
            <a:r>
              <a:rPr lang="tr-TR" sz="2600" dirty="0" smtClean="0"/>
              <a:t> </a:t>
            </a:r>
            <a:r>
              <a:rPr lang="en-US" sz="2600" dirty="0" smtClean="0"/>
              <a:t>technique, the etchant reacts with the specimen without the use of an external current supply.</a:t>
            </a:r>
            <a:endParaRPr lang="tr-TR" sz="2600" dirty="0" smtClean="0"/>
          </a:p>
          <a:p>
            <a:pPr marL="361950" indent="-361950" algn="just">
              <a:spcAft>
                <a:spcPts val="1000"/>
              </a:spcAft>
              <a:buClr>
                <a:srgbClr val="0070C0"/>
              </a:buClr>
              <a:buFont typeface="Wingdings" pitchFamily="2" charset="2"/>
              <a:buChar char="Ø"/>
            </a:pPr>
            <a:r>
              <a:rPr lang="en-US" sz="2600" dirty="0" smtClean="0"/>
              <a:t>Etching proceeds by</a:t>
            </a:r>
            <a:r>
              <a:rPr lang="tr-TR" sz="2600" dirty="0" smtClean="0"/>
              <a:t> </a:t>
            </a:r>
            <a:r>
              <a:rPr lang="en-US" sz="2600" dirty="0" smtClean="0"/>
              <a:t>selective dissolution according to the electrochemical characteristics of the microstructural constituents</a:t>
            </a:r>
            <a:r>
              <a:rPr lang="en-US" sz="2400" dirty="0" smtClean="0"/>
              <a:t>. </a:t>
            </a:r>
            <a:endParaRPr lang="tr-TR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413671"/>
            <a:ext cx="8892480" cy="595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66700" lvl="0" indent="-266700" algn="just" fontAlgn="base">
              <a:lnSpc>
                <a:spcPts val="248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Verdana" pitchFamily="34" charset="0"/>
              </a:rPr>
              <a:t>Electrolytic</a:t>
            </a:r>
            <a:r>
              <a:rPr lang="tr-T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Verdana" pitchFamily="34" charset="0"/>
              </a:rPr>
              <a:t> (</a:t>
            </a:r>
            <a:r>
              <a:rPr lang="en-GB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Verdana" pitchFamily="34" charset="0"/>
              </a:rPr>
              <a:t>anodic)  Etching. </a:t>
            </a:r>
            <a:endParaRPr lang="tr-TR" sz="2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  <a:ea typeface="Calibri" pitchFamily="34" charset="0"/>
              <a:cs typeface="Verdana" pitchFamily="34" charset="0"/>
            </a:endParaRPr>
          </a:p>
          <a:p>
            <a:pPr marL="266700" marR="0" lvl="0" indent="-266700" algn="just" defTabSz="914400" rtl="0" eaLnBrk="1" fontAlgn="base" latinLnBrk="0" hangingPunct="1">
              <a:lnSpc>
                <a:spcPts val="2480"/>
              </a:lnSpc>
              <a:spcBef>
                <a:spcPct val="0"/>
              </a:spcBef>
              <a:spcAft>
                <a:spcPts val="80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Ø"/>
              <a:tabLst/>
            </a:pPr>
            <a:r>
              <a:rPr lang="tr-TR" sz="2400" dirty="0" smtClean="0">
                <a:latin typeface="Calibri" pitchFamily="34" charset="0"/>
                <a:ea typeface="Calibri" pitchFamily="34" charset="0"/>
                <a:cs typeface="Verdana" pitchFamily="34" charset="0"/>
              </a:rPr>
              <a:t>E</a:t>
            </a:r>
            <a:r>
              <a:rPr lang="en-GB" sz="2400" dirty="0" err="1" smtClean="0">
                <a:latin typeface="Calibri" pitchFamily="34" charset="0"/>
                <a:ea typeface="Calibri" pitchFamily="34" charset="0"/>
                <a:cs typeface="Verdana" pitchFamily="34" charset="0"/>
              </a:rPr>
              <a:t>lectrical</a:t>
            </a:r>
            <a:r>
              <a:rPr lang="en-GB" sz="2400" dirty="0" smtClean="0">
                <a:latin typeface="Calibri" pitchFamily="34" charset="0"/>
                <a:ea typeface="Calibri" pitchFamily="34" charset="0"/>
                <a:cs typeface="Verdana" pitchFamily="34" charset="0"/>
              </a:rPr>
              <a:t> potential is applied to the specimen using an external circuit. </a:t>
            </a:r>
            <a:endParaRPr lang="tr-TR" sz="2400" dirty="0" smtClean="0">
              <a:latin typeface="Calibri" pitchFamily="34" charset="0"/>
              <a:ea typeface="Calibri" pitchFamily="34" charset="0"/>
              <a:cs typeface="Verdana" pitchFamily="34" charset="0"/>
            </a:endParaRPr>
          </a:p>
          <a:p>
            <a:pPr marL="266700" marR="0" lvl="0" indent="-266700" algn="just" defTabSz="914400" rtl="0" eaLnBrk="0" fontAlgn="base" latinLnBrk="0" hangingPunct="0">
              <a:lnSpc>
                <a:spcPts val="2480"/>
              </a:lnSpc>
              <a:spcBef>
                <a:spcPct val="0"/>
              </a:spcBef>
              <a:spcAft>
                <a:spcPts val="80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Ø"/>
              <a:tabLst/>
            </a:pPr>
            <a:r>
              <a:rPr lang="en-GB" sz="2400" dirty="0" smtClean="0">
                <a:latin typeface="Calibri" pitchFamily="34" charset="0"/>
                <a:ea typeface="Calibri" pitchFamily="34" charset="0"/>
                <a:cs typeface="Verdana" pitchFamily="34" charset="0"/>
              </a:rPr>
              <a:t>Figure 11 shows a typical setup consisting of the specimen (anode) and its </a:t>
            </a:r>
            <a:r>
              <a:rPr lang="en-GB" sz="2400" dirty="0" err="1" smtClean="0">
                <a:latin typeface="Calibri" pitchFamily="34" charset="0"/>
                <a:ea typeface="Calibri" pitchFamily="34" charset="0"/>
                <a:cs typeface="Verdana" pitchFamily="34" charset="0"/>
              </a:rPr>
              <a:t>counterelectrode</a:t>
            </a:r>
            <a:r>
              <a:rPr lang="en-GB" sz="2400" dirty="0" smtClean="0">
                <a:latin typeface="Calibri" pitchFamily="34" charset="0"/>
                <a:ea typeface="Calibri" pitchFamily="34" charset="0"/>
                <a:cs typeface="Verdana" pitchFamily="34" charset="0"/>
              </a:rPr>
              <a:t> (cathode) immersed in an electrolyte (etchant).</a:t>
            </a:r>
            <a:endParaRPr lang="tr-TR" sz="2400" dirty="0" smtClean="0">
              <a:latin typeface="Calibri" pitchFamily="34" charset="0"/>
              <a:ea typeface="Calibri" pitchFamily="34" charset="0"/>
              <a:cs typeface="Verdana" pitchFamily="34" charset="0"/>
            </a:endParaRPr>
          </a:p>
          <a:p>
            <a:pPr marL="266700" marR="0" lvl="0" indent="-266700" algn="just" defTabSz="914400" rtl="0" eaLnBrk="0" fontAlgn="base" latinLnBrk="0" hangingPunct="0">
              <a:lnSpc>
                <a:spcPts val="2480"/>
              </a:lnSpc>
              <a:spcBef>
                <a:spcPct val="0"/>
              </a:spcBef>
              <a:spcAft>
                <a:spcPts val="80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Ø"/>
              <a:tabLst/>
            </a:pPr>
            <a:r>
              <a:rPr lang="en-GB" sz="2400" dirty="0" smtClean="0">
                <a:latin typeface="Calibri" pitchFamily="34" charset="0"/>
                <a:ea typeface="Calibri" pitchFamily="34" charset="0"/>
                <a:cs typeface="Verdana" pitchFamily="34" charset="0"/>
              </a:rPr>
              <a:t>During electrolytic etching, positive metal ions leave the specimen surface and diffuse into the</a:t>
            </a:r>
            <a:r>
              <a:rPr lang="tr-TR" sz="2400" dirty="0" smtClean="0">
                <a:latin typeface="Calibri" pitchFamily="34" charset="0"/>
                <a:ea typeface="Calibri" pitchFamily="34" charset="0"/>
                <a:cs typeface="Verdana" pitchFamily="34" charset="0"/>
              </a:rPr>
              <a:t> </a:t>
            </a:r>
            <a:r>
              <a:rPr lang="en-GB" sz="2400" dirty="0" smtClean="0">
                <a:latin typeface="Calibri" pitchFamily="34" charset="0"/>
                <a:ea typeface="Calibri" pitchFamily="34" charset="0"/>
                <a:cs typeface="Verdana" pitchFamily="34" charset="0"/>
              </a:rPr>
              <a:t>electrolyte; an equivalent number of electrons remain in the material. </a:t>
            </a:r>
            <a:endParaRPr lang="tr-TR" sz="2400" dirty="0" smtClean="0">
              <a:latin typeface="Calibri" pitchFamily="34" charset="0"/>
              <a:ea typeface="Calibri" pitchFamily="34" charset="0"/>
              <a:cs typeface="Verdana" pitchFamily="34" charset="0"/>
            </a:endParaRPr>
          </a:p>
          <a:p>
            <a:pPr marL="266700" marR="0" lvl="0" indent="-266700" algn="just" defTabSz="914400" rtl="0" eaLnBrk="0" fontAlgn="base" latinLnBrk="0" hangingPunct="0">
              <a:lnSpc>
                <a:spcPts val="2480"/>
              </a:lnSpc>
              <a:spcBef>
                <a:spcPct val="0"/>
              </a:spcBef>
              <a:spcAft>
                <a:spcPts val="80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Ø"/>
              <a:tabLst/>
            </a:pPr>
            <a:r>
              <a:rPr lang="en-GB" sz="2400" dirty="0" smtClean="0">
                <a:latin typeface="Calibri" pitchFamily="34" charset="0"/>
                <a:ea typeface="Calibri" pitchFamily="34" charset="0"/>
                <a:cs typeface="Verdana" pitchFamily="34" charset="0"/>
              </a:rPr>
              <a:t>This results in direct etching, shown as segment AB of the current density versus voltage curve in Fig. 12. </a:t>
            </a:r>
            <a:endParaRPr lang="tr-TR" sz="2400" dirty="0" smtClean="0">
              <a:latin typeface="Calibri" pitchFamily="34" charset="0"/>
              <a:ea typeface="Calibri" pitchFamily="34" charset="0"/>
              <a:cs typeface="Verdana" pitchFamily="34" charset="0"/>
            </a:endParaRPr>
          </a:p>
          <a:p>
            <a:pPr marL="266700" marR="0" lvl="0" indent="-266700" algn="just" defTabSz="914400" rtl="0" eaLnBrk="0" fontAlgn="base" latinLnBrk="0" hangingPunct="0">
              <a:lnSpc>
                <a:spcPts val="2480"/>
              </a:lnSpc>
              <a:spcBef>
                <a:spcPct val="0"/>
              </a:spcBef>
              <a:spcAft>
                <a:spcPts val="800"/>
              </a:spcAft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Ø"/>
              <a:tabLst/>
            </a:pPr>
            <a:r>
              <a:rPr lang="en-GB" sz="2400" dirty="0" smtClean="0">
                <a:latin typeface="Calibri" pitchFamily="34" charset="0"/>
                <a:ea typeface="Calibri" pitchFamily="34" charset="0"/>
                <a:cs typeface="Verdana" pitchFamily="34" charset="0"/>
              </a:rPr>
              <a:t>Specimen dissolution without formation of a precipitated layer occurs in this instance. However, if the metal ions leaving the material react with </a:t>
            </a:r>
            <a:r>
              <a:rPr lang="en-GB" sz="2400" dirty="0" err="1" smtClean="0">
                <a:latin typeface="Calibri" pitchFamily="34" charset="0"/>
                <a:ea typeface="Calibri" pitchFamily="34" charset="0"/>
                <a:cs typeface="Verdana" pitchFamily="34" charset="0"/>
              </a:rPr>
              <a:t>nonmetal</a:t>
            </a:r>
            <a:r>
              <a:rPr lang="en-GB" sz="2400" dirty="0" smtClean="0">
                <a:latin typeface="Calibri" pitchFamily="34" charset="0"/>
                <a:ea typeface="Calibri" pitchFamily="34" charset="0"/>
                <a:cs typeface="Verdana" pitchFamily="34" charset="0"/>
              </a:rPr>
              <a:t> ions from the electrolyte and form an insoluble compound, precipitated layers will form on the specimen surface whose thicknesses are a function of the composition and orientation of the microstructural features exposed to the solution.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88640"/>
            <a:ext cx="7033872" cy="5684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323528" y="5949280"/>
            <a:ext cx="8604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Fig. 11 </a:t>
            </a:r>
            <a:r>
              <a:rPr lang="en-US" sz="2400" dirty="0" smtClean="0"/>
              <a:t>Basic laboratory setup for electrolytic etching and polishing</a:t>
            </a:r>
            <a:endParaRPr lang="tr-T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480" y="70656"/>
            <a:ext cx="8890748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>
                <a:solidFill>
                  <a:srgbClr val="990000"/>
                </a:solidFill>
              </a:rPr>
              <a:t>Methods of Metallographic Etching</a:t>
            </a:r>
          </a:p>
          <a:p>
            <a:pPr marL="342900" indent="-342900">
              <a:buClr>
                <a:schemeClr val="accent1"/>
              </a:buClr>
              <a:buFont typeface="+mj-lt"/>
              <a:buAutoNum type="arabicPeriod"/>
            </a:pPr>
            <a:r>
              <a:rPr lang="en-GB" sz="2600" b="1" dirty="0" smtClean="0">
                <a:solidFill>
                  <a:srgbClr val="0070C0"/>
                </a:solidFill>
              </a:rPr>
              <a:t>Nondestructive techniques</a:t>
            </a:r>
            <a:r>
              <a:rPr lang="en-GB" sz="2600" dirty="0" smtClean="0"/>
              <a:t>, which do not alter the surface of the microsection: It includes </a:t>
            </a:r>
          </a:p>
          <a:p>
            <a:pPr marL="866775" indent="-514350">
              <a:buFont typeface="+mj-lt"/>
              <a:buAutoNum type="alphaUcPeriod"/>
            </a:pPr>
            <a:r>
              <a:rPr lang="en-GB" sz="2600" dirty="0" smtClean="0">
                <a:solidFill>
                  <a:srgbClr val="C00000"/>
                </a:solidFill>
              </a:rPr>
              <a:t>optical etching </a:t>
            </a:r>
            <a:r>
              <a:rPr lang="en-GB" sz="2600" dirty="0" smtClean="0"/>
              <a:t>and </a:t>
            </a:r>
          </a:p>
          <a:p>
            <a:pPr marL="866775" indent="-514350">
              <a:buClr>
                <a:srgbClr val="990000"/>
              </a:buClr>
              <a:buFont typeface="+mj-lt"/>
              <a:buAutoNum type="alphaUcPeriod"/>
            </a:pPr>
            <a:r>
              <a:rPr lang="en-GB" sz="2600" dirty="0" smtClean="0">
                <a:solidFill>
                  <a:srgbClr val="C00000"/>
                </a:solidFill>
              </a:rPr>
              <a:t>interference layers </a:t>
            </a:r>
            <a:r>
              <a:rPr lang="en-GB" sz="2600" dirty="0" smtClean="0"/>
              <a:t>that are physically deposited on the surfaces of polished specimens.</a:t>
            </a:r>
          </a:p>
          <a:p>
            <a:pPr marL="457200" indent="-457200">
              <a:buClr>
                <a:schemeClr val="accent1"/>
              </a:buClr>
              <a:buFont typeface="+mj-lt"/>
              <a:buAutoNum type="arabicPeriod" startAt="2"/>
            </a:pPr>
            <a:r>
              <a:rPr lang="en-GB" sz="2600" b="1" dirty="0" smtClean="0">
                <a:solidFill>
                  <a:srgbClr val="0070C0"/>
                </a:solidFill>
              </a:rPr>
              <a:t>Destructive methods</a:t>
            </a:r>
            <a:r>
              <a:rPr lang="en-GB" sz="2600" dirty="0" smtClean="0"/>
              <a:t>, which induce surface changes. </a:t>
            </a:r>
            <a:endParaRPr lang="en-GB" sz="2600" dirty="0"/>
          </a:p>
        </p:txBody>
      </p:sp>
      <p:sp>
        <p:nvSpPr>
          <p:cNvPr id="3" name="Rectangle 2"/>
          <p:cNvSpPr/>
          <p:nvPr/>
        </p:nvSpPr>
        <p:spPr>
          <a:xfrm>
            <a:off x="103236" y="3395148"/>
            <a:ext cx="8964488" cy="35173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tr-TR" sz="2600" b="1" dirty="0" smtClean="0">
                <a:solidFill>
                  <a:srgbClr val="0070C0"/>
                </a:solidFill>
              </a:rPr>
              <a:t>1. </a:t>
            </a:r>
            <a:r>
              <a:rPr lang="en-GB" sz="2600" b="1" dirty="0" smtClean="0">
                <a:solidFill>
                  <a:srgbClr val="0070C0"/>
                </a:solidFill>
              </a:rPr>
              <a:t>Nondestructive </a:t>
            </a:r>
            <a:r>
              <a:rPr lang="en-GB" sz="2600" b="1" dirty="0" smtClean="0">
                <a:solidFill>
                  <a:srgbClr val="0070C0"/>
                </a:solidFill>
              </a:rPr>
              <a:t>techniques</a:t>
            </a:r>
            <a:endParaRPr lang="tr-TR" sz="2600" b="1" dirty="0" smtClean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lphaUcPeriod"/>
            </a:pPr>
            <a:r>
              <a:rPr lang="tr-TR" sz="2600" b="1" dirty="0" smtClean="0">
                <a:solidFill>
                  <a:srgbClr val="C00000"/>
                </a:solidFill>
              </a:rPr>
              <a:t>O</a:t>
            </a:r>
            <a:r>
              <a:rPr lang="en-US" sz="2600" b="1" dirty="0" err="1" smtClean="0">
                <a:solidFill>
                  <a:srgbClr val="C00000"/>
                </a:solidFill>
              </a:rPr>
              <a:t>ptical</a:t>
            </a:r>
            <a:r>
              <a:rPr lang="en-US" sz="2600" b="1" dirty="0" smtClean="0">
                <a:solidFill>
                  <a:srgbClr val="C00000"/>
                </a:solidFill>
              </a:rPr>
              <a:t> </a:t>
            </a:r>
            <a:r>
              <a:rPr lang="en-US" sz="2600" b="1" dirty="0" smtClean="0">
                <a:solidFill>
                  <a:srgbClr val="C00000"/>
                </a:solidFill>
              </a:rPr>
              <a:t>etching techniques are</a:t>
            </a:r>
            <a:r>
              <a:rPr lang="tr-TR" sz="2600" dirty="0" smtClean="0">
                <a:solidFill>
                  <a:srgbClr val="C00000"/>
                </a:solidFill>
              </a:rPr>
              <a:t>;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endParaRPr lang="tr-TR" sz="2600" dirty="0" smtClean="0">
              <a:solidFill>
                <a:srgbClr val="C00000"/>
              </a:solidFill>
            </a:endParaRPr>
          </a:p>
          <a:p>
            <a:pPr marL="603250" indent="-514350">
              <a:lnSpc>
                <a:spcPct val="114000"/>
              </a:lnSpc>
              <a:buClr>
                <a:srgbClr val="990000"/>
              </a:buClr>
              <a:buFont typeface="+mj-lt"/>
              <a:buAutoNum type="alphaLcPeriod"/>
            </a:pPr>
            <a:r>
              <a:rPr lang="tr-TR" sz="2600" dirty="0" smtClean="0">
                <a:solidFill>
                  <a:srgbClr val="FF0000"/>
                </a:solidFill>
              </a:rPr>
              <a:t>D</a:t>
            </a:r>
            <a:r>
              <a:rPr lang="en-US" sz="2600" dirty="0" smtClean="0">
                <a:solidFill>
                  <a:srgbClr val="FF0000"/>
                </a:solidFill>
              </a:rPr>
              <a:t>ark-field illumination,</a:t>
            </a:r>
          </a:p>
          <a:p>
            <a:pPr marL="603250" indent="-514350">
              <a:lnSpc>
                <a:spcPct val="114000"/>
              </a:lnSpc>
              <a:buClr>
                <a:srgbClr val="990000"/>
              </a:buClr>
              <a:buFont typeface="+mj-lt"/>
              <a:buAutoNum type="alphaLcPeriod"/>
            </a:pPr>
            <a:r>
              <a:rPr lang="tr-TR" sz="2600" dirty="0" smtClean="0">
                <a:solidFill>
                  <a:srgbClr val="FF0000"/>
                </a:solidFill>
              </a:rPr>
              <a:t>P</a:t>
            </a:r>
            <a:r>
              <a:rPr lang="en-US" sz="2600" dirty="0" err="1" smtClean="0">
                <a:solidFill>
                  <a:srgbClr val="FF0000"/>
                </a:solidFill>
              </a:rPr>
              <a:t>olarized</a:t>
            </a:r>
            <a:r>
              <a:rPr lang="en-US" sz="2600" dirty="0" smtClean="0">
                <a:solidFill>
                  <a:srgbClr val="FF0000"/>
                </a:solidFill>
              </a:rPr>
              <a:t> light microscopy, </a:t>
            </a:r>
            <a:endParaRPr lang="tr-TR" sz="2600" dirty="0" smtClean="0">
              <a:solidFill>
                <a:srgbClr val="FF0000"/>
              </a:solidFill>
            </a:endParaRPr>
          </a:p>
          <a:p>
            <a:pPr marL="603250" indent="-514350">
              <a:lnSpc>
                <a:spcPct val="114000"/>
              </a:lnSpc>
              <a:buClr>
                <a:srgbClr val="990000"/>
              </a:buClr>
              <a:buFont typeface="+mj-lt"/>
              <a:buAutoNum type="alphaLcPeriod"/>
            </a:pPr>
            <a:r>
              <a:rPr lang="tr-TR" sz="2600" dirty="0" smtClean="0">
                <a:solidFill>
                  <a:srgbClr val="FF0000"/>
                </a:solidFill>
              </a:rPr>
              <a:t>P</a:t>
            </a:r>
            <a:r>
              <a:rPr lang="en-US" sz="2600" dirty="0" err="1" smtClean="0">
                <a:solidFill>
                  <a:srgbClr val="FF0000"/>
                </a:solidFill>
              </a:rPr>
              <a:t>hase</a:t>
            </a:r>
            <a:r>
              <a:rPr lang="en-US" sz="2600" dirty="0" smtClean="0">
                <a:solidFill>
                  <a:srgbClr val="FF0000"/>
                </a:solidFill>
              </a:rPr>
              <a:t> contrast microscopy, and </a:t>
            </a:r>
            <a:endParaRPr lang="tr-TR" sz="2600" dirty="0" smtClean="0">
              <a:solidFill>
                <a:srgbClr val="FF0000"/>
              </a:solidFill>
            </a:endParaRPr>
          </a:p>
          <a:p>
            <a:pPr marL="603250" indent="-514350">
              <a:lnSpc>
                <a:spcPct val="114000"/>
              </a:lnSpc>
              <a:buClr>
                <a:srgbClr val="990000"/>
              </a:buClr>
              <a:buFont typeface="+mj-lt"/>
              <a:buAutoNum type="alphaLcPeriod"/>
            </a:pPr>
            <a:r>
              <a:rPr lang="tr-TR" sz="2600" dirty="0" smtClean="0">
                <a:solidFill>
                  <a:srgbClr val="FF0000"/>
                </a:solidFill>
              </a:rPr>
              <a:t>D</a:t>
            </a:r>
            <a:r>
              <a:rPr lang="en-US" sz="2600" dirty="0" err="1" smtClean="0">
                <a:solidFill>
                  <a:srgbClr val="FF0000"/>
                </a:solidFill>
              </a:rPr>
              <a:t>ifferential</a:t>
            </a:r>
            <a:r>
              <a:rPr lang="en-US" sz="2600" dirty="0" smtClean="0">
                <a:solidFill>
                  <a:srgbClr val="FF0000"/>
                </a:solidFill>
              </a:rPr>
              <a:t> interference contrast</a:t>
            </a:r>
            <a:r>
              <a:rPr lang="en-US" sz="2600" dirty="0" smtClean="0"/>
              <a:t>, </a:t>
            </a:r>
            <a:endParaRPr lang="tr-TR" sz="2600" dirty="0" smtClean="0"/>
          </a:p>
          <a:p>
            <a:r>
              <a:rPr lang="en-US" sz="2600" dirty="0" smtClean="0"/>
              <a:t>all of which use the </a:t>
            </a:r>
            <a:r>
              <a:rPr lang="en-US" sz="2600" dirty="0" err="1" smtClean="0"/>
              <a:t>Köhler</a:t>
            </a:r>
            <a:r>
              <a:rPr lang="tr-TR" sz="2600" dirty="0" smtClean="0"/>
              <a:t> </a:t>
            </a:r>
            <a:r>
              <a:rPr lang="en-US" sz="2600" dirty="0" smtClean="0"/>
              <a:t>illumination principle known from the most common bright-field illumination mode.</a:t>
            </a:r>
            <a:endParaRPr lang="tr-TR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0"/>
            <a:ext cx="7776864" cy="614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0" y="594928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Fig. 12 </a:t>
            </a:r>
            <a:r>
              <a:rPr lang="en-US" sz="2000" dirty="0" smtClean="0"/>
              <a:t>Idealized current density versus applied voltage for many common electrolytes. Regions for electrolytic</a:t>
            </a:r>
            <a:r>
              <a:rPr lang="tr-TR" sz="2000" dirty="0" smtClean="0"/>
              <a:t> </a:t>
            </a:r>
            <a:r>
              <a:rPr lang="en-US" sz="2000" dirty="0" smtClean="0"/>
              <a:t>etching and polishing are indicated.</a:t>
            </a:r>
            <a:endParaRPr lang="tr-TR" sz="20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830" y="63064"/>
            <a:ext cx="8964488" cy="6422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Anodizing</a:t>
            </a:r>
            <a:r>
              <a:rPr lang="tr-TR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tr-TR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>
              <a:spcAft>
                <a:spcPts val="1000"/>
              </a:spcAft>
              <a:buClr>
                <a:schemeClr val="accent1"/>
              </a:buClr>
              <a:buFont typeface="Wingdings" pitchFamily="2" charset="2"/>
              <a:buChar char="Ø"/>
            </a:pPr>
            <a:r>
              <a:rPr lang="tr-TR" sz="2400" dirty="0" smtClean="0"/>
              <a:t>T</a:t>
            </a:r>
            <a:r>
              <a:rPr lang="en-US" sz="2400" dirty="0" smtClean="0"/>
              <a:t>he formation of layers by electrolytic etching that reveal interference colors due to variations in thickness</a:t>
            </a:r>
            <a:r>
              <a:rPr lang="tr-TR" sz="2400" dirty="0" smtClean="0"/>
              <a:t> </a:t>
            </a:r>
            <a:r>
              <a:rPr lang="en-US" sz="2400" dirty="0" smtClean="0"/>
              <a:t>determined by the underlying </a:t>
            </a:r>
            <a:r>
              <a:rPr lang="en-GB" sz="2400" dirty="0" smtClean="0"/>
              <a:t>microstructure. </a:t>
            </a:r>
            <a:endParaRPr lang="tr-TR" sz="2400" dirty="0" smtClean="0"/>
          </a:p>
          <a:p>
            <a:pPr algn="just">
              <a:spcAft>
                <a:spcPts val="1000"/>
              </a:spcAft>
              <a:buClr>
                <a:schemeClr val="accent1"/>
              </a:buClr>
              <a:buFont typeface="Wingdings" pitchFamily="2" charset="2"/>
              <a:buChar char="Ø"/>
            </a:pPr>
            <a:r>
              <a:rPr lang="en-GB" sz="2400" dirty="0" smtClean="0"/>
              <a:t>Zirconium and Hafnium and Their Alloys are good example for anodizing.</a:t>
            </a:r>
          </a:p>
          <a:p>
            <a:r>
              <a:rPr lang="en-GB" sz="800" dirty="0" smtClean="0"/>
              <a:t> </a:t>
            </a:r>
            <a:endParaRPr lang="tr-TR" sz="800" dirty="0" smtClean="0"/>
          </a:p>
          <a:p>
            <a:pPr>
              <a:spcAft>
                <a:spcPts val="1200"/>
              </a:spcAft>
            </a:pP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Potentiostatic etching</a:t>
            </a:r>
            <a:r>
              <a:rPr lang="tr-T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tr-TR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>
              <a:spcAft>
                <a:spcPts val="1000"/>
              </a:spcAft>
              <a:buClr>
                <a:schemeClr val="accent1"/>
              </a:buClr>
              <a:buFont typeface="Wingdings" pitchFamily="2" charset="2"/>
              <a:buChar char="Ø"/>
            </a:pPr>
            <a:r>
              <a:rPr lang="tr-TR" sz="2400" dirty="0" smtClean="0"/>
              <a:t>A</a:t>
            </a:r>
            <a:r>
              <a:rPr lang="en-US" sz="2400" dirty="0" smtClean="0"/>
              <a:t>n advanced form of electrolytic etching that produces the ultimate etching contrast through</a:t>
            </a:r>
            <a:r>
              <a:rPr lang="tr-TR" sz="2400" dirty="0" smtClean="0"/>
              <a:t> </a:t>
            </a:r>
            <a:r>
              <a:rPr lang="en-US" sz="2400" dirty="0" smtClean="0"/>
              <a:t>highly controlled conditions. </a:t>
            </a:r>
            <a:endParaRPr lang="tr-TR" sz="2400" dirty="0" smtClean="0"/>
          </a:p>
          <a:p>
            <a:pPr algn="just">
              <a:spcAft>
                <a:spcPts val="1000"/>
              </a:spcAft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400" dirty="0" smtClean="0"/>
              <a:t>The potential of the specimen, which usually changes with variations in electrolytic</a:t>
            </a:r>
            <a:r>
              <a:rPr lang="tr-TR" sz="2400" dirty="0" smtClean="0"/>
              <a:t> </a:t>
            </a:r>
            <a:r>
              <a:rPr lang="en-US" sz="2400" dirty="0" smtClean="0"/>
              <a:t>concentration, is maintained at a fixed level through the use of a potentiostat and suitable reference electrodes. </a:t>
            </a:r>
            <a:endParaRPr lang="tr-TR" sz="2400" dirty="0" smtClean="0"/>
          </a:p>
          <a:p>
            <a:pPr algn="just">
              <a:spcAft>
                <a:spcPts val="1000"/>
              </a:spcAft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400" u="sng" dirty="0" smtClean="0"/>
              <a:t>The</a:t>
            </a:r>
            <a:r>
              <a:rPr lang="tr-TR" sz="2400" u="sng" dirty="0" smtClean="0"/>
              <a:t> </a:t>
            </a:r>
            <a:r>
              <a:rPr lang="en-US" sz="2400" u="sng" dirty="0" smtClean="0"/>
              <a:t>principle of this technique is shown in Fig. 13</a:t>
            </a:r>
            <a:r>
              <a:rPr lang="en-US" sz="2400" dirty="0" smtClean="0"/>
              <a:t>. In some cases, the cell current can be maintained with a coulombmeter to</a:t>
            </a:r>
            <a:r>
              <a:rPr lang="tr-TR" sz="2400" dirty="0" smtClean="0"/>
              <a:t> </a:t>
            </a:r>
            <a:r>
              <a:rPr lang="en-US" sz="2400" dirty="0" smtClean="0"/>
              <a:t>determine the extent of etching (controlled etching). </a:t>
            </a:r>
            <a:endParaRPr lang="tr-TR" sz="2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60648"/>
            <a:ext cx="6264696" cy="5495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971600" y="5877272"/>
            <a:ext cx="6912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Fig. 13 </a:t>
            </a:r>
            <a:r>
              <a:rPr lang="en-US" sz="2400" dirty="0" smtClean="0"/>
              <a:t>Principles of electrolytic </a:t>
            </a:r>
            <a:r>
              <a:rPr lang="en-US" sz="2400" dirty="0" err="1" smtClean="0"/>
              <a:t>potentiostatic</a:t>
            </a:r>
            <a:r>
              <a:rPr lang="en-US" sz="2400" dirty="0" smtClean="0"/>
              <a:t> etching</a:t>
            </a:r>
            <a:endParaRPr lang="tr-TR" sz="24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buFont typeface="+mj-lt"/>
              <a:buAutoNum type="alphaLcPeriod" startAt="2"/>
            </a:pPr>
            <a:r>
              <a:rPr lang="en-GB" sz="2300" b="1" dirty="0" smtClean="0">
                <a:solidFill>
                  <a:srgbClr val="FF0000"/>
                </a:solidFill>
              </a:rPr>
              <a:t>Physical etching </a:t>
            </a:r>
          </a:p>
          <a:p>
            <a:pPr marL="361950" indent="-361950" algn="just"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Ø"/>
            </a:pPr>
            <a:r>
              <a:rPr lang="en-GB" sz="2100" dirty="0" smtClean="0"/>
              <a:t>The surface is free of chemical residues, </a:t>
            </a:r>
          </a:p>
          <a:p>
            <a:pPr marL="361950" indent="-361950" algn="just"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Ø"/>
            </a:pPr>
            <a:r>
              <a:rPr lang="en-GB" sz="2100" dirty="0" smtClean="0"/>
              <a:t>offers advantages where electrochemical etching is difficult--for example, when there is an extremely large difference in electrochemical potential between microstructural elements or when chemical etchants cause stains or residues that could produce false microstructures. </a:t>
            </a:r>
          </a:p>
          <a:p>
            <a:pPr marL="361950" indent="-361950" algn="just"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Ø"/>
            </a:pPr>
            <a:r>
              <a:rPr lang="tr-TR" sz="2100" u="sng" dirty="0" smtClean="0">
                <a:solidFill>
                  <a:schemeClr val="accent1"/>
                </a:solidFill>
              </a:rPr>
              <a:t> (1) </a:t>
            </a:r>
            <a:r>
              <a:rPr lang="en-GB" sz="2100" u="sng" dirty="0" smtClean="0">
                <a:solidFill>
                  <a:schemeClr val="accent1"/>
                </a:solidFill>
              </a:rPr>
              <a:t>Ion</a:t>
            </a:r>
            <a:r>
              <a:rPr lang="tr-TR" sz="2100" u="sng" dirty="0" err="1" smtClean="0">
                <a:solidFill>
                  <a:schemeClr val="accent1"/>
                </a:solidFill>
              </a:rPr>
              <a:t>ic</a:t>
            </a:r>
            <a:r>
              <a:rPr lang="en-GB" sz="2100" dirty="0" smtClean="0">
                <a:solidFill>
                  <a:schemeClr val="accent1"/>
                </a:solidFill>
              </a:rPr>
              <a:t> </a:t>
            </a:r>
            <a:r>
              <a:rPr lang="en-GB" sz="2100" u="sng" dirty="0" smtClean="0">
                <a:solidFill>
                  <a:schemeClr val="accent1"/>
                </a:solidFill>
              </a:rPr>
              <a:t>etching</a:t>
            </a:r>
            <a:r>
              <a:rPr lang="tr-TR" sz="2100" u="sng" dirty="0" smtClean="0">
                <a:solidFill>
                  <a:schemeClr val="accent1"/>
                </a:solidFill>
              </a:rPr>
              <a:t> </a:t>
            </a:r>
            <a:r>
              <a:rPr lang="en-GB" sz="2100" dirty="0" smtClean="0">
                <a:solidFill>
                  <a:schemeClr val="accent1"/>
                </a:solidFill>
              </a:rPr>
              <a:t>and </a:t>
            </a:r>
            <a:r>
              <a:rPr lang="tr-TR" sz="2100" dirty="0" smtClean="0">
                <a:solidFill>
                  <a:schemeClr val="accent1"/>
                </a:solidFill>
              </a:rPr>
              <a:t>(2) </a:t>
            </a:r>
            <a:r>
              <a:rPr lang="en-GB" sz="2100" u="sng" dirty="0" smtClean="0">
                <a:solidFill>
                  <a:schemeClr val="accent1"/>
                </a:solidFill>
              </a:rPr>
              <a:t>thermal etching </a:t>
            </a:r>
            <a:r>
              <a:rPr lang="en-GB" sz="2100" dirty="0" smtClean="0">
                <a:solidFill>
                  <a:schemeClr val="accent1"/>
                </a:solidFill>
              </a:rPr>
              <a:t>are physical etching techniques </a:t>
            </a:r>
            <a:r>
              <a:rPr lang="en-GB" sz="2100" dirty="0" smtClean="0"/>
              <a:t>that alter the morphology of the polished specimen surface.</a:t>
            </a:r>
          </a:p>
          <a:p>
            <a:pPr marL="361950" indent="-361950" algn="just"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Ø"/>
            </a:pPr>
            <a:r>
              <a:rPr lang="en-GB" sz="2100" dirty="0" smtClean="0"/>
              <a:t>Some probable applications of these methods are ceramic materials, plated layers, welds joining dissimilar materials, and porous materials.</a:t>
            </a:r>
            <a:endParaRPr lang="en-GB" sz="2100" dirty="0"/>
          </a:p>
        </p:txBody>
      </p:sp>
      <p:sp>
        <p:nvSpPr>
          <p:cNvPr id="3" name="Rectangle 2"/>
          <p:cNvSpPr/>
          <p:nvPr/>
        </p:nvSpPr>
        <p:spPr>
          <a:xfrm>
            <a:off x="0" y="357301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100" u="sng" dirty="0" smtClean="0">
                <a:solidFill>
                  <a:schemeClr val="accent1"/>
                </a:solidFill>
              </a:rPr>
              <a:t>(1) </a:t>
            </a:r>
            <a:r>
              <a:rPr lang="en-US" sz="2100" u="sng" dirty="0" smtClean="0">
                <a:solidFill>
                  <a:schemeClr val="accent1"/>
                </a:solidFill>
              </a:rPr>
              <a:t>Ion</a:t>
            </a:r>
            <a:r>
              <a:rPr lang="tr-TR" sz="2100" u="sng" dirty="0" err="1" smtClean="0">
                <a:solidFill>
                  <a:schemeClr val="accent1"/>
                </a:solidFill>
              </a:rPr>
              <a:t>ic</a:t>
            </a:r>
            <a:r>
              <a:rPr lang="en-US" sz="2100" u="sng" dirty="0" smtClean="0">
                <a:solidFill>
                  <a:schemeClr val="accent1"/>
                </a:solidFill>
              </a:rPr>
              <a:t> </a:t>
            </a:r>
            <a:r>
              <a:rPr lang="en-US" sz="2100" u="sng" dirty="0" smtClean="0">
                <a:solidFill>
                  <a:schemeClr val="accent1"/>
                </a:solidFill>
              </a:rPr>
              <a:t>etching</a:t>
            </a:r>
            <a:r>
              <a:rPr lang="tr-TR" sz="2100" u="sng" dirty="0" smtClean="0">
                <a:solidFill>
                  <a:schemeClr val="accent1"/>
                </a:solidFill>
              </a:rPr>
              <a:t> </a:t>
            </a:r>
            <a:r>
              <a:rPr lang="en-US" sz="2100" u="sng" dirty="0" smtClean="0">
                <a:solidFill>
                  <a:schemeClr val="accent1"/>
                </a:solidFill>
              </a:rPr>
              <a:t> </a:t>
            </a:r>
            <a:r>
              <a:rPr lang="tr-TR" sz="2200" b="1" i="1" dirty="0" smtClean="0"/>
              <a:t>(</a:t>
            </a:r>
            <a:r>
              <a:rPr lang="en-US" sz="2200" b="1" i="1" dirty="0" smtClean="0"/>
              <a:t>or cathodic vacuum etching</a:t>
            </a:r>
            <a:r>
              <a:rPr lang="tr-TR" sz="2200" b="1" i="1" dirty="0" smtClean="0"/>
              <a:t>)</a:t>
            </a:r>
            <a:r>
              <a:rPr lang="en-US" sz="2200" b="1" i="1" dirty="0" smtClean="0"/>
              <a:t> </a:t>
            </a:r>
            <a:endParaRPr lang="tr-TR" sz="2200" b="1" i="1" dirty="0" smtClean="0"/>
          </a:p>
          <a:p>
            <a:pPr marL="361950" indent="-361950" algn="just"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200" dirty="0" smtClean="0"/>
              <a:t>structural contrast </a:t>
            </a:r>
            <a:r>
              <a:rPr lang="tr-TR" sz="2200" dirty="0" smtClean="0"/>
              <a:t>is </a:t>
            </a:r>
            <a:r>
              <a:rPr lang="en-GB" sz="2200" dirty="0" smtClean="0"/>
              <a:t>created by </a:t>
            </a:r>
            <a:r>
              <a:rPr lang="en-US" sz="2200" dirty="0" smtClean="0"/>
              <a:t>selective removal of atoms from the</a:t>
            </a:r>
            <a:r>
              <a:rPr lang="tr-TR" sz="2200" dirty="0" smtClean="0"/>
              <a:t> </a:t>
            </a:r>
            <a:r>
              <a:rPr lang="en-US" sz="2200" dirty="0" smtClean="0"/>
              <a:t>specimen surface</a:t>
            </a:r>
            <a:r>
              <a:rPr lang="tr-TR" sz="2200" dirty="0" smtClean="0"/>
              <a:t> </a:t>
            </a:r>
            <a:r>
              <a:rPr lang="en-US" sz="2200" dirty="0" smtClean="0"/>
              <a:t>by using high</a:t>
            </a:r>
            <a:r>
              <a:rPr lang="tr-TR" sz="2200" dirty="0" smtClean="0"/>
              <a:t> </a:t>
            </a:r>
            <a:r>
              <a:rPr lang="en-US" sz="2200" dirty="0" smtClean="0"/>
              <a:t>energy</a:t>
            </a:r>
            <a:r>
              <a:rPr lang="tr-TR" sz="2200" dirty="0" smtClean="0"/>
              <a:t> </a:t>
            </a:r>
            <a:r>
              <a:rPr lang="en-US" sz="2200" dirty="0" smtClean="0"/>
              <a:t>ions, such as argon, accelerated by voltages of 1 to</a:t>
            </a:r>
            <a:r>
              <a:rPr lang="tr-TR" sz="2200" dirty="0" smtClean="0"/>
              <a:t> </a:t>
            </a:r>
            <a:r>
              <a:rPr lang="en-US" sz="2200" dirty="0" smtClean="0"/>
              <a:t>10 kV. </a:t>
            </a:r>
            <a:endParaRPr lang="tr-TR" sz="2200" dirty="0" smtClean="0"/>
          </a:p>
          <a:p>
            <a:pPr marL="361950" indent="-361950" algn="just"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200" dirty="0" smtClean="0"/>
              <a:t>Individual atoms are removed at various rates,</a:t>
            </a:r>
            <a:r>
              <a:rPr lang="tr-TR" sz="2200" dirty="0" smtClean="0"/>
              <a:t> </a:t>
            </a:r>
            <a:r>
              <a:rPr lang="en-US" sz="2200" dirty="0" smtClean="0"/>
              <a:t>depending on their atomic number, their bonding state, and</a:t>
            </a:r>
            <a:r>
              <a:rPr lang="tr-TR" sz="2200" dirty="0" smtClean="0"/>
              <a:t> </a:t>
            </a:r>
            <a:r>
              <a:rPr lang="en-US" sz="2200" dirty="0" smtClean="0"/>
              <a:t>the crystal orientation of the individual grains. </a:t>
            </a:r>
            <a:endParaRPr lang="tr-TR" sz="2200" dirty="0" smtClean="0"/>
          </a:p>
          <a:p>
            <a:pPr marL="361950" indent="-361950" algn="just"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200" b="1" u="sng" dirty="0" smtClean="0"/>
              <a:t>Ion beam etching </a:t>
            </a:r>
            <a:r>
              <a:rPr lang="en-US" sz="2200" dirty="0" smtClean="0"/>
              <a:t>and </a:t>
            </a:r>
            <a:r>
              <a:rPr lang="en-US" sz="2200" b="1" u="sng" dirty="0" smtClean="0"/>
              <a:t>cathodic sputtering </a:t>
            </a:r>
            <a:r>
              <a:rPr lang="en-US" sz="2200" dirty="0" smtClean="0"/>
              <a:t>are the ion etching techniques</a:t>
            </a:r>
            <a:r>
              <a:rPr lang="tr-TR" sz="2200" dirty="0" smtClean="0"/>
              <a:t> </a:t>
            </a:r>
            <a:r>
              <a:rPr lang="en-US" sz="2200" dirty="0" smtClean="0"/>
              <a:t>used in metallography and </a:t>
            </a:r>
            <a:r>
              <a:rPr lang="en-US" sz="2200" dirty="0" err="1" smtClean="0"/>
              <a:t>ceramography</a:t>
            </a:r>
            <a:r>
              <a:rPr lang="en-US" sz="2200" dirty="0" smtClean="0"/>
              <a:t>. </a:t>
            </a:r>
            <a:endParaRPr lang="tr-TR" sz="22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751344"/>
            <a:ext cx="8568952" cy="5529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 algn="just"/>
            <a:r>
              <a:rPr lang="tr-TR" sz="2100" u="sng" dirty="0" smtClean="0">
                <a:solidFill>
                  <a:schemeClr val="accent1"/>
                </a:solidFill>
              </a:rPr>
              <a:t>(2) </a:t>
            </a:r>
            <a:r>
              <a:rPr lang="en-US" sz="2100" u="sng" dirty="0" smtClean="0">
                <a:solidFill>
                  <a:schemeClr val="accent1"/>
                </a:solidFill>
              </a:rPr>
              <a:t>Thermal etching</a:t>
            </a:r>
            <a:endParaRPr lang="tr-TR" sz="2100" u="sng" dirty="0" smtClean="0">
              <a:solidFill>
                <a:schemeClr val="accent1"/>
              </a:solidFill>
            </a:endParaRPr>
          </a:p>
          <a:p>
            <a:pPr marL="361950" indent="-361950" algn="just">
              <a:spcAft>
                <a:spcPts val="1000"/>
              </a:spcAft>
              <a:buClr>
                <a:schemeClr val="accent1"/>
              </a:buClr>
              <a:buFont typeface="Wingdings" pitchFamily="2" charset="2"/>
              <a:buChar char="Ø"/>
            </a:pPr>
            <a:r>
              <a:rPr lang="tr-TR" sz="2400" dirty="0" err="1" smtClean="0"/>
              <a:t>It</a:t>
            </a:r>
            <a:r>
              <a:rPr lang="en-US" sz="2400" dirty="0" smtClean="0"/>
              <a:t> is used in high-temperature microscopy and to etch polished surfaces of ceramic materials well below</a:t>
            </a:r>
            <a:r>
              <a:rPr lang="tr-TR" sz="2400" dirty="0" smtClean="0"/>
              <a:t> </a:t>
            </a:r>
            <a:r>
              <a:rPr lang="en-US" sz="2400" dirty="0" smtClean="0"/>
              <a:t>their sintering or hot-pressing temperature. </a:t>
            </a:r>
            <a:endParaRPr lang="tr-TR" sz="2400" dirty="0" smtClean="0"/>
          </a:p>
          <a:p>
            <a:pPr marL="361950" indent="-361950" algn="just">
              <a:spcAft>
                <a:spcPts val="1000"/>
              </a:spcAft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400" dirty="0" smtClean="0"/>
              <a:t>Thermal etching is also partially based on atoms leaving the material surface</a:t>
            </a:r>
            <a:r>
              <a:rPr lang="tr-TR" sz="2400" dirty="0" smtClean="0"/>
              <a:t> </a:t>
            </a:r>
            <a:r>
              <a:rPr lang="en-US" sz="2400" dirty="0" smtClean="0"/>
              <a:t>as a result of additional energy. </a:t>
            </a:r>
            <a:endParaRPr lang="tr-TR" sz="2400" dirty="0" smtClean="0"/>
          </a:p>
          <a:p>
            <a:pPr marL="361950" indent="-361950" algn="just">
              <a:spcAft>
                <a:spcPts val="1000"/>
              </a:spcAft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400" dirty="0" smtClean="0"/>
              <a:t>However, the predominant force in thermal etching is the formation of slightly curved</a:t>
            </a:r>
            <a:r>
              <a:rPr lang="tr-TR" sz="2400" dirty="0" smtClean="0"/>
              <a:t> </a:t>
            </a:r>
            <a:r>
              <a:rPr lang="en-US" sz="2400" dirty="0" smtClean="0"/>
              <a:t>equilibrium surfaces having individual grains with minimum surface tension. </a:t>
            </a:r>
            <a:endParaRPr lang="tr-TR" sz="2400" dirty="0" smtClean="0"/>
          </a:p>
          <a:p>
            <a:pPr marL="361950" indent="-361950" algn="just">
              <a:spcAft>
                <a:spcPts val="1000"/>
              </a:spcAft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400" dirty="0" smtClean="0"/>
              <a:t>Thermal etching of ceramic materials in air,</a:t>
            </a:r>
            <a:r>
              <a:rPr lang="tr-TR" sz="2400" dirty="0" smtClean="0"/>
              <a:t> </a:t>
            </a:r>
            <a:r>
              <a:rPr lang="en-US" sz="2400" dirty="0" smtClean="0"/>
              <a:t>vacuum, or inert gases is often better than conventional chemical etching. </a:t>
            </a:r>
            <a:endParaRPr lang="tr-TR" sz="2400" dirty="0" smtClean="0"/>
          </a:p>
          <a:p>
            <a:pPr marL="361950" indent="-361950" algn="just">
              <a:spcAft>
                <a:spcPts val="1000"/>
              </a:spcAft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400" dirty="0" smtClean="0"/>
              <a:t>Figure 14 shows as an example the grain</a:t>
            </a:r>
            <a:r>
              <a:rPr lang="tr-TR" sz="2400" dirty="0" smtClean="0"/>
              <a:t> </a:t>
            </a:r>
            <a:r>
              <a:rPr lang="en-US" sz="2400" dirty="0" smtClean="0"/>
              <a:t>structure of a diffusion-welded ceramic joint revealed by thermal etching. </a:t>
            </a:r>
            <a:endParaRPr lang="tr-TR" sz="24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88640"/>
            <a:ext cx="4068585" cy="3816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44016" y="4221088"/>
            <a:ext cx="8892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/>
              <a:t>Fig. 14 </a:t>
            </a:r>
            <a:r>
              <a:rPr lang="en-US" sz="2400" dirty="0" smtClean="0"/>
              <a:t>Polished section of a diffusion-bonded joint between a coarse-grained and a fine-grained alumina</a:t>
            </a:r>
            <a:r>
              <a:rPr lang="tr-TR" sz="2400" dirty="0" smtClean="0"/>
              <a:t> </a:t>
            </a:r>
            <a:r>
              <a:rPr lang="en-US" sz="2400" dirty="0" smtClean="0"/>
              <a:t>ceramic (99.7% Al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 thermally etched in air at 1400 °C (2550 °F) for 1 h. 500×</a:t>
            </a:r>
            <a:endParaRPr lang="tr-TR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1004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The </a:t>
            </a:r>
            <a:r>
              <a:rPr lang="en-GB" sz="2800" dirty="0" err="1" smtClean="0">
                <a:solidFill>
                  <a:srgbClr val="FF0000"/>
                </a:solidFill>
              </a:rPr>
              <a:t>Köhler</a:t>
            </a:r>
            <a:r>
              <a:rPr lang="en-GB" sz="2800" dirty="0" smtClean="0">
                <a:solidFill>
                  <a:srgbClr val="FF0000"/>
                </a:solidFill>
              </a:rPr>
              <a:t> principle</a:t>
            </a:r>
            <a:endParaRPr lang="en-GB" sz="2800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6698" y="620688"/>
            <a:ext cx="6050518" cy="6129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4211960" y="5517232"/>
            <a:ext cx="47525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b="1" dirty="0" smtClean="0"/>
              <a:t>Fig. 1 </a:t>
            </a:r>
            <a:r>
              <a:rPr lang="en-US" sz="2300" dirty="0" smtClean="0"/>
              <a:t>The </a:t>
            </a:r>
            <a:r>
              <a:rPr lang="en-US" sz="2300" dirty="0" err="1" smtClean="0"/>
              <a:t>Köhler</a:t>
            </a:r>
            <a:r>
              <a:rPr lang="en-US" sz="2300" dirty="0" smtClean="0"/>
              <a:t> illumination principle in incident light </a:t>
            </a:r>
            <a:r>
              <a:rPr lang="tr-TR" sz="2300" dirty="0" smtClean="0"/>
              <a:t>m</a:t>
            </a:r>
            <a:r>
              <a:rPr lang="en-US" sz="2300" dirty="0" err="1" smtClean="0"/>
              <a:t>icroscopy</a:t>
            </a:r>
            <a:endParaRPr lang="tr-TR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052736"/>
            <a:ext cx="8568952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 algn="just">
              <a:spcAft>
                <a:spcPts val="1000"/>
              </a:spcAft>
              <a:buClr>
                <a:srgbClr val="990000"/>
              </a:buClr>
              <a:buSzPct val="125000"/>
              <a:buFont typeface="Wingdings" pitchFamily="2" charset="2"/>
              <a:buChar char="Ø"/>
            </a:pPr>
            <a:r>
              <a:rPr lang="tr-TR" sz="2400" dirty="0" smtClean="0"/>
              <a:t>P</a:t>
            </a:r>
            <a:r>
              <a:rPr lang="en-US" sz="2400" dirty="0" err="1" smtClean="0"/>
              <a:t>rovides</a:t>
            </a:r>
            <a:r>
              <a:rPr lang="en-US" sz="2400" dirty="0" smtClean="0"/>
              <a:t> </a:t>
            </a:r>
            <a:r>
              <a:rPr lang="en-US" sz="2400" dirty="0" smtClean="0"/>
              <a:t>the uniform illumination of the microsection necessary for obtaining </a:t>
            </a:r>
            <a:r>
              <a:rPr lang="en-US" sz="2400" dirty="0" smtClean="0"/>
              <a:t>optimum</a:t>
            </a:r>
            <a:r>
              <a:rPr lang="tr-TR" sz="2400" dirty="0" smtClean="0"/>
              <a:t> </a:t>
            </a:r>
            <a:r>
              <a:rPr lang="tr-TR" sz="2400" dirty="0" smtClean="0"/>
              <a:t>	</a:t>
            </a:r>
            <a:r>
              <a:rPr lang="en-US" sz="2400" dirty="0" smtClean="0"/>
              <a:t>contrast by optical etching. </a:t>
            </a:r>
            <a:endParaRPr lang="tr-TR" sz="2400" dirty="0" smtClean="0"/>
          </a:p>
          <a:p>
            <a:pPr marL="265113" indent="-265113" algn="just">
              <a:spcAft>
                <a:spcPts val="1000"/>
              </a:spcAft>
              <a:buClr>
                <a:srgbClr val="990000"/>
              </a:buClr>
              <a:buSzPct val="125000"/>
              <a:buFont typeface="Wingdings" pitchFamily="2" charset="2"/>
              <a:buChar char="Ø"/>
            </a:pPr>
            <a:r>
              <a:rPr lang="en-US" sz="2400" dirty="0" smtClean="0"/>
              <a:t>The collector lens forms an image of the light source at the first condenser lens or at the</a:t>
            </a:r>
            <a:r>
              <a:rPr lang="tr-TR" sz="2400" dirty="0" smtClean="0"/>
              <a:t> </a:t>
            </a:r>
            <a:r>
              <a:rPr lang="en-US" sz="2400" dirty="0" smtClean="0"/>
              <a:t>illumination condenser aperture. </a:t>
            </a:r>
            <a:endParaRPr lang="tr-TR" sz="2400" dirty="0" smtClean="0"/>
          </a:p>
          <a:p>
            <a:pPr marL="265113" indent="-265113" algn="just">
              <a:spcAft>
                <a:spcPts val="1000"/>
              </a:spcAft>
              <a:buClr>
                <a:srgbClr val="990000"/>
              </a:buClr>
              <a:buSzPct val="125000"/>
              <a:buFont typeface="Wingdings" pitchFamily="2" charset="2"/>
              <a:buChar char="Ø"/>
            </a:pPr>
            <a:r>
              <a:rPr lang="en-US" sz="2400" dirty="0" smtClean="0"/>
              <a:t>The second condenser lens reproduces the image of the light source in the back focal</a:t>
            </a:r>
            <a:r>
              <a:rPr lang="tr-TR" sz="2400" dirty="0" smtClean="0"/>
              <a:t> </a:t>
            </a:r>
            <a:r>
              <a:rPr lang="en-US" sz="2400" dirty="0" smtClean="0"/>
              <a:t>plane of the objective lens after reflection of the light at the reflector (plane glass, half-silvered mirror, or prism).</a:t>
            </a:r>
            <a:endParaRPr lang="tr-TR" sz="2400" dirty="0" smtClean="0"/>
          </a:p>
          <a:p>
            <a:pPr marL="265113" indent="-265113" algn="just">
              <a:spcAft>
                <a:spcPts val="1000"/>
              </a:spcAft>
              <a:buClr>
                <a:srgbClr val="990000"/>
              </a:buClr>
              <a:buSzPct val="125000"/>
              <a:buFont typeface="Wingdings" pitchFamily="2" charset="2"/>
              <a:buChar char="Ø"/>
            </a:pPr>
            <a:r>
              <a:rPr lang="en-US" sz="2400" dirty="0" smtClean="0"/>
              <a:t>Therefore, the surface of the specimen is uniformly illuminated. </a:t>
            </a:r>
            <a:r>
              <a:rPr lang="tr-TR" sz="2400" dirty="0" smtClean="0"/>
              <a:t> </a:t>
            </a:r>
            <a:r>
              <a:rPr lang="en-US" sz="2400" dirty="0" smtClean="0"/>
              <a:t>The condenser lenses and the objective form an image of</a:t>
            </a:r>
            <a:r>
              <a:rPr lang="tr-TR" sz="2400" dirty="0" smtClean="0"/>
              <a:t> </a:t>
            </a:r>
            <a:r>
              <a:rPr lang="en-US" sz="2400" dirty="0" smtClean="0"/>
              <a:t>the </a:t>
            </a:r>
            <a:r>
              <a:rPr lang="en-US" sz="2400" u="sng" dirty="0" smtClean="0"/>
              <a:t>radiant field stop</a:t>
            </a:r>
            <a:r>
              <a:rPr lang="en-US" sz="2400" dirty="0" smtClean="0"/>
              <a:t> in the plane of the specimen surface.</a:t>
            </a:r>
            <a:endParaRPr lang="tr-TR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0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C00000"/>
                </a:solidFill>
              </a:rPr>
              <a:t>Some Particulars for </a:t>
            </a:r>
            <a:r>
              <a:rPr lang="en-GB" sz="3600" dirty="0" err="1" smtClean="0">
                <a:solidFill>
                  <a:srgbClr val="C00000"/>
                </a:solidFill>
              </a:rPr>
              <a:t>Köhler</a:t>
            </a:r>
            <a:r>
              <a:rPr lang="en-GB" sz="3600" dirty="0" smtClean="0">
                <a:solidFill>
                  <a:srgbClr val="C00000"/>
                </a:solidFill>
              </a:rPr>
              <a:t> Principle</a:t>
            </a:r>
            <a:endParaRPr lang="en-GB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0896" y="0"/>
            <a:ext cx="8882600" cy="6786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>
              <a:buFont typeface="+mj-lt"/>
              <a:buAutoNum type="alphaLcPeriod"/>
            </a:pPr>
            <a:r>
              <a:rPr lang="en-US" sz="2800" b="1" dirty="0" smtClean="0">
                <a:solidFill>
                  <a:srgbClr val="990000"/>
                </a:solidFill>
              </a:rPr>
              <a:t>Dark-Field Illumination. </a:t>
            </a:r>
            <a:endParaRPr lang="tr-TR" sz="2800" b="1" dirty="0" smtClean="0">
              <a:solidFill>
                <a:srgbClr val="990000"/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990000"/>
              </a:buClr>
              <a:buSzPct val="125000"/>
              <a:buFont typeface="Wingdings" pitchFamily="2" charset="2"/>
              <a:buChar char="Ø"/>
            </a:pPr>
            <a:r>
              <a:rPr lang="en-US" sz="2200" dirty="0" smtClean="0"/>
              <a:t>If the difference between the angle of incidence and half the aperture of the cone of light is</a:t>
            </a:r>
            <a:r>
              <a:rPr lang="tr-TR" sz="2200" dirty="0" smtClean="0"/>
              <a:t> </a:t>
            </a:r>
            <a:r>
              <a:rPr lang="en-US" sz="2200" dirty="0" smtClean="0"/>
              <a:t>larger than half the aperture angle of the objective, no regularly reflected light passes through the objective. </a:t>
            </a:r>
            <a:endParaRPr lang="tr-TR" sz="22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990000"/>
              </a:buClr>
              <a:buSzPct val="125000"/>
              <a:buFont typeface="Wingdings" pitchFamily="2" charset="2"/>
              <a:buChar char="Ø"/>
            </a:pPr>
            <a:r>
              <a:rPr lang="en-US" sz="2200" dirty="0" smtClean="0"/>
              <a:t>This is</a:t>
            </a:r>
            <a:r>
              <a:rPr lang="tr-TR" sz="2200" dirty="0" smtClean="0"/>
              <a:t> </a:t>
            </a:r>
            <a:r>
              <a:rPr lang="en-US" sz="2200" dirty="0" smtClean="0"/>
              <a:t>realized in dark-field illumination (Fig. 2). Only those light rays deflected by diffuse scattering from their original</a:t>
            </a:r>
            <a:r>
              <a:rPr lang="tr-TR" sz="2200" dirty="0" smtClean="0"/>
              <a:t> </a:t>
            </a:r>
            <a:r>
              <a:rPr lang="en-US" sz="2200" dirty="0" smtClean="0"/>
              <a:t>direction toward the optical axis of the microscope are used for image formation. </a:t>
            </a:r>
            <a:endParaRPr lang="tr-TR" sz="22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990000"/>
              </a:buClr>
              <a:buSzPct val="125000"/>
              <a:buFont typeface="Wingdings" pitchFamily="2" charset="2"/>
              <a:buChar char="Ø"/>
            </a:pPr>
            <a:r>
              <a:rPr lang="en-US" sz="2200" dirty="0" smtClean="0"/>
              <a:t>Therefore, surface regions perpendicular</a:t>
            </a:r>
            <a:r>
              <a:rPr lang="tr-TR" sz="2200" dirty="0" smtClean="0"/>
              <a:t> </a:t>
            </a:r>
            <a:r>
              <a:rPr lang="en-US" sz="2200" dirty="0" smtClean="0"/>
              <a:t>to the optical axis will appear dark, and angled surfaces will appear light.</a:t>
            </a:r>
            <a:endParaRPr lang="tr-TR" sz="22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990000"/>
              </a:buClr>
              <a:buSzPct val="125000"/>
              <a:buFont typeface="Wingdings" pitchFamily="2" charset="2"/>
              <a:buChar char="Ø"/>
            </a:pPr>
            <a:r>
              <a:rPr lang="en-US" sz="2200" dirty="0" smtClean="0"/>
              <a:t>Dark-field illumination produces contrast</a:t>
            </a:r>
            <a:r>
              <a:rPr lang="tr-TR" sz="2200" dirty="0" smtClean="0"/>
              <a:t> </a:t>
            </a:r>
            <a:r>
              <a:rPr lang="en-US" sz="2200" dirty="0" smtClean="0"/>
              <a:t>completely reversed from that obtained using bright-field illumination.</a:t>
            </a:r>
            <a:r>
              <a:rPr lang="tr-TR" sz="2200" dirty="0" smtClean="0"/>
              <a:t>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990000"/>
              </a:buClr>
              <a:buSzPct val="125000"/>
              <a:buFont typeface="Wingdings" pitchFamily="2" charset="2"/>
              <a:buChar char="Ø"/>
            </a:pPr>
            <a:r>
              <a:rPr lang="en-US" sz="2200" dirty="0" smtClean="0"/>
              <a:t>Optical etching by dark-field illumination is applied </a:t>
            </a:r>
            <a:r>
              <a:rPr lang="en-US" sz="2200" u="sng" dirty="0" smtClean="0"/>
              <a:t>to reveal cracks, pores, voids, and inclusions. </a:t>
            </a:r>
            <a:r>
              <a:rPr lang="en-US" sz="2200" dirty="0" smtClean="0"/>
              <a:t>Nonmetallic inclusions</a:t>
            </a:r>
            <a:r>
              <a:rPr lang="tr-TR" sz="2200" dirty="0" smtClean="0"/>
              <a:t> </a:t>
            </a:r>
            <a:r>
              <a:rPr lang="en-US" sz="2200" dirty="0" smtClean="0"/>
              <a:t>often undergo an intensive brightening by dark-field illumination. </a:t>
            </a:r>
            <a:endParaRPr lang="tr-TR" sz="22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990000"/>
              </a:buClr>
              <a:buSzPct val="125000"/>
              <a:buFont typeface="Wingdings" pitchFamily="2" charset="2"/>
              <a:buChar char="Ø"/>
            </a:pPr>
            <a:r>
              <a:rPr lang="en-US" sz="2200" dirty="0" smtClean="0"/>
              <a:t>The surface quality of polished microsections can also</a:t>
            </a:r>
            <a:r>
              <a:rPr lang="tr-TR" sz="2200" dirty="0" smtClean="0"/>
              <a:t> </a:t>
            </a:r>
            <a:r>
              <a:rPr lang="en-US" sz="2200" dirty="0" smtClean="0"/>
              <a:t>be controlled using this method, because even very fine scratches and indications of relief formation are revealed.</a:t>
            </a:r>
            <a:endParaRPr lang="tr-T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0"/>
            <a:ext cx="592713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04" y="0"/>
            <a:ext cx="903649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lphaLcPeriod" startAt="2"/>
            </a:pPr>
            <a:r>
              <a:rPr lang="en-US" sz="2800" b="1" dirty="0" smtClean="0">
                <a:solidFill>
                  <a:srgbClr val="990000"/>
                </a:solidFill>
              </a:rPr>
              <a:t>Polarized Light.</a:t>
            </a:r>
            <a:r>
              <a:rPr lang="en-US" sz="2800" dirty="0" smtClean="0"/>
              <a:t> </a:t>
            </a:r>
            <a:r>
              <a:rPr lang="en-US" sz="2400" dirty="0" smtClean="0"/>
              <a:t>The basic arrangement for optical etching by polarized light is shown in Fig. 3.</a:t>
            </a:r>
            <a:endParaRPr lang="tr-TR" sz="2400" b="1" dirty="0" smtClean="0">
              <a:solidFill>
                <a:srgbClr val="99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4625" b="10403"/>
          <a:stretch>
            <a:fillRect/>
          </a:stretch>
        </p:blipFill>
        <p:spPr bwMode="auto">
          <a:xfrm>
            <a:off x="179512" y="816834"/>
            <a:ext cx="4454649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412776"/>
            <a:ext cx="3888432" cy="3728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716016" y="5229200"/>
            <a:ext cx="41764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Fig. 4 Grains and deformation twins revealed by polarized light on an as-polished section of cast bismuth. 50×</a:t>
            </a:r>
            <a:endParaRPr lang="tr-TR" sz="2000" dirty="0"/>
          </a:p>
        </p:txBody>
      </p:sp>
      <p:sp>
        <p:nvSpPr>
          <p:cNvPr id="7" name="Rectangle 6"/>
          <p:cNvSpPr/>
          <p:nvPr/>
        </p:nvSpPr>
        <p:spPr>
          <a:xfrm>
            <a:off x="179512" y="5816890"/>
            <a:ext cx="37444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Fig. 3 Principles of polarized</a:t>
            </a:r>
            <a:r>
              <a:rPr lang="tr-TR" sz="2000" b="1" dirty="0" smtClean="0"/>
              <a:t> </a:t>
            </a:r>
            <a:r>
              <a:rPr lang="en-US" sz="2000" b="1" dirty="0" smtClean="0"/>
              <a:t>light microscopy</a:t>
            </a:r>
            <a:endParaRPr lang="tr-TR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879" y="443568"/>
            <a:ext cx="9036496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990000"/>
              </a:buClr>
              <a:buSzPct val="125000"/>
            </a:pPr>
            <a:r>
              <a:rPr lang="en-GB" sz="2800" dirty="0" smtClean="0">
                <a:solidFill>
                  <a:srgbClr val="990000"/>
                </a:solidFill>
              </a:rPr>
              <a:t>Basic Principles</a:t>
            </a:r>
            <a:r>
              <a:rPr lang="tr-TR" sz="2800" b="1" dirty="0" smtClean="0">
                <a:solidFill>
                  <a:srgbClr val="990000"/>
                </a:solidFill>
              </a:rPr>
              <a:t>:</a:t>
            </a:r>
            <a:endParaRPr lang="en-GB" sz="2800" b="1" dirty="0" smtClean="0">
              <a:solidFill>
                <a:srgbClr val="990000"/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990000"/>
              </a:buClr>
              <a:buSzPct val="125000"/>
              <a:buFont typeface="Wingdings" pitchFamily="2" charset="2"/>
              <a:buChar char="Ø"/>
            </a:pPr>
            <a:r>
              <a:rPr lang="en-US" sz="2400" dirty="0" smtClean="0"/>
              <a:t>The incident light on</a:t>
            </a:r>
            <a:r>
              <a:rPr lang="tr-TR" sz="2400" dirty="0" smtClean="0"/>
              <a:t> </a:t>
            </a:r>
            <a:r>
              <a:rPr lang="en-US" sz="2400" dirty="0" smtClean="0"/>
              <a:t>the specimen is plane polarized by placing a polarizer in front of the condenser lens. </a:t>
            </a:r>
            <a:endParaRPr lang="tr-TR" sz="24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990000"/>
              </a:buClr>
              <a:buSzPct val="125000"/>
              <a:buFont typeface="Wingdings" pitchFamily="2" charset="2"/>
              <a:buChar char="Ø"/>
            </a:pPr>
            <a:r>
              <a:rPr lang="en-US" sz="2400" dirty="0" smtClean="0"/>
              <a:t>The reflected light is analyzed by a</a:t>
            </a:r>
            <a:r>
              <a:rPr lang="tr-TR" sz="2400" dirty="0" smtClean="0"/>
              <a:t> </a:t>
            </a:r>
            <a:r>
              <a:rPr lang="en-US" sz="2400" dirty="0" smtClean="0"/>
              <a:t>polarizing unit placed behind the eyepiece of the microscope. </a:t>
            </a:r>
            <a:endParaRPr lang="tr-TR" sz="24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990000"/>
              </a:buClr>
              <a:buSzPct val="125000"/>
              <a:buFont typeface="Wingdings" pitchFamily="2" charset="2"/>
              <a:buChar char="Ø"/>
            </a:pPr>
            <a:r>
              <a:rPr lang="en-US" sz="2400" dirty="0" smtClean="0"/>
              <a:t>This analyzer is normally in a crossed relationship</a:t>
            </a:r>
            <a:r>
              <a:rPr lang="tr-TR" sz="2400" dirty="0" smtClean="0"/>
              <a:t> </a:t>
            </a:r>
            <a:r>
              <a:rPr lang="en-US" sz="2400" dirty="0" smtClean="0"/>
              <a:t>regarding the polarizer, with the plane of polarization of the analyzer perpendicular to that of the polarizer.</a:t>
            </a:r>
            <a:endParaRPr lang="tr-TR" sz="24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990000"/>
              </a:buClr>
              <a:buSzPct val="125000"/>
              <a:buFont typeface="Wingdings" pitchFamily="2" charset="2"/>
              <a:buChar char="Ø"/>
            </a:pPr>
            <a:r>
              <a:rPr lang="en-US" sz="2400" dirty="0" smtClean="0"/>
              <a:t> Application of this optical etching technique is based on the fact that optically anisotropic metals and phases reflect </a:t>
            </a:r>
            <a:r>
              <a:rPr lang="en-US" sz="2400" dirty="0" err="1" smtClean="0"/>
              <a:t>planepolarized</a:t>
            </a:r>
            <a:r>
              <a:rPr lang="tr-TR" sz="2400" dirty="0" smtClean="0"/>
              <a:t> </a:t>
            </a:r>
            <a:r>
              <a:rPr lang="en-US" sz="2400" dirty="0" smtClean="0"/>
              <a:t>light as elliptically polarized light with a rotation of the plane of polarization.</a:t>
            </a:r>
            <a:endParaRPr lang="tr-TR" sz="24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990000"/>
              </a:buClr>
              <a:buSzPct val="125000"/>
              <a:buFont typeface="Wingdings" pitchFamily="2" charset="2"/>
              <a:buChar char="Ø"/>
            </a:pPr>
            <a:r>
              <a:rPr lang="en-US" sz="2400" dirty="0" smtClean="0"/>
              <a:t>However, plane-polarized light</a:t>
            </a:r>
            <a:r>
              <a:rPr lang="tr-TR" sz="2400" dirty="0" smtClean="0"/>
              <a:t> </a:t>
            </a:r>
            <a:r>
              <a:rPr lang="en-US" sz="2400" dirty="0" smtClean="0"/>
              <a:t>reflected from the surface of an optically isotropic cubic metal remains unchanged if it strikes at normal incidence. </a:t>
            </a:r>
            <a:endParaRPr lang="tr-TR" sz="2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3253</Words>
  <Application>Microsoft Office PowerPoint</Application>
  <PresentationFormat>On-screen Show (4:3)</PresentationFormat>
  <Paragraphs>184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Ofis Teması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ahmet</dc:creator>
  <cp:lastModifiedBy>Ahmet</cp:lastModifiedBy>
  <cp:revision>75</cp:revision>
  <dcterms:created xsi:type="dcterms:W3CDTF">2014-03-12T19:51:31Z</dcterms:created>
  <dcterms:modified xsi:type="dcterms:W3CDTF">2014-03-21T09:02:55Z</dcterms:modified>
</cp:coreProperties>
</file>