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69362-4AB1-4DC5-B997-114BFCC2D284}" type="datetimeFigureOut">
              <a:rPr lang="tr-TR" smtClean="0"/>
              <a:t>27.03.2014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D4559-EC86-4237-964B-DAD7D7080463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1E2C3-5AFB-4296-AB05-4CD898FE7B03}" type="slidenum">
              <a:rPr lang="tr-TR" smtClean="0"/>
              <a:t>11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1000"/>
            <a:ext cx="896448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chemeClr val="accent1"/>
                </a:solidFill>
              </a:rPr>
              <a:t>Lens Defects</a:t>
            </a:r>
          </a:p>
          <a:p>
            <a:pPr marL="266700" indent="-266700" algn="just">
              <a:spcAft>
                <a:spcPts val="12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/>
              <a:t>Many defects </a:t>
            </a:r>
            <a:r>
              <a:rPr lang="en-US" sz="2400" dirty="0" smtClean="0"/>
              <a:t>result from the laws of reflection and refraction. </a:t>
            </a:r>
            <a:endParaRPr lang="tr-TR" sz="2400" dirty="0" smtClean="0"/>
          </a:p>
          <a:p>
            <a:pPr marL="266700" indent="-266700" algn="just">
              <a:spcAft>
                <a:spcPts val="12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/>
              <a:t>The refractive index </a:t>
            </a:r>
            <a:r>
              <a:rPr lang="en-US" sz="2400" dirty="0" smtClean="0"/>
              <a:t>of </a:t>
            </a:r>
            <a:r>
              <a:rPr lang="en-US" sz="2400" dirty="0" smtClean="0"/>
              <a:t>a lens varies with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wavelength </a:t>
            </a:r>
            <a:r>
              <a:rPr lang="en-US" sz="2400" dirty="0" smtClean="0"/>
              <a:t>of light, </a:t>
            </a:r>
            <a:endParaRPr lang="tr-TR" sz="2400" dirty="0" smtClean="0"/>
          </a:p>
          <a:p>
            <a:pPr marL="266700" indent="-266700" algn="just">
              <a:spcAft>
                <a:spcPts val="12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 smtClean="0"/>
              <a:t>focal length of the lens varies with the refractive index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266700" indent="-266700" algn="just">
              <a:spcAft>
                <a:spcPts val="12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r-TR" sz="2400" dirty="0" smtClean="0"/>
              <a:t>As a </a:t>
            </a:r>
            <a:r>
              <a:rPr lang="tr-TR" sz="2400" dirty="0" err="1" smtClean="0"/>
              <a:t>results</a:t>
            </a:r>
            <a:r>
              <a:rPr lang="en-US" sz="2400" dirty="0" smtClean="0"/>
              <a:t> </a:t>
            </a:r>
            <a:r>
              <a:rPr lang="en-US" sz="2400" dirty="0" smtClean="0"/>
              <a:t>focal length will </a:t>
            </a:r>
            <a:r>
              <a:rPr lang="en-US" sz="2400" dirty="0" smtClean="0"/>
              <a:t>change</a:t>
            </a:r>
            <a:r>
              <a:rPr lang="tr-TR" sz="2400" dirty="0" smtClean="0"/>
              <a:t> </a:t>
            </a:r>
            <a:r>
              <a:rPr lang="en-US" sz="2400" dirty="0" smtClean="0"/>
              <a:t>for </a:t>
            </a:r>
            <a:r>
              <a:rPr lang="en-US" sz="2400" dirty="0" smtClean="0"/>
              <a:t>different colors of light. </a:t>
            </a:r>
            <a:endParaRPr lang="tr-TR" sz="2400" dirty="0" smtClean="0"/>
          </a:p>
          <a:p>
            <a:pPr marL="266700" indent="-266700" algn="just">
              <a:spcAft>
                <a:spcPts val="12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/>
              <a:t>A </a:t>
            </a:r>
            <a:r>
              <a:rPr lang="en-US" sz="2400" dirty="0" smtClean="0"/>
              <a:t>separate image for each wavelength present is focused at different distances from the </a:t>
            </a:r>
            <a:r>
              <a:rPr lang="en-US" sz="2400" dirty="0" smtClean="0"/>
              <a:t>lens</a:t>
            </a:r>
            <a:r>
              <a:rPr lang="tr-TR" sz="2400" dirty="0" smtClean="0"/>
              <a:t> </a:t>
            </a:r>
            <a:r>
              <a:rPr lang="tr-TR" sz="2400" dirty="0" err="1" smtClean="0"/>
              <a:t>causing</a:t>
            </a:r>
            <a:r>
              <a:rPr lang="tr-TR" sz="2400" dirty="0" smtClean="0"/>
              <a:t> </a:t>
            </a:r>
            <a:r>
              <a:rPr lang="tr-TR" sz="2400" dirty="0" smtClean="0">
                <a:solidFill>
                  <a:schemeClr val="accent1"/>
                </a:solidFill>
              </a:rPr>
              <a:t>L</a:t>
            </a:r>
            <a:r>
              <a:rPr lang="en-US" sz="2400" dirty="0" err="1" smtClean="0">
                <a:solidFill>
                  <a:schemeClr val="accent1"/>
                </a:solidFill>
              </a:rPr>
              <a:t>ongitudinal</a:t>
            </a:r>
            <a:r>
              <a:rPr lang="en-US" sz="2400" dirty="0" smtClean="0">
                <a:solidFill>
                  <a:schemeClr val="accent1"/>
                </a:solidFill>
              </a:rPr>
              <a:t> chromatic aberration</a:t>
            </a:r>
            <a:r>
              <a:rPr lang="tr-TR" sz="2400" dirty="0" smtClean="0"/>
              <a:t> </a:t>
            </a:r>
            <a:r>
              <a:rPr lang="tr-TR" sz="2400" dirty="0" smtClean="0"/>
              <a:t> </a:t>
            </a:r>
            <a:r>
              <a:rPr lang="en-US" sz="2400" dirty="0" smtClean="0"/>
              <a:t>(Fig</a:t>
            </a:r>
            <a:r>
              <a:rPr lang="en-US" sz="2400" dirty="0" smtClean="0"/>
              <a:t>. 10). </a:t>
            </a:r>
            <a:endParaRPr lang="tr-TR" sz="2400" dirty="0" smtClean="0"/>
          </a:p>
          <a:p>
            <a:pPr marL="266700" indent="-266700" algn="just">
              <a:spcAft>
                <a:spcPts val="12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/>
              <a:t>Moreover, magnification varies with</a:t>
            </a:r>
            <a:r>
              <a:rPr lang="tr-TR" sz="2400" dirty="0" smtClean="0"/>
              <a:t> </a:t>
            </a:r>
            <a:r>
              <a:rPr lang="tr-TR" sz="2400" dirty="0" err="1" smtClean="0"/>
              <a:t>focal</a:t>
            </a:r>
            <a:r>
              <a:rPr lang="tr-TR" sz="2400" dirty="0" smtClean="0"/>
              <a:t> </a:t>
            </a:r>
            <a:r>
              <a:rPr lang="tr-TR" sz="2400" dirty="0" err="1" smtClean="0"/>
              <a:t>length</a:t>
            </a:r>
            <a:r>
              <a:rPr lang="tr-TR" sz="2400" dirty="0" smtClean="0"/>
              <a:t> </a:t>
            </a:r>
            <a:r>
              <a:rPr lang="en-US" sz="2400" dirty="0" smtClean="0"/>
              <a:t>, altering the </a:t>
            </a:r>
            <a:r>
              <a:rPr lang="en-US" sz="2400" dirty="0" smtClean="0"/>
              <a:t>size </a:t>
            </a:r>
            <a:r>
              <a:rPr lang="en-US" sz="2400" dirty="0" smtClean="0"/>
              <a:t>of</a:t>
            </a:r>
            <a:r>
              <a:rPr lang="tr-TR" sz="2400" dirty="0" smtClean="0"/>
              <a:t> </a:t>
            </a:r>
            <a:r>
              <a:rPr lang="en-US" sz="2400" dirty="0" smtClean="0"/>
              <a:t>the image</a:t>
            </a:r>
            <a:r>
              <a:rPr lang="tr-TR" sz="2400" dirty="0" smtClean="0"/>
              <a:t> </a:t>
            </a:r>
            <a:r>
              <a:rPr lang="tr-TR" sz="2400" dirty="0" err="1" smtClean="0"/>
              <a:t>resulting</a:t>
            </a:r>
            <a:r>
              <a:rPr lang="tr-TR" sz="2400" dirty="0" smtClean="0"/>
              <a:t> in </a:t>
            </a:r>
            <a:r>
              <a:rPr lang="en-US" sz="2400" dirty="0" smtClean="0">
                <a:solidFill>
                  <a:schemeClr val="accent1"/>
                </a:solidFill>
              </a:rPr>
              <a:t>lateral </a:t>
            </a:r>
            <a:r>
              <a:rPr lang="en-US" sz="2400" dirty="0" smtClean="0">
                <a:solidFill>
                  <a:schemeClr val="accent1"/>
                </a:solidFill>
              </a:rPr>
              <a:t>chromatic aberration </a:t>
            </a:r>
            <a:r>
              <a:rPr lang="en-US" sz="2400" dirty="0" smtClean="0"/>
              <a:t>(Fig. 11</a:t>
            </a:r>
            <a:r>
              <a:rPr lang="en-US" sz="2400" dirty="0" smtClean="0"/>
              <a:t>).</a:t>
            </a:r>
            <a:endParaRPr lang="tr-TR" sz="2400" dirty="0" smtClean="0"/>
          </a:p>
          <a:p>
            <a:pPr marL="266700" indent="-266700" algn="just">
              <a:spcAft>
                <a:spcPts val="12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smtClean="0"/>
              <a:t>These </a:t>
            </a:r>
            <a:r>
              <a:rPr lang="tr-TR" sz="2400" dirty="0" err="1" smtClean="0"/>
              <a:t>aberations</a:t>
            </a:r>
            <a:r>
              <a:rPr lang="tr-TR" sz="2400" dirty="0" smtClean="0"/>
              <a:t> </a:t>
            </a:r>
            <a:r>
              <a:rPr lang="en-US" sz="2400" dirty="0" smtClean="0"/>
              <a:t>must </a:t>
            </a:r>
            <a:r>
              <a:rPr lang="en-US" sz="2400" dirty="0" smtClean="0"/>
              <a:t>be eliminated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en-US" sz="2400" dirty="0" err="1" smtClean="0"/>
              <a:t>colo</a:t>
            </a:r>
            <a:r>
              <a:rPr lang="tr-TR" sz="2400" dirty="0" smtClean="0"/>
              <a:t>u</a:t>
            </a:r>
            <a:r>
              <a:rPr lang="en-US" sz="2400" dirty="0" smtClean="0"/>
              <a:t>r</a:t>
            </a:r>
            <a:r>
              <a:rPr lang="tr-TR" sz="2400" dirty="0" smtClean="0"/>
              <a:t> </a:t>
            </a:r>
            <a:r>
              <a:rPr lang="en-US" sz="2400" dirty="0" smtClean="0"/>
              <a:t>photographs</a:t>
            </a:r>
            <a:r>
              <a:rPr lang="en-US" sz="2400" dirty="0" smtClean="0"/>
              <a:t>. </a:t>
            </a:r>
            <a:r>
              <a:rPr lang="tr-TR" sz="2400" dirty="0" smtClean="0"/>
              <a:t>Since </a:t>
            </a:r>
            <a:r>
              <a:rPr lang="en-US" sz="2400" dirty="0" err="1" smtClean="0"/>
              <a:t>achromats</a:t>
            </a:r>
            <a:r>
              <a:rPr lang="en-US" sz="2400" dirty="0" smtClean="0"/>
              <a:t> </a:t>
            </a:r>
            <a:r>
              <a:rPr lang="en-US" sz="2400" dirty="0" smtClean="0"/>
              <a:t>have limited corrections for these problems, they must be used with yellow-green </a:t>
            </a:r>
            <a:r>
              <a:rPr lang="en-US" sz="2400" dirty="0" smtClean="0"/>
              <a:t>light</a:t>
            </a:r>
            <a:r>
              <a:rPr lang="tr-TR" sz="2400" dirty="0" smtClean="0"/>
              <a:t> </a:t>
            </a:r>
            <a:r>
              <a:rPr lang="en-US" sz="2400" dirty="0" smtClean="0"/>
              <a:t>filtering </a:t>
            </a:r>
            <a:r>
              <a:rPr lang="en-US" sz="2400" dirty="0" smtClean="0"/>
              <a:t>to obtain sharp images.</a:t>
            </a:r>
            <a:endParaRPr lang="tr-TR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8100" y="-57150"/>
            <a:ext cx="9039225" cy="6790531"/>
            <a:chOff x="38100" y="0"/>
            <a:chExt cx="9039225" cy="6790531"/>
          </a:xfrm>
        </p:grpSpPr>
        <p:sp>
          <p:nvSpPr>
            <p:cNvPr id="2" name="Rectangle 1"/>
            <p:cNvSpPr/>
            <p:nvPr/>
          </p:nvSpPr>
          <p:spPr>
            <a:xfrm>
              <a:off x="38100" y="0"/>
              <a:ext cx="903649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6700" indent="-266700" algn="just">
                <a:buClr>
                  <a:srgbClr val="990000"/>
                </a:buClr>
                <a:buFont typeface="Wingdings" pitchFamily="2" charset="2"/>
                <a:buChar char="Ø"/>
              </a:pPr>
              <a:r>
                <a:rPr lang="en-GB" sz="2400" dirty="0" smtClean="0"/>
                <a:t>1000 </a:t>
              </a:r>
              <a:r>
                <a:rPr lang="en-GB" sz="2400" i="1" dirty="0" smtClean="0"/>
                <a:t>NA rule can not be s</a:t>
              </a:r>
              <a:r>
                <a:rPr lang="en-GB" sz="2400" dirty="0" smtClean="0"/>
                <a:t>trictly followed due to the fact that the reel conditions encountered in metallographic reality is far from what Abbey assumed. </a:t>
              </a:r>
            </a:p>
            <a:p>
              <a:pPr marL="266700" indent="-266700" algn="just">
                <a:buClr>
                  <a:srgbClr val="990000"/>
                </a:buClr>
                <a:buFont typeface="Wingdings" pitchFamily="2" charset="2"/>
                <a:buChar char="Ø"/>
              </a:pPr>
              <a:r>
                <a:rPr lang="en-GB" sz="2400" dirty="0" smtClean="0"/>
                <a:t>Therefore It has been suggested that the upper limit of useful magnification for the average </a:t>
              </a:r>
              <a:r>
                <a:rPr lang="en-GB" sz="2400" dirty="0" err="1" smtClean="0"/>
                <a:t>microscopist</a:t>
              </a:r>
              <a:r>
                <a:rPr lang="en-GB" sz="2400" dirty="0" smtClean="0"/>
                <a:t> is 2200 </a:t>
              </a:r>
              <a:r>
                <a:rPr lang="en-GB" sz="2400" i="1" dirty="0" smtClean="0"/>
                <a:t>NA, not 1000 NA (Ref 11).</a:t>
              </a:r>
              <a:endParaRPr lang="en-GB" sz="24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0829" y="2204864"/>
              <a:ext cx="9036496" cy="3847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800" b="1" dirty="0" smtClean="0">
                  <a:solidFill>
                    <a:srgbClr val="990000"/>
                  </a:solidFill>
                </a:rPr>
                <a:t>Depth of Field</a:t>
              </a:r>
            </a:p>
            <a:p>
              <a:pPr marL="266700" indent="-266700" algn="just">
                <a:buClr>
                  <a:srgbClr val="990000"/>
                </a:buClr>
                <a:buFont typeface="Wingdings" pitchFamily="2" charset="2"/>
                <a:buChar char="Ø"/>
              </a:pPr>
              <a:r>
                <a:rPr lang="en-US" sz="2400" dirty="0" smtClean="0"/>
                <a:t>Depth </a:t>
              </a:r>
              <a:r>
                <a:rPr lang="en-US" sz="2400" dirty="0" smtClean="0"/>
                <a:t>of field is the distance along the optical axis over which image details </a:t>
              </a:r>
              <a:r>
                <a:rPr lang="en-GB" sz="2400" dirty="0" smtClean="0"/>
                <a:t>are observed with acceptable clarity. </a:t>
              </a:r>
            </a:p>
            <a:p>
              <a:pPr marL="266700" indent="-266700" algn="just">
                <a:buClr>
                  <a:srgbClr val="990000"/>
                </a:buClr>
                <a:buFont typeface="Wingdings" pitchFamily="2" charset="2"/>
                <a:buChar char="Ø"/>
              </a:pPr>
              <a:r>
                <a:rPr lang="en-GB" sz="2400" dirty="0" smtClean="0"/>
                <a:t>Those factors influencing resolution also affect depth of field, but in the opposite direction. </a:t>
              </a:r>
            </a:p>
            <a:p>
              <a:pPr marL="266700" indent="-266700" algn="just">
                <a:buClr>
                  <a:srgbClr val="990000"/>
                </a:buClr>
                <a:buFont typeface="Wingdings" pitchFamily="2" charset="2"/>
                <a:buChar char="Ø"/>
              </a:pPr>
              <a:r>
                <a:rPr lang="en-GB" sz="2400" dirty="0" smtClean="0"/>
                <a:t>Therefore, a compromise </a:t>
              </a:r>
              <a:r>
                <a:rPr lang="en-US" sz="2400" dirty="0" smtClean="0"/>
                <a:t>must be</a:t>
              </a:r>
              <a:r>
                <a:rPr lang="tr-TR" sz="2400" dirty="0" smtClean="0"/>
                <a:t> </a:t>
              </a:r>
              <a:r>
                <a:rPr lang="en-US" sz="2400" dirty="0" smtClean="0"/>
                <a:t>reached </a:t>
              </a:r>
              <a:r>
                <a:rPr lang="en-US" sz="2400" dirty="0" smtClean="0"/>
                <a:t>between these two parameters, which becomes more difficult as magnification increases. This is one reason </a:t>
              </a:r>
              <a:r>
                <a:rPr lang="en-US" sz="2400" dirty="0" smtClean="0"/>
                <a:t>light</a:t>
              </a:r>
              <a:r>
                <a:rPr lang="tr-TR" sz="2400" dirty="0" smtClean="0"/>
                <a:t> </a:t>
              </a:r>
              <a:r>
                <a:rPr lang="en-US" sz="2400" dirty="0" smtClean="0"/>
                <a:t>etching </a:t>
              </a:r>
              <a:r>
                <a:rPr lang="en-US" sz="2400" dirty="0" smtClean="0"/>
                <a:t>is preferred for high-magnification examination. The depth of field, </a:t>
              </a:r>
              <a:r>
                <a:rPr lang="en-US" sz="2400" i="1" dirty="0" err="1" smtClean="0"/>
                <a:t>Tf</a:t>
              </a:r>
              <a:r>
                <a:rPr lang="en-US" sz="2400" i="1" dirty="0" smtClean="0"/>
                <a:t>, </a:t>
              </a:r>
              <a:r>
                <a:rPr lang="en-US" sz="2400" dirty="0" smtClean="0"/>
                <a:t>can be estimated from:</a:t>
              </a:r>
              <a:endParaRPr lang="tr-TR" sz="2400" dirty="0" smtClean="0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5933281"/>
              <a:ext cx="7867650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33586" y="45740"/>
            <a:ext cx="8370862" cy="6740950"/>
            <a:chOff x="233586" y="45740"/>
            <a:chExt cx="8370862" cy="674095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586" y="45740"/>
              <a:ext cx="3888432" cy="674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4"/>
            <p:cNvGrpSpPr/>
            <p:nvPr/>
          </p:nvGrpSpPr>
          <p:grpSpPr>
            <a:xfrm>
              <a:off x="4211960" y="1268760"/>
              <a:ext cx="4392488" cy="5035336"/>
              <a:chOff x="4211960" y="1268760"/>
              <a:chExt cx="4392488" cy="5035336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4211960" y="4365104"/>
                <a:ext cx="439248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dirty="0" smtClean="0"/>
                  <a:t>Fig. 15 </a:t>
                </a:r>
                <a:r>
                  <a:rPr lang="en-GB" sz="2400" dirty="0" smtClean="0"/>
                  <a:t>Relationship among depth of field of the image produced, numerical aperture of the objective used, and wavelength of light employed</a:t>
                </a:r>
                <a:endParaRPr lang="en-GB" sz="2400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211960" y="1268760"/>
                <a:ext cx="417646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400" dirty="0" smtClean="0"/>
                  <a:t>Here </a:t>
                </a:r>
                <a:r>
                  <a:rPr lang="en-GB" sz="2400" i="1" dirty="0" smtClean="0">
                    <a:solidFill>
                      <a:schemeClr val="accent1"/>
                    </a:solidFill>
                  </a:rPr>
                  <a:t>λ, n </a:t>
                </a:r>
                <a:r>
                  <a:rPr lang="en-GB" sz="2400" dirty="0" smtClean="0"/>
                  <a:t>and </a:t>
                </a:r>
                <a:r>
                  <a:rPr lang="en-GB" sz="2400" i="1" dirty="0" smtClean="0">
                    <a:solidFill>
                      <a:schemeClr val="accent1"/>
                    </a:solidFill>
                  </a:rPr>
                  <a:t>NA</a:t>
                </a:r>
                <a:r>
                  <a:rPr lang="en-GB" sz="2400" dirty="0" smtClean="0"/>
                  <a:t> have the usual meaning, being wavelength, refractive indices and numerical aperture respectively. </a:t>
                </a:r>
                <a:endParaRPr lang="en-GB" sz="2400" dirty="0"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708" y="836712"/>
            <a:ext cx="8928992" cy="546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3600" b="1" dirty="0" smtClean="0">
                <a:solidFill>
                  <a:srgbClr val="990000"/>
                </a:solidFill>
              </a:rPr>
              <a:t>Examination Modes</a:t>
            </a:r>
          </a:p>
          <a:p>
            <a:pPr marL="266700" indent="-266700" algn="just">
              <a:spcAft>
                <a:spcPts val="10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dirty="0" smtClean="0"/>
              <a:t>To </a:t>
            </a:r>
            <a:r>
              <a:rPr lang="en-US" sz="2800" dirty="0" smtClean="0"/>
              <a:t>achieve the resolution capability of the selected objective, image contrast must be adequate. </a:t>
            </a:r>
            <a:endParaRPr lang="tr-TR" sz="2800" dirty="0" smtClean="0"/>
          </a:p>
          <a:p>
            <a:pPr marL="266700" indent="-266700" algn="just">
              <a:spcAft>
                <a:spcPts val="10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dirty="0" smtClean="0"/>
              <a:t>Image contrast </a:t>
            </a:r>
            <a:r>
              <a:rPr lang="en-US" sz="2800" dirty="0" smtClean="0"/>
              <a:t>depends</a:t>
            </a:r>
            <a:r>
              <a:rPr lang="tr-TR" sz="2800" dirty="0" smtClean="0"/>
              <a:t> </a:t>
            </a:r>
            <a:r>
              <a:rPr lang="en-US" sz="2800" dirty="0" smtClean="0"/>
              <a:t>on </a:t>
            </a:r>
            <a:r>
              <a:rPr lang="en-US" sz="2800" dirty="0" smtClean="0"/>
              <a:t>specimen preparation and optics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 marL="266700" indent="-266700" algn="just">
              <a:spcAft>
                <a:spcPts val="10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 smtClean="0"/>
              <a:t>Differences in light reflectivity from the specimen surface produce </a:t>
            </a:r>
            <a:r>
              <a:rPr lang="en-US" sz="2800" dirty="0" smtClean="0"/>
              <a:t>amplitude</a:t>
            </a:r>
            <a:r>
              <a:rPr lang="tr-TR" sz="2800" dirty="0" smtClean="0"/>
              <a:t> </a:t>
            </a:r>
            <a:r>
              <a:rPr lang="en-US" sz="2800" dirty="0" smtClean="0"/>
              <a:t>features </a:t>
            </a:r>
            <a:r>
              <a:rPr lang="en-US" sz="2800" dirty="0" smtClean="0"/>
              <a:t>visible to the eye after magnification. </a:t>
            </a:r>
            <a:endParaRPr lang="tr-TR" sz="2800" dirty="0" smtClean="0"/>
          </a:p>
          <a:p>
            <a:pPr marL="266700" indent="-266700" algn="just">
              <a:spcAft>
                <a:spcPts val="10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dirty="0" smtClean="0"/>
              <a:t>Phase differences </a:t>
            </a:r>
            <a:r>
              <a:rPr lang="tr-TR" sz="2800" dirty="0" smtClean="0"/>
              <a:t>c</a:t>
            </a:r>
            <a:r>
              <a:rPr lang="en-US" sz="2800" dirty="0" err="1" smtClean="0"/>
              <a:t>reated</a:t>
            </a:r>
            <a:r>
              <a:rPr lang="en-US" sz="2800" dirty="0" smtClean="0"/>
              <a:t> </a:t>
            </a:r>
            <a:r>
              <a:rPr lang="en-US" sz="2800" dirty="0" smtClean="0"/>
              <a:t>by light reflection must be rendered visible by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use </a:t>
            </a:r>
            <a:r>
              <a:rPr lang="en-US" sz="2800" dirty="0" smtClean="0"/>
              <a:t>of phase-contrast or interference-contrast attachments to the microscope.</a:t>
            </a:r>
            <a:endParaRPr lang="tr-TR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708" y="836712"/>
            <a:ext cx="892899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3600" b="1" dirty="0" smtClean="0">
                <a:solidFill>
                  <a:srgbClr val="990000"/>
                </a:solidFill>
              </a:rPr>
              <a:t>Bright-Field Illumination. </a:t>
            </a:r>
            <a:endParaRPr lang="tr-TR" sz="3600" b="1" dirty="0" smtClean="0">
              <a:solidFill>
                <a:srgbClr val="990000"/>
              </a:solidFill>
            </a:endParaRPr>
          </a:p>
          <a:p>
            <a:pPr marL="266700" indent="-266700" algn="just">
              <a:spcAft>
                <a:spcPts val="10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tr-TR" sz="2800" dirty="0" err="1" smtClean="0"/>
              <a:t>It</a:t>
            </a:r>
            <a:r>
              <a:rPr lang="tr-TR" sz="2800" dirty="0" smtClean="0"/>
              <a:t> is </a:t>
            </a:r>
            <a:r>
              <a:rPr lang="en-US" sz="2800" dirty="0" smtClean="0"/>
              <a:t>the </a:t>
            </a:r>
            <a:r>
              <a:rPr lang="en-US" sz="2800" dirty="0" smtClean="0"/>
              <a:t>most widely used method of observation, </a:t>
            </a:r>
            <a:r>
              <a:rPr lang="en-US" sz="2800" dirty="0" smtClean="0"/>
              <a:t>accounts</a:t>
            </a:r>
            <a:r>
              <a:rPr lang="tr-TR" sz="2800" dirty="0" smtClean="0"/>
              <a:t> </a:t>
            </a:r>
            <a:r>
              <a:rPr lang="en-US" sz="2800" dirty="0" smtClean="0"/>
              <a:t>for </a:t>
            </a:r>
            <a:r>
              <a:rPr lang="en-US" sz="2800" dirty="0" smtClean="0"/>
              <a:t>the vast majority of micrographs taken. </a:t>
            </a:r>
            <a:endParaRPr lang="tr-TR" sz="2800" dirty="0" smtClean="0"/>
          </a:p>
          <a:p>
            <a:pPr marL="266700" indent="-266700" algn="just">
              <a:spcAft>
                <a:spcPts val="10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dirty="0" smtClean="0"/>
              <a:t>In operation, light </a:t>
            </a:r>
            <a:r>
              <a:rPr lang="en-US" sz="2800" dirty="0" smtClean="0"/>
              <a:t>passes </a:t>
            </a:r>
            <a:r>
              <a:rPr lang="en-US" sz="2800" dirty="0" smtClean="0"/>
              <a:t>through the objective and strikes the </a:t>
            </a:r>
            <a:r>
              <a:rPr lang="en-US" sz="2800" dirty="0" smtClean="0"/>
              <a:t>specimen</a:t>
            </a:r>
            <a:r>
              <a:rPr lang="tr-TR" sz="2800" dirty="0" smtClean="0"/>
              <a:t> </a:t>
            </a:r>
            <a:r>
              <a:rPr lang="en-US" sz="2800" dirty="0" smtClean="0"/>
              <a:t>surface </a:t>
            </a:r>
            <a:r>
              <a:rPr lang="en-US" sz="2800" dirty="0" smtClean="0"/>
              <a:t>perpendicularly. </a:t>
            </a:r>
            <a:endParaRPr lang="tr-TR" sz="2800" dirty="0" smtClean="0"/>
          </a:p>
          <a:p>
            <a:pPr marL="266700" indent="-266700" algn="just">
              <a:spcAft>
                <a:spcPts val="10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dirty="0" smtClean="0"/>
              <a:t>Surface features </a:t>
            </a:r>
            <a:r>
              <a:rPr lang="en-US" sz="2800" dirty="0" smtClean="0"/>
              <a:t>normal </a:t>
            </a:r>
            <a:r>
              <a:rPr lang="en-US" sz="2800" dirty="0" smtClean="0"/>
              <a:t>to the incident light reflect light back through the objective to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eyepieces</a:t>
            </a:r>
            <a:r>
              <a:rPr lang="en-US" sz="2800" dirty="0" smtClean="0"/>
              <a:t>, where the surface features appear bright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 marL="266700" indent="-266700" algn="just">
              <a:spcAft>
                <a:spcPts val="10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 smtClean="0"/>
              <a:t>Surfaces oblique </a:t>
            </a:r>
            <a:r>
              <a:rPr lang="en-US" sz="2800" dirty="0" smtClean="0"/>
              <a:t>to </a:t>
            </a:r>
            <a:r>
              <a:rPr lang="en-US" sz="2800" dirty="0" smtClean="0"/>
              <a:t>the light beam reflect less light to the </a:t>
            </a:r>
            <a:r>
              <a:rPr lang="en-US" sz="2800" dirty="0" smtClean="0"/>
              <a:t>objective</a:t>
            </a:r>
            <a:r>
              <a:rPr lang="tr-TR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 smtClean="0"/>
              <a:t>appear darker, depending on their angle.</a:t>
            </a:r>
            <a:endParaRPr lang="tr-TR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678979"/>
            <a:ext cx="90364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990000"/>
                </a:solidFill>
              </a:rPr>
              <a:t>Oblique Illumination. </a:t>
            </a:r>
            <a:endParaRPr lang="tr-TR" sz="3600" b="1" dirty="0" smtClean="0">
              <a:solidFill>
                <a:srgbClr val="990000"/>
              </a:solidFill>
            </a:endParaRPr>
          </a:p>
          <a:p>
            <a:pPr algn="just">
              <a:buClr>
                <a:srgbClr val="990000"/>
              </a:buClr>
              <a:buFont typeface="Wingdings" pitchFamily="2" charset="2"/>
              <a:buChar char="Ø"/>
            </a:pPr>
            <a:r>
              <a:rPr lang="tr-TR" sz="2800" dirty="0" smtClean="0"/>
              <a:t>I</a:t>
            </a:r>
            <a:r>
              <a:rPr lang="en-US" sz="2800" dirty="0" smtClean="0"/>
              <a:t>t </a:t>
            </a:r>
            <a:r>
              <a:rPr lang="en-US" sz="2800" dirty="0" smtClean="0"/>
              <a:t>is possible to </a:t>
            </a:r>
            <a:r>
              <a:rPr lang="en-GB" sz="2800" dirty="0" smtClean="0"/>
              <a:t>de</a:t>
            </a:r>
            <a:r>
              <a:rPr lang="tr-TR" sz="2800" dirty="0" smtClean="0"/>
              <a:t>-</a:t>
            </a:r>
            <a:r>
              <a:rPr lang="en-GB" sz="2800" dirty="0" err="1" smtClean="0"/>
              <a:t>center</a:t>
            </a:r>
            <a:r>
              <a:rPr lang="en-GB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 smtClean="0"/>
              <a:t>condenser assembly </a:t>
            </a:r>
            <a:r>
              <a:rPr lang="tr-TR" sz="2800" dirty="0" smtClean="0"/>
              <a:t>in</a:t>
            </a:r>
            <a:r>
              <a:rPr lang="en-US" sz="2800" dirty="0" smtClean="0"/>
              <a:t> </a:t>
            </a:r>
            <a:r>
              <a:rPr lang="en-US" sz="2800" dirty="0" smtClean="0"/>
              <a:t>some microscopes, </a:t>
            </a:r>
            <a:r>
              <a:rPr lang="en-US" sz="2800" dirty="0" smtClean="0"/>
              <a:t>or </a:t>
            </a:r>
            <a:r>
              <a:rPr lang="en-US" sz="2800" dirty="0" smtClean="0"/>
              <a:t>the mirror so </a:t>
            </a:r>
            <a:r>
              <a:rPr lang="en-US" sz="2800" dirty="0" smtClean="0"/>
              <a:t>that</a:t>
            </a:r>
            <a:r>
              <a:rPr lang="tr-TR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 smtClean="0"/>
              <a:t>light passing through the objective strikes the specimen surface at a </a:t>
            </a:r>
            <a:r>
              <a:rPr lang="en-US" sz="2800" dirty="0" smtClean="0"/>
              <a:t>non</a:t>
            </a:r>
            <a:r>
              <a:rPr lang="tr-TR" sz="2800" dirty="0" smtClean="0"/>
              <a:t>-</a:t>
            </a:r>
            <a:r>
              <a:rPr lang="en-US" sz="2800" dirty="0" smtClean="0"/>
              <a:t>perpendicular </a:t>
            </a:r>
            <a:r>
              <a:rPr lang="en-US" sz="2800" dirty="0" smtClean="0"/>
              <a:t>angle. </a:t>
            </a:r>
            <a:endParaRPr lang="tr-TR" sz="2800" dirty="0" smtClean="0"/>
          </a:p>
          <a:p>
            <a:pPr algn="just"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dirty="0" smtClean="0"/>
              <a:t>Roughness on the</a:t>
            </a:r>
            <a:r>
              <a:rPr lang="tr-TR" sz="2800" dirty="0" smtClean="0"/>
              <a:t> </a:t>
            </a:r>
            <a:r>
              <a:rPr lang="en-US" sz="2800" dirty="0" smtClean="0"/>
              <a:t>specimen surface </a:t>
            </a:r>
            <a:r>
              <a:rPr lang="en-US" sz="2800" dirty="0" smtClean="0"/>
              <a:t>will </a:t>
            </a:r>
            <a:r>
              <a:rPr lang="en-US" sz="2800" dirty="0" smtClean="0"/>
              <a:t>cast shadows, producing a three-dimensional appearance. </a:t>
            </a:r>
            <a:endParaRPr lang="tr-TR" sz="2800" dirty="0" smtClean="0"/>
          </a:p>
          <a:p>
            <a:pPr algn="just"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dirty="0" smtClean="0"/>
              <a:t>This allows </a:t>
            </a:r>
            <a:r>
              <a:rPr lang="en-US" sz="2800" dirty="0" smtClean="0"/>
              <a:t>determination</a:t>
            </a:r>
            <a:r>
              <a:rPr lang="tr-TR" sz="2800" dirty="0" smtClean="0"/>
              <a:t> </a:t>
            </a:r>
            <a:r>
              <a:rPr lang="en-US" sz="2800" dirty="0" smtClean="0"/>
              <a:t>of </a:t>
            </a:r>
            <a:r>
              <a:rPr lang="en-US" sz="2800" dirty="0" smtClean="0"/>
              <a:t>features </a:t>
            </a:r>
            <a:r>
              <a:rPr lang="en-US" sz="2800" dirty="0" smtClean="0"/>
              <a:t>that</a:t>
            </a:r>
            <a:r>
              <a:rPr lang="tr-TR" sz="2800" dirty="0" smtClean="0"/>
              <a:t> </a:t>
            </a:r>
            <a:r>
              <a:rPr lang="en-US" sz="2800" dirty="0" smtClean="0"/>
              <a:t>are </a:t>
            </a:r>
            <a:r>
              <a:rPr lang="en-US" sz="2800" dirty="0" smtClean="0"/>
              <a:t>in relief or are recessed. </a:t>
            </a:r>
            <a:endParaRPr lang="tr-TR" sz="2800" dirty="0" smtClean="0"/>
          </a:p>
          <a:p>
            <a:pPr algn="just"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dirty="0" smtClean="0"/>
              <a:t>However, very little </a:t>
            </a:r>
            <a:r>
              <a:rPr lang="en-US" sz="2800" dirty="0" smtClean="0"/>
              <a:t>obliqueness</a:t>
            </a:r>
            <a:r>
              <a:rPr lang="tr-TR" sz="2800" dirty="0" smtClean="0"/>
              <a:t> </a:t>
            </a:r>
            <a:r>
              <a:rPr lang="en-US" sz="2800" dirty="0" smtClean="0"/>
              <a:t>can </a:t>
            </a:r>
            <a:r>
              <a:rPr lang="en-US" sz="2800" dirty="0" smtClean="0"/>
              <a:t>be introduced, because this technique causes lighting </a:t>
            </a:r>
            <a:r>
              <a:rPr lang="en-US" sz="2800" dirty="0" smtClean="0"/>
              <a:t>to</a:t>
            </a:r>
            <a:r>
              <a:rPr lang="tr-TR" sz="2800" dirty="0" smtClean="0"/>
              <a:t> </a:t>
            </a:r>
            <a:r>
              <a:rPr lang="en-US" sz="2800" dirty="0" smtClean="0"/>
              <a:t>become </a:t>
            </a:r>
            <a:r>
              <a:rPr lang="en-GB" sz="2800" dirty="0" smtClean="0"/>
              <a:t>non</a:t>
            </a:r>
            <a:r>
              <a:rPr lang="tr-TR" sz="2800" dirty="0" smtClean="0"/>
              <a:t>-</a:t>
            </a:r>
            <a:r>
              <a:rPr lang="en-GB" sz="2800" dirty="0" smtClean="0"/>
              <a:t>uniform</a:t>
            </a:r>
            <a:r>
              <a:rPr lang="en-US" sz="2800" dirty="0" smtClean="0"/>
              <a:t> </a:t>
            </a:r>
            <a:r>
              <a:rPr lang="en-US" sz="2800" dirty="0" smtClean="0"/>
              <a:t>and reduces resolution.</a:t>
            </a:r>
            <a:endParaRPr lang="tr-TR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03649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tr-TR" sz="3200" b="1" dirty="0" smtClean="0">
                <a:solidFill>
                  <a:srgbClr val="990000"/>
                </a:solidFill>
              </a:rPr>
              <a:t>D</a:t>
            </a:r>
            <a:r>
              <a:rPr lang="en-US" sz="3200" b="1" dirty="0" smtClean="0">
                <a:solidFill>
                  <a:srgbClr val="990000"/>
                </a:solidFill>
              </a:rPr>
              <a:t>ark-field </a:t>
            </a:r>
            <a:r>
              <a:rPr lang="en-US" sz="3200" b="1" dirty="0" smtClean="0">
                <a:solidFill>
                  <a:srgbClr val="990000"/>
                </a:solidFill>
              </a:rPr>
              <a:t>illumination, </a:t>
            </a:r>
            <a:endParaRPr lang="tr-TR" sz="3200" b="1" dirty="0" smtClean="0">
              <a:solidFill>
                <a:srgbClr val="990000"/>
              </a:solidFill>
            </a:endParaRPr>
          </a:p>
          <a:p>
            <a:pPr marL="361950" indent="-361950" algn="just"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tr-TR" sz="2500" dirty="0" smtClean="0"/>
              <a:t>T</a:t>
            </a:r>
            <a:r>
              <a:rPr lang="en-US" sz="2500" dirty="0" smtClean="0"/>
              <a:t>he </a:t>
            </a:r>
            <a:r>
              <a:rPr lang="en-US" sz="2500" dirty="0" smtClean="0"/>
              <a:t>light reflected from obliquely oriented features is collected</a:t>
            </a:r>
            <a:r>
              <a:rPr lang="en-US" sz="2500" dirty="0" smtClean="0"/>
              <a:t>,</a:t>
            </a:r>
            <a:endParaRPr lang="tr-TR" sz="2500" dirty="0" smtClean="0"/>
          </a:p>
          <a:p>
            <a:pPr marL="361950" indent="-361950" algn="just"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tr-TR" sz="2500" dirty="0" smtClean="0"/>
              <a:t>T</a:t>
            </a:r>
            <a:r>
              <a:rPr lang="en-US" sz="2500" dirty="0" smtClean="0"/>
              <a:t>he </a:t>
            </a:r>
            <a:r>
              <a:rPr lang="en-US" sz="2500" dirty="0" smtClean="0"/>
              <a:t>rays reflected</a:t>
            </a:r>
            <a:r>
              <a:rPr lang="tr-TR" sz="2500" dirty="0" smtClean="0"/>
              <a:t> </a:t>
            </a:r>
            <a:r>
              <a:rPr lang="en-US" sz="2500" dirty="0" smtClean="0"/>
              <a:t>from features normal to the incident beam are blocked. </a:t>
            </a:r>
            <a:endParaRPr lang="tr-TR" sz="2500" dirty="0" smtClean="0"/>
          </a:p>
          <a:p>
            <a:pPr marL="361950" indent="-361950" algn="just"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500" dirty="0" smtClean="0"/>
              <a:t>Therefore</a:t>
            </a:r>
            <a:r>
              <a:rPr lang="en-US" sz="2500" dirty="0" smtClean="0"/>
              <a:t>, the contrast is essentially reversed from that of </a:t>
            </a:r>
            <a:r>
              <a:rPr lang="en-US" sz="2500" dirty="0" err="1" smtClean="0"/>
              <a:t>brightfield</a:t>
            </a:r>
            <a:r>
              <a:rPr lang="tr-TR" sz="2500" dirty="0" smtClean="0"/>
              <a:t> </a:t>
            </a:r>
            <a:r>
              <a:rPr lang="en-US" sz="2500" dirty="0" smtClean="0"/>
              <a:t>illumination</a:t>
            </a:r>
            <a:r>
              <a:rPr lang="en-US" sz="2500" dirty="0" smtClean="0"/>
              <a:t>; that is, features that are bright in bright-field illumination appear dark, and features normally </a:t>
            </a:r>
            <a:r>
              <a:rPr lang="en-US" sz="2500" dirty="0" smtClean="0"/>
              <a:t>dark</a:t>
            </a:r>
            <a:r>
              <a:rPr lang="tr-TR" sz="2500" dirty="0" smtClean="0"/>
              <a:t> </a:t>
            </a:r>
            <a:r>
              <a:rPr lang="en-US" sz="2500" dirty="0" smtClean="0"/>
              <a:t>appear </a:t>
            </a:r>
            <a:r>
              <a:rPr lang="en-US" sz="2500" dirty="0" smtClean="0"/>
              <a:t>bright. </a:t>
            </a:r>
            <a:endParaRPr lang="tr-TR" sz="2500" dirty="0" smtClean="0"/>
          </a:p>
          <a:p>
            <a:pPr marL="361950" indent="-361950" algn="just"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500" dirty="0" smtClean="0"/>
              <a:t>This produces very </a:t>
            </a:r>
            <a:r>
              <a:rPr lang="en-US" sz="2500" dirty="0" smtClean="0"/>
              <a:t>strong </a:t>
            </a:r>
            <a:r>
              <a:rPr lang="en-US" sz="2500" dirty="0" smtClean="0"/>
              <a:t>image contrast, with the oblique features appearing luminous. </a:t>
            </a:r>
            <a:r>
              <a:rPr lang="en-US" sz="2500" dirty="0" smtClean="0"/>
              <a:t>Under such</a:t>
            </a:r>
            <a:r>
              <a:rPr lang="tr-TR" sz="2500" dirty="0" smtClean="0"/>
              <a:t> </a:t>
            </a:r>
            <a:r>
              <a:rPr lang="en-US" sz="2500" dirty="0" smtClean="0"/>
              <a:t>conditions</a:t>
            </a:r>
            <a:r>
              <a:rPr lang="en-US" sz="2500" dirty="0" smtClean="0"/>
              <a:t>, it is often possible to see features not visible using bright-field illumination</a:t>
            </a:r>
            <a:r>
              <a:rPr lang="en-US" sz="2500" dirty="0" smtClean="0"/>
              <a:t>.</a:t>
            </a:r>
            <a:endParaRPr lang="tr-TR" sz="2500" dirty="0" smtClean="0"/>
          </a:p>
          <a:p>
            <a:pPr marL="361950" indent="-361950" algn="just"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500" dirty="0" smtClean="0"/>
              <a:t> </a:t>
            </a:r>
            <a:r>
              <a:rPr lang="en-US" sz="2500" dirty="0" smtClean="0"/>
              <a:t>This method is particularly useful</a:t>
            </a:r>
            <a:r>
              <a:rPr lang="tr-TR" sz="2500" dirty="0" smtClean="0"/>
              <a:t> </a:t>
            </a:r>
            <a:r>
              <a:rPr lang="en-US" sz="2500" dirty="0" smtClean="0"/>
              <a:t>for </a:t>
            </a:r>
            <a:r>
              <a:rPr lang="en-US" sz="2500" dirty="0" smtClean="0"/>
              <a:t>studying </a:t>
            </a:r>
            <a:r>
              <a:rPr lang="en-US" sz="2500" dirty="0" smtClean="0"/>
              <a:t>grain structures</a:t>
            </a:r>
            <a:r>
              <a:rPr lang="en-US" sz="2500" dirty="0" smtClean="0"/>
              <a:t>.</a:t>
            </a:r>
            <a:endParaRPr lang="tr-TR" sz="2500" dirty="0" smtClean="0"/>
          </a:p>
          <a:p>
            <a:pPr marL="361950" indent="-361950" algn="just"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500" dirty="0" smtClean="0"/>
              <a:t> </a:t>
            </a:r>
            <a:r>
              <a:rPr lang="en-US" sz="2500" dirty="0" smtClean="0"/>
              <a:t>However, the low light intensity makes </a:t>
            </a:r>
            <a:r>
              <a:rPr lang="en-US" sz="2500" dirty="0" err="1" smtClean="0"/>
              <a:t>photomicroscopy</a:t>
            </a:r>
            <a:r>
              <a:rPr lang="en-US" sz="2500" dirty="0" smtClean="0"/>
              <a:t> more difficult, a problem </a:t>
            </a:r>
            <a:r>
              <a:rPr lang="en-US" sz="2500" dirty="0" smtClean="0"/>
              <a:t>lessened</a:t>
            </a:r>
            <a:r>
              <a:rPr lang="tr-TR" sz="2500" dirty="0" smtClean="0"/>
              <a:t> </a:t>
            </a:r>
            <a:r>
              <a:rPr lang="en-US" sz="2500" dirty="0" smtClean="0"/>
              <a:t>by </a:t>
            </a:r>
            <a:r>
              <a:rPr lang="en-US" sz="2500" dirty="0" smtClean="0"/>
              <a:t>the use of automatic exposure-control devices.</a:t>
            </a:r>
            <a:endParaRPr lang="tr-TR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1553"/>
            <a:ext cx="9036496" cy="6855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990000"/>
                </a:solidFill>
              </a:rPr>
              <a:t>Polarized light (Ref 12, 13, 14), </a:t>
            </a:r>
            <a:endParaRPr lang="tr-TR" sz="3200" b="1" dirty="0" smtClean="0">
              <a:solidFill>
                <a:srgbClr val="990000"/>
              </a:solidFill>
            </a:endParaRPr>
          </a:p>
          <a:p>
            <a:pPr algn="just">
              <a:lnSpc>
                <a:spcPts val="2680"/>
              </a:lnSpc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tr-TR" sz="2400" dirty="0" err="1" smtClean="0"/>
              <a:t>Its</a:t>
            </a:r>
            <a:r>
              <a:rPr lang="en-US" sz="2400" dirty="0" smtClean="0"/>
              <a:t> use </a:t>
            </a:r>
            <a:r>
              <a:rPr lang="en-US" sz="2400" dirty="0" smtClean="0"/>
              <a:t>in </a:t>
            </a:r>
            <a:r>
              <a:rPr lang="en-US" sz="2400" dirty="0" smtClean="0"/>
              <a:t>metallography </a:t>
            </a:r>
            <a:r>
              <a:rPr lang="en-US" sz="2400" dirty="0" smtClean="0"/>
              <a:t>has generally been limited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some</a:t>
            </a:r>
            <a:r>
              <a:rPr lang="en-US" sz="2400" dirty="0" smtClean="0"/>
              <a:t> </a:t>
            </a:r>
            <a:r>
              <a:rPr lang="en-US" sz="2400" dirty="0" smtClean="0"/>
              <a:t>optically</a:t>
            </a:r>
            <a:r>
              <a:rPr lang="tr-TR" sz="2400" dirty="0" smtClean="0"/>
              <a:t> </a:t>
            </a:r>
            <a:r>
              <a:rPr lang="en-US" sz="2400" dirty="0" smtClean="0"/>
              <a:t>anisotropic metals, such as beryllium, a-titanium, zirconium, and uranium</a:t>
            </a:r>
            <a:r>
              <a:rPr lang="en-US" sz="2400" dirty="0" smtClean="0"/>
              <a:t>,</a:t>
            </a:r>
            <a:endParaRPr lang="tr-TR" sz="2400" dirty="0" smtClean="0"/>
          </a:p>
          <a:p>
            <a:pPr algn="just">
              <a:lnSpc>
                <a:spcPts val="2680"/>
              </a:lnSpc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r-TR" sz="2400" dirty="0" err="1" smtClean="0"/>
              <a:t>These</a:t>
            </a:r>
            <a:r>
              <a:rPr lang="tr-TR" sz="2400" dirty="0" smtClean="0"/>
              <a:t> </a:t>
            </a:r>
            <a:r>
              <a:rPr lang="tr-TR" sz="2400" dirty="0" err="1" smtClean="0"/>
              <a:t>metals</a:t>
            </a:r>
            <a:r>
              <a:rPr lang="en-US" sz="2400" dirty="0" smtClean="0"/>
              <a:t> are difficult to etch but respond </a:t>
            </a:r>
            <a:r>
              <a:rPr lang="en-US" sz="2400" dirty="0" smtClean="0"/>
              <a:t>well to</a:t>
            </a:r>
            <a:r>
              <a:rPr lang="tr-TR" sz="2400" dirty="0" smtClean="0"/>
              <a:t> </a:t>
            </a:r>
            <a:r>
              <a:rPr lang="en-US" sz="2400" dirty="0" smtClean="0"/>
              <a:t>polarized light when properly polished.</a:t>
            </a:r>
            <a:endParaRPr lang="tr-TR" sz="2400" dirty="0" smtClean="0"/>
          </a:p>
          <a:p>
            <a:pPr algn="just">
              <a:lnSpc>
                <a:spcPts val="2680"/>
              </a:lnSpc>
              <a:spcAft>
                <a:spcPts val="600"/>
              </a:spcAft>
            </a:pPr>
            <a:r>
              <a:rPr lang="en-US" sz="2400" dirty="0" smtClean="0"/>
              <a:t>Before development of the electron microprobe analyzer (EMPA) and </a:t>
            </a:r>
            <a:r>
              <a:rPr lang="en-US" sz="2400" dirty="0" err="1" smtClean="0"/>
              <a:t>energydispersive</a:t>
            </a:r>
            <a:r>
              <a:rPr lang="tr-TR" sz="2400" dirty="0" smtClean="0"/>
              <a:t> </a:t>
            </a:r>
            <a:r>
              <a:rPr lang="en-US" sz="2400" dirty="0" smtClean="0"/>
              <a:t>spectroscopy (EDS), polarized light examination was an integral part of the procedure for identifying</a:t>
            </a:r>
            <a:r>
              <a:rPr lang="tr-TR" sz="2400" dirty="0" smtClean="0"/>
              <a:t> </a:t>
            </a:r>
            <a:r>
              <a:rPr lang="en-US" sz="2400" dirty="0" smtClean="0"/>
              <a:t>inclusions.</a:t>
            </a:r>
            <a:endParaRPr lang="tr-TR" sz="2400" dirty="0" smtClean="0"/>
          </a:p>
          <a:p>
            <a:pPr algn="just">
              <a:lnSpc>
                <a:spcPts val="2680"/>
              </a:lnSpc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/>
              <a:t>Since the development of these </a:t>
            </a:r>
            <a:r>
              <a:rPr lang="en-US" sz="2400" dirty="0" smtClean="0"/>
              <a:t>instruments</a:t>
            </a:r>
            <a:r>
              <a:rPr lang="en-US" sz="2400" dirty="0" smtClean="0"/>
              <a:t>, polarized light has been used less frequently for this purpose</a:t>
            </a:r>
            <a:r>
              <a:rPr lang="en-US" sz="2400" dirty="0" smtClean="0"/>
              <a:t>,</a:t>
            </a:r>
            <a:r>
              <a:rPr lang="tr-TR" sz="2400" dirty="0" smtClean="0"/>
              <a:t> </a:t>
            </a:r>
            <a:r>
              <a:rPr lang="en-US" sz="2400" dirty="0" smtClean="0"/>
              <a:t>because </a:t>
            </a:r>
            <a:r>
              <a:rPr lang="en-US" sz="2400" dirty="0" smtClean="0"/>
              <a:t>identification with the EMPA or EDS techniques is more definitive</a:t>
            </a:r>
            <a:r>
              <a:rPr lang="en-US" sz="2400" dirty="0" smtClean="0"/>
              <a:t>.</a:t>
            </a:r>
            <a:r>
              <a:rPr lang="tr-TR" sz="2400" dirty="0" smtClean="0"/>
              <a:t> </a:t>
            </a:r>
          </a:p>
          <a:p>
            <a:pPr algn="just">
              <a:lnSpc>
                <a:spcPts val="2680"/>
              </a:lnSpc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/>
              <a:t>Most metallurgical microscopes now use synthetic </a:t>
            </a:r>
            <a:r>
              <a:rPr lang="en-US" sz="2400" dirty="0" smtClean="0"/>
              <a:t>Polaroid </a:t>
            </a:r>
            <a:r>
              <a:rPr lang="en-US" sz="2400" dirty="0" smtClean="0"/>
              <a:t>filters. The "polarizer" is placed in the light path before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objective</a:t>
            </a:r>
            <a:r>
              <a:rPr lang="en-US" sz="2400" dirty="0" smtClean="0"/>
              <a:t>, and the "analyzer" is placed in the light path after the objective, generally just below the eyepiece. </a:t>
            </a:r>
            <a:endParaRPr lang="tr-TR" sz="2400" dirty="0" smtClean="0"/>
          </a:p>
          <a:p>
            <a:pPr algn="just">
              <a:lnSpc>
                <a:spcPts val="2680"/>
              </a:lnSpc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/>
              <a:t>Figure 26</a:t>
            </a:r>
            <a:r>
              <a:rPr lang="tr-TR" sz="2400" dirty="0" smtClean="0"/>
              <a:t> </a:t>
            </a:r>
            <a:r>
              <a:rPr lang="en-US" sz="2400" dirty="0" smtClean="0"/>
              <a:t>shows the light path in </a:t>
            </a:r>
            <a:r>
              <a:rPr lang="en-US" sz="2400" dirty="0" smtClean="0"/>
              <a:t>the </a:t>
            </a:r>
            <a:r>
              <a:rPr lang="en-US" sz="2400" dirty="0" smtClean="0"/>
              <a:t>incident-light polarizing microscope.</a:t>
            </a:r>
            <a:endParaRPr lang="tr-T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7504" y="31968"/>
            <a:ext cx="8856984" cy="6740307"/>
            <a:chOff x="107504" y="117693"/>
            <a:chExt cx="8856984" cy="6740307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1920" y="260648"/>
              <a:ext cx="5112568" cy="626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107504" y="117693"/>
              <a:ext cx="3635896" cy="6740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 smtClean="0"/>
                <a:t>Fig. 26 </a:t>
              </a:r>
              <a:r>
                <a:rPr lang="en-US" sz="2400" dirty="0" smtClean="0"/>
                <a:t>Light path in an incident-light polarizing microscope. </a:t>
              </a:r>
              <a:r>
                <a:rPr lang="en-US" sz="2400" dirty="0" smtClean="0"/>
                <a:t>1, Hinged lens; 2, half stop; 3, </a:t>
              </a:r>
              <a:r>
                <a:rPr lang="en-US" sz="2400" dirty="0" smtClean="0"/>
                <a:t>aperture</a:t>
              </a:r>
              <a:r>
                <a:rPr lang="tr-TR" sz="2400" dirty="0" smtClean="0"/>
                <a:t> </a:t>
              </a:r>
              <a:r>
                <a:rPr lang="en-US" sz="2400" dirty="0" smtClean="0"/>
                <a:t>diaphragm</a:t>
              </a:r>
              <a:r>
                <a:rPr lang="en-US" sz="2400" dirty="0" smtClean="0"/>
                <a:t>; 4, filter or prism polarizer; 5, field diaphragm; 6, </a:t>
              </a:r>
              <a:r>
                <a:rPr lang="en-US" sz="2400" dirty="0" err="1" smtClean="0"/>
                <a:t>centrable</a:t>
              </a:r>
              <a:r>
                <a:rPr lang="en-US" sz="2400" dirty="0" smtClean="0"/>
                <a:t> lens, used to center the </a:t>
              </a:r>
              <a:r>
                <a:rPr lang="en-US" sz="2400" dirty="0" smtClean="0"/>
                <a:t>field</a:t>
              </a:r>
              <a:r>
                <a:rPr lang="tr-TR" sz="2400" dirty="0" smtClean="0"/>
                <a:t> </a:t>
              </a:r>
              <a:r>
                <a:rPr lang="en-US" sz="2400" dirty="0" smtClean="0"/>
                <a:t>diaphragm</a:t>
              </a:r>
              <a:r>
                <a:rPr lang="en-US" sz="2400" dirty="0" smtClean="0"/>
                <a:t>; 7, polished section; 8, objective; 9, compensating prism, with switchover against </a:t>
              </a:r>
              <a:r>
                <a:rPr lang="en-US" sz="2400" dirty="0" smtClean="0"/>
                <a:t>optical-flat</a:t>
              </a:r>
              <a:r>
                <a:rPr lang="tr-TR" sz="2400" dirty="0" smtClean="0"/>
                <a:t> </a:t>
              </a:r>
              <a:r>
                <a:rPr lang="en-US" sz="2400" dirty="0" smtClean="0"/>
                <a:t>reflector</a:t>
              </a:r>
              <a:r>
                <a:rPr lang="en-US" sz="2400" dirty="0" smtClean="0"/>
                <a:t>; 10, tube lens (intermediate optical system); 11, rotating analyzer; 12, eyepiece with </a:t>
              </a:r>
              <a:r>
                <a:rPr lang="en-US" sz="2400" dirty="0" smtClean="0"/>
                <a:t>focusing</a:t>
              </a:r>
              <a:r>
                <a:rPr lang="tr-TR" sz="2400" dirty="0" smtClean="0"/>
                <a:t> </a:t>
              </a:r>
              <a:r>
                <a:rPr lang="tr-TR" sz="2400" dirty="0" err="1" smtClean="0"/>
                <a:t>eyelens</a:t>
              </a:r>
              <a:r>
                <a:rPr lang="tr-TR" sz="2400" dirty="0" smtClean="0"/>
                <a:t>. (E. </a:t>
              </a:r>
              <a:r>
                <a:rPr lang="tr-TR" sz="2400" dirty="0" err="1" smtClean="0"/>
                <a:t>Leitz</a:t>
              </a:r>
              <a:r>
                <a:rPr lang="tr-TR" sz="2400" dirty="0" smtClean="0"/>
                <a:t>, </a:t>
              </a:r>
              <a:r>
                <a:rPr lang="tr-TR" sz="2400" dirty="0" err="1" smtClean="0"/>
                <a:t>Inc</a:t>
              </a:r>
              <a:r>
                <a:rPr lang="tr-TR" sz="2400" dirty="0" smtClean="0"/>
                <a:t>.)</a:t>
              </a:r>
              <a:endParaRPr lang="tr-TR" sz="2400"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150"/>
            <a:ext cx="9144000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200" dirty="0" smtClean="0"/>
              <a:t>Light </a:t>
            </a:r>
            <a:r>
              <a:rPr lang="en-US" sz="2200" dirty="0" smtClean="0"/>
              <a:t>vibrating </a:t>
            </a:r>
            <a:r>
              <a:rPr lang="en-US" sz="2200" dirty="0" smtClean="0"/>
              <a:t>in all directions at right angles to the direction of </a:t>
            </a:r>
            <a:r>
              <a:rPr lang="en-US" sz="2200" dirty="0" smtClean="0"/>
              <a:t>propagation passes </a:t>
            </a:r>
            <a:r>
              <a:rPr lang="en-US" sz="2200" dirty="0" smtClean="0"/>
              <a:t>through </a:t>
            </a:r>
            <a:r>
              <a:rPr lang="en-US" sz="2200" dirty="0" smtClean="0"/>
              <a:t>a</a:t>
            </a:r>
            <a:r>
              <a:rPr lang="tr-TR" sz="2200" dirty="0" smtClean="0"/>
              <a:t> </a:t>
            </a:r>
            <a:r>
              <a:rPr lang="en-US" sz="2200" dirty="0" smtClean="0"/>
              <a:t>polarizing </a:t>
            </a:r>
            <a:r>
              <a:rPr lang="en-US" sz="2200" dirty="0" smtClean="0"/>
              <a:t>filter, the vibrations occur in only one plane in the direction of propagation, and the light is termed </a:t>
            </a:r>
            <a:r>
              <a:rPr lang="en-US" sz="2200" dirty="0" smtClean="0"/>
              <a:t>plane</a:t>
            </a:r>
            <a:r>
              <a:rPr lang="tr-TR" sz="2200" dirty="0" smtClean="0"/>
              <a:t>-</a:t>
            </a:r>
            <a:r>
              <a:rPr lang="en-US" sz="2200" dirty="0" smtClean="0"/>
              <a:t>polarized.</a:t>
            </a:r>
            <a:endParaRPr lang="tr-TR" sz="2200" dirty="0" smtClean="0"/>
          </a:p>
          <a:p>
            <a:pPr marL="266700" indent="-266700" algn="just"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200" dirty="0" smtClean="0"/>
              <a:t>This plane will change as the </a:t>
            </a:r>
            <a:r>
              <a:rPr lang="en-US" sz="2200" dirty="0" smtClean="0"/>
              <a:t>filter</a:t>
            </a:r>
            <a:r>
              <a:rPr lang="tr-TR" sz="2200" dirty="0" smtClean="0"/>
              <a:t> </a:t>
            </a:r>
            <a:r>
              <a:rPr lang="en-US" sz="2200" dirty="0" smtClean="0"/>
              <a:t>is </a:t>
            </a:r>
            <a:r>
              <a:rPr lang="en-US" sz="2200" dirty="0" smtClean="0"/>
              <a:t>rotated</a:t>
            </a:r>
            <a:r>
              <a:rPr lang="en-US" sz="2200" dirty="0" smtClean="0"/>
              <a:t>.</a:t>
            </a:r>
            <a:endParaRPr lang="tr-TR" sz="2200" dirty="0" smtClean="0"/>
          </a:p>
          <a:p>
            <a:pPr marL="266700" indent="-266700" algn="just"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en-US" sz="2200" dirty="0" smtClean="0"/>
              <a:t>When the analyzer filter is placed in the light path, plane</a:t>
            </a:r>
            <a:r>
              <a:rPr lang="tr-TR" sz="2200" dirty="0" smtClean="0"/>
              <a:t>-</a:t>
            </a:r>
            <a:r>
              <a:rPr lang="en-US" sz="2200" dirty="0" smtClean="0"/>
              <a:t>polarized</a:t>
            </a:r>
            <a:r>
              <a:rPr lang="tr-TR" sz="2200" dirty="0" smtClean="0"/>
              <a:t> </a:t>
            </a:r>
            <a:r>
              <a:rPr lang="en-US" sz="2200" dirty="0" smtClean="0"/>
              <a:t>light </a:t>
            </a:r>
            <a:r>
              <a:rPr lang="tr-TR" sz="2200" dirty="0" smtClean="0"/>
              <a:t> </a:t>
            </a:r>
            <a:r>
              <a:rPr lang="en-US" sz="2200" dirty="0" smtClean="0"/>
              <a:t>will </a:t>
            </a:r>
            <a:r>
              <a:rPr lang="en-US" sz="2200" dirty="0" smtClean="0"/>
              <a:t>pass through it if the plane of vibration of the light is parallel to the plane of vibration of the analyzer</a:t>
            </a:r>
            <a:r>
              <a:rPr lang="en-US" sz="2200" dirty="0" smtClean="0"/>
              <a:t>.</a:t>
            </a:r>
            <a:r>
              <a:rPr lang="tr-TR" sz="2200" dirty="0" smtClean="0"/>
              <a:t> </a:t>
            </a:r>
            <a:r>
              <a:rPr lang="tr-TR" sz="2200" dirty="0" err="1" smtClean="0"/>
              <a:t>Otherwise</a:t>
            </a:r>
            <a:r>
              <a:rPr lang="en-US" sz="2200" dirty="0" smtClean="0"/>
              <a:t> </a:t>
            </a:r>
            <a:r>
              <a:rPr lang="en-US" sz="2200" dirty="0" smtClean="0"/>
              <a:t>the light will not pass through, and </a:t>
            </a:r>
            <a:r>
              <a:rPr lang="en-US" sz="2200" dirty="0" smtClean="0"/>
              <a:t>extinction</a:t>
            </a:r>
            <a:r>
              <a:rPr lang="tr-TR" sz="2200" dirty="0" smtClean="0"/>
              <a:t> </a:t>
            </a:r>
            <a:r>
              <a:rPr lang="tr-TR" sz="2200" dirty="0" err="1" smtClean="0"/>
              <a:t>results</a:t>
            </a:r>
            <a:r>
              <a:rPr lang="tr-TR" sz="2200" dirty="0" smtClean="0"/>
              <a:t>.</a:t>
            </a:r>
          </a:p>
          <a:p>
            <a:pPr marL="266700" indent="-266700" algn="just"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200" dirty="0" smtClean="0"/>
              <a:t>When plane-polarized light is reflected from the surface of an isotropic metal (any metal with a cubic crystallographic</a:t>
            </a:r>
            <a:r>
              <a:rPr lang="tr-TR" sz="2200" dirty="0" smtClean="0"/>
              <a:t> </a:t>
            </a:r>
            <a:r>
              <a:rPr lang="en-US" sz="2200" dirty="0" smtClean="0"/>
              <a:t>structure, </a:t>
            </a:r>
            <a:r>
              <a:rPr lang="en-US" sz="2200" dirty="0" smtClean="0"/>
              <a:t>such </a:t>
            </a:r>
            <a:r>
              <a:rPr lang="en-US" sz="2200" dirty="0" smtClean="0"/>
              <a:t>as iron), then passes through the analyzer in the crossed position (plane of vibration perpendicular to </a:t>
            </a:r>
            <a:r>
              <a:rPr lang="en-US" sz="2200" dirty="0" smtClean="0"/>
              <a:t>that</a:t>
            </a:r>
            <a:r>
              <a:rPr lang="tr-TR" sz="2200" dirty="0" smtClean="0"/>
              <a:t> </a:t>
            </a:r>
            <a:r>
              <a:rPr lang="en-US" sz="2200" dirty="0" smtClean="0"/>
              <a:t>of </a:t>
            </a:r>
            <a:r>
              <a:rPr lang="en-US" sz="2200" dirty="0" smtClean="0"/>
              <a:t>the plane-polarized light), the image is extinguished, or dark. </a:t>
            </a:r>
            <a:endParaRPr lang="tr-TR" sz="2200" dirty="0" smtClean="0"/>
          </a:p>
          <a:p>
            <a:pPr marL="266700" indent="-266700" algn="just"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200" dirty="0" smtClean="0"/>
              <a:t>However, in practice, because the metallurgical</a:t>
            </a:r>
            <a:r>
              <a:rPr lang="tr-TR" sz="2200" dirty="0" smtClean="0"/>
              <a:t> </a:t>
            </a:r>
            <a:r>
              <a:rPr lang="en-US" sz="2200" dirty="0" smtClean="0"/>
              <a:t>microscope will not produce perfectly plane-polarized light, complete extinction will </a:t>
            </a:r>
            <a:r>
              <a:rPr lang="en-US" sz="2200" dirty="0" smtClean="0"/>
              <a:t>not </a:t>
            </a:r>
            <a:r>
              <a:rPr lang="en-US" sz="2200" dirty="0" smtClean="0"/>
              <a:t>occur. </a:t>
            </a:r>
            <a:endParaRPr lang="tr-TR" sz="2200" dirty="0" smtClean="0"/>
          </a:p>
          <a:p>
            <a:pPr marL="266700" indent="-266700" algn="just"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200" dirty="0" smtClean="0"/>
              <a:t>Strain-free </a:t>
            </a:r>
            <a:r>
              <a:rPr lang="en-US" sz="2200" dirty="0" smtClean="0"/>
              <a:t>objectives, </a:t>
            </a:r>
            <a:r>
              <a:rPr lang="en-US" sz="2200" dirty="0" smtClean="0"/>
              <a:t>usually</a:t>
            </a:r>
            <a:r>
              <a:rPr lang="tr-TR" sz="2200" dirty="0" smtClean="0"/>
              <a:t> </a:t>
            </a:r>
            <a:r>
              <a:rPr lang="en-US" sz="2200" dirty="0" err="1" smtClean="0"/>
              <a:t>achromats</a:t>
            </a:r>
            <a:r>
              <a:rPr lang="en-US" sz="2200" dirty="0" smtClean="0"/>
              <a:t>, must be used. Fluorite or </a:t>
            </a:r>
            <a:r>
              <a:rPr lang="en-US" sz="2200" dirty="0" err="1" smtClean="0"/>
              <a:t>apochromatic</a:t>
            </a:r>
            <a:r>
              <a:rPr lang="en-US" sz="2200" dirty="0" smtClean="0"/>
              <a:t> objectives are unsuitable. A strong white-light source is required </a:t>
            </a:r>
            <a:r>
              <a:rPr lang="en-US" sz="2200" dirty="0" smtClean="0"/>
              <a:t>to</a:t>
            </a:r>
            <a:r>
              <a:rPr lang="tr-TR" sz="2200" dirty="0" smtClean="0"/>
              <a:t> </a:t>
            </a:r>
            <a:r>
              <a:rPr lang="tr-TR" sz="2200" dirty="0" err="1" smtClean="0"/>
              <a:t>produce</a:t>
            </a:r>
            <a:r>
              <a:rPr lang="tr-TR" sz="2200" dirty="0" smtClean="0"/>
              <a:t> </a:t>
            </a:r>
            <a:r>
              <a:rPr lang="tr-TR" sz="2200" dirty="0" err="1" smtClean="0"/>
              <a:t>accurate</a:t>
            </a:r>
            <a:r>
              <a:rPr lang="tr-TR" sz="2200" dirty="0" smtClean="0"/>
              <a:t> </a:t>
            </a:r>
            <a:r>
              <a:rPr lang="tr-TR" sz="2200" dirty="0" err="1" smtClean="0"/>
              <a:t>color</a:t>
            </a:r>
            <a:r>
              <a:rPr lang="tr-TR" sz="2200" dirty="0" smtClean="0"/>
              <a:t> </a:t>
            </a:r>
            <a:r>
              <a:rPr lang="tr-TR" sz="2200" dirty="0" err="1" smtClean="0"/>
              <a:t>effects</a:t>
            </a:r>
            <a:r>
              <a:rPr lang="tr-TR" sz="2200" dirty="0" smtClean="0"/>
              <a:t>.</a:t>
            </a:r>
            <a:endParaRPr lang="tr-TR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036496" cy="309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9512" y="3284984"/>
            <a:ext cx="8496944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spcAft>
                <a:spcPts val="10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tr-TR" sz="2400" dirty="0" err="1" smtClean="0"/>
              <a:t>It</a:t>
            </a:r>
            <a:r>
              <a:rPr lang="tr-TR" sz="2400" dirty="0" smtClean="0"/>
              <a:t> </a:t>
            </a:r>
            <a:r>
              <a:rPr lang="en-US" sz="2400" dirty="0" smtClean="0"/>
              <a:t>may </a:t>
            </a:r>
            <a:r>
              <a:rPr lang="en-US" sz="2400" dirty="0" smtClean="0"/>
              <a:t>be difficult to set the polarizer and analyzer in the crossed position accurately when an </a:t>
            </a:r>
            <a:r>
              <a:rPr lang="en-US" sz="2400" dirty="0" smtClean="0"/>
              <a:t>anisotropic</a:t>
            </a:r>
            <a:r>
              <a:rPr lang="tr-TR" sz="2400" dirty="0" smtClean="0"/>
              <a:t> </a:t>
            </a:r>
            <a:r>
              <a:rPr lang="en-US" sz="2400" dirty="0" smtClean="0"/>
              <a:t>specimen </a:t>
            </a:r>
            <a:r>
              <a:rPr lang="en-US" sz="2400" dirty="0" smtClean="0"/>
              <a:t>is in place unless the crossed positions are marked on the polarizer and the analyzer</a:t>
            </a:r>
            <a:r>
              <a:rPr lang="en-US" sz="2400" dirty="0" smtClean="0"/>
              <a:t>,</a:t>
            </a:r>
            <a:endParaRPr lang="tr-TR" sz="2400" dirty="0" smtClean="0"/>
          </a:p>
          <a:p>
            <a:pPr marL="361950" indent="-361950" algn="just">
              <a:spcAft>
                <a:spcPts val="10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/>
              <a:t>it is best to find this</a:t>
            </a:r>
            <a:r>
              <a:rPr lang="tr-TR" sz="2400" dirty="0" smtClean="0"/>
              <a:t> </a:t>
            </a:r>
            <a:r>
              <a:rPr lang="en-US" sz="2400" dirty="0" smtClean="0"/>
              <a:t>position first using an isotropic </a:t>
            </a:r>
            <a:r>
              <a:rPr lang="en-US" sz="2400" dirty="0" smtClean="0"/>
              <a:t>specimen</a:t>
            </a:r>
            <a:r>
              <a:rPr lang="tr-TR" sz="2400" dirty="0" smtClean="0"/>
              <a:t>.</a:t>
            </a:r>
          </a:p>
          <a:p>
            <a:pPr marL="361950" indent="-361950" algn="just">
              <a:spcAft>
                <a:spcPts val="10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GB" sz="2400" dirty="0" smtClean="0"/>
              <a:t>Isotropic metals can also be examined using crossed-polarized light if only the surface can be rendered optically active by etching, staining, or anodizing.</a:t>
            </a:r>
            <a:endParaRPr lang="en-GB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50354" y="518716"/>
            <a:ext cx="9036496" cy="5334749"/>
            <a:chOff x="50354" y="518716"/>
            <a:chExt cx="9036496" cy="533474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354" y="518716"/>
              <a:ext cx="9036496" cy="3944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107504" y="4653136"/>
              <a:ext cx="885698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 smtClean="0"/>
                <a:t>Fig. 10 </a:t>
              </a:r>
              <a:r>
                <a:rPr lang="en-US" sz="2400" dirty="0" smtClean="0"/>
                <a:t>Longitudinal chromatic aberration in an uncorrected lens. Different wavelengths cause each of the three</a:t>
              </a:r>
              <a:r>
                <a:rPr lang="tr-TR" sz="2400" dirty="0" smtClean="0"/>
                <a:t> </a:t>
              </a:r>
              <a:r>
                <a:rPr lang="en-US" sz="2400" dirty="0" smtClean="0"/>
                <a:t>primary colors to be focused at a different point along the optical axis.</a:t>
              </a:r>
              <a:endParaRPr lang="tr-TR" sz="2400" dirty="0" smtClean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548680"/>
            <a:ext cx="9036496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3200" dirty="0" smtClean="0">
                <a:solidFill>
                  <a:srgbClr val="990000"/>
                </a:solidFill>
              </a:rPr>
              <a:t>Use of polarized light:</a:t>
            </a:r>
          </a:p>
          <a:p>
            <a:pPr marL="266700" indent="-266700" algn="just">
              <a:spcAft>
                <a:spcPts val="10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tr-TR" sz="2400" dirty="0" err="1" smtClean="0"/>
              <a:t>It</a:t>
            </a:r>
            <a:r>
              <a:rPr lang="tr-TR" sz="2400" dirty="0" smtClean="0"/>
              <a:t> is </a:t>
            </a:r>
            <a:r>
              <a:rPr lang="tr-TR" sz="2400" dirty="0" err="1" smtClean="0"/>
              <a:t>good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en-US" sz="2400" dirty="0" err="1" smtClean="0"/>
              <a:t>examin</a:t>
            </a:r>
            <a:r>
              <a:rPr lang="tr-TR" sz="2400" dirty="0" smtClean="0"/>
              <a:t>e</a:t>
            </a:r>
            <a:r>
              <a:rPr lang="en-US" sz="2400" dirty="0" smtClean="0"/>
              <a:t> </a:t>
            </a:r>
            <a:r>
              <a:rPr lang="en-US" sz="2400" dirty="0" smtClean="0"/>
              <a:t>inclusions, anisotropic metals (antimony, beryllium, bismuth, cadmium, cobalt</a:t>
            </a:r>
            <a:r>
              <a:rPr lang="en-US" sz="2400" dirty="0" smtClean="0"/>
              <a:t>,</a:t>
            </a:r>
            <a:r>
              <a:rPr lang="tr-TR" sz="2400" dirty="0" smtClean="0"/>
              <a:t> </a:t>
            </a:r>
            <a:r>
              <a:rPr lang="tr-TR" sz="2400" dirty="0" err="1" smtClean="0"/>
              <a:t>magnesium</a:t>
            </a:r>
            <a:r>
              <a:rPr lang="tr-TR" sz="2400" dirty="0" smtClean="0"/>
              <a:t>, </a:t>
            </a:r>
            <a:r>
              <a:rPr lang="tr-TR" sz="2400" dirty="0" err="1" smtClean="0"/>
              <a:t>scandium</a:t>
            </a:r>
            <a:r>
              <a:rPr lang="tr-TR" sz="2400" dirty="0" smtClean="0"/>
              <a:t>, </a:t>
            </a:r>
            <a:r>
              <a:rPr lang="tr-TR" sz="2400" dirty="0" err="1" smtClean="0"/>
              <a:t>tellurium</a:t>
            </a:r>
            <a:r>
              <a:rPr lang="tr-TR" sz="2400" dirty="0" smtClean="0"/>
              <a:t>, tin, </a:t>
            </a:r>
            <a:r>
              <a:rPr lang="tr-TR" sz="2400" dirty="0" err="1" smtClean="0"/>
              <a:t>titanium</a:t>
            </a:r>
            <a:r>
              <a:rPr lang="tr-TR" sz="2400" dirty="0" smtClean="0"/>
              <a:t>, </a:t>
            </a:r>
            <a:r>
              <a:rPr lang="tr-TR" sz="2400" dirty="0" err="1" smtClean="0"/>
              <a:t>uranium</a:t>
            </a:r>
            <a:r>
              <a:rPr lang="tr-TR" sz="2400" dirty="0" smtClean="0"/>
              <a:t>, </a:t>
            </a:r>
            <a:r>
              <a:rPr lang="tr-TR" sz="2400" dirty="0" err="1" smtClean="0"/>
              <a:t>zinc</a:t>
            </a:r>
            <a:r>
              <a:rPr lang="tr-TR" sz="2400" dirty="0" smtClean="0"/>
              <a:t>,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zirconium</a:t>
            </a:r>
            <a:r>
              <a:rPr lang="tr-TR" sz="2400" dirty="0" smtClean="0"/>
              <a:t>,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example</a:t>
            </a:r>
            <a:r>
              <a:rPr lang="tr-TR" sz="2400" dirty="0" smtClean="0"/>
              <a:t>),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etched</a:t>
            </a:r>
            <a:r>
              <a:rPr lang="tr-TR" sz="2400" dirty="0" smtClean="0"/>
              <a:t>/</a:t>
            </a:r>
            <a:r>
              <a:rPr lang="tr-TR" sz="2400" dirty="0" err="1" smtClean="0"/>
              <a:t>anodized</a:t>
            </a:r>
            <a:r>
              <a:rPr lang="tr-TR" sz="2400" dirty="0" smtClean="0"/>
              <a:t>/</a:t>
            </a:r>
            <a:r>
              <a:rPr lang="tr-TR" sz="2400" dirty="0" err="1" smtClean="0"/>
              <a:t>tintetched</a:t>
            </a:r>
            <a:r>
              <a:rPr lang="tr-TR" sz="2400" dirty="0" smtClean="0"/>
              <a:t> </a:t>
            </a:r>
            <a:r>
              <a:rPr lang="en-US" sz="2400" dirty="0" smtClean="0"/>
              <a:t>cubic </a:t>
            </a:r>
            <a:r>
              <a:rPr lang="en-US" sz="2400" dirty="0" smtClean="0"/>
              <a:t>metals, </a:t>
            </a:r>
            <a:endParaRPr lang="tr-TR" sz="2400" dirty="0" smtClean="0"/>
          </a:p>
          <a:p>
            <a:pPr marL="266700" indent="-266700" algn="just">
              <a:spcAft>
                <a:spcPts val="10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/>
              <a:t>polarized light is </a:t>
            </a:r>
            <a:r>
              <a:rPr lang="tr-TR" sz="2400" dirty="0" err="1" smtClean="0"/>
              <a:t>also</a:t>
            </a:r>
            <a:r>
              <a:rPr lang="tr-TR" sz="2400" dirty="0" smtClean="0"/>
              <a:t> </a:t>
            </a:r>
            <a:r>
              <a:rPr lang="en-US" sz="2400" dirty="0" smtClean="0"/>
              <a:t>useful for </a:t>
            </a:r>
            <a:r>
              <a:rPr lang="en-US" sz="2400" dirty="0" smtClean="0"/>
              <a:t>examination of coated or deformed metals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266700" indent="-266700" algn="just">
              <a:spcAft>
                <a:spcPts val="10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/>
              <a:t>Phase identification may also</a:t>
            </a:r>
            <a:r>
              <a:rPr lang="tr-TR" sz="2400" dirty="0" smtClean="0"/>
              <a:t> </a:t>
            </a:r>
            <a:r>
              <a:rPr lang="en-US" sz="2400" dirty="0" smtClean="0"/>
              <a:t>be </a:t>
            </a:r>
            <a:r>
              <a:rPr lang="en-US" sz="2400" dirty="0" smtClean="0"/>
              <a:t>aided</a:t>
            </a:r>
            <a:r>
              <a:rPr lang="tr-TR" sz="2400" dirty="0" smtClean="0"/>
              <a:t> </a:t>
            </a:r>
            <a:r>
              <a:rPr lang="en-US" sz="2400" dirty="0" smtClean="0"/>
              <a:t>in </a:t>
            </a:r>
            <a:r>
              <a:rPr lang="en-US" sz="2400" dirty="0" smtClean="0"/>
              <a:t>some cases. The internal structure of graphite nodules in cast iron is vividly revealed using polarized </a:t>
            </a:r>
            <a:r>
              <a:rPr lang="en-US" sz="2400" dirty="0" smtClean="0"/>
              <a:t>light</a:t>
            </a:r>
            <a:r>
              <a:rPr lang="tr-TR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smtClean="0"/>
              <a:t>Fig. 29, 30, 31</a:t>
            </a:r>
            <a:r>
              <a:rPr lang="en-US" sz="2400" dirty="0" smtClean="0"/>
              <a:t>).</a:t>
            </a:r>
            <a:endParaRPr lang="tr-TR" sz="2400" dirty="0" smtClean="0"/>
          </a:p>
          <a:p>
            <a:pPr marL="266700" indent="-266700" algn="just">
              <a:spcAft>
                <a:spcPts val="10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/>
              <a:t>Martensitic structures are frequently better </a:t>
            </a:r>
            <a:r>
              <a:rPr lang="en-US" sz="2400" dirty="0" smtClean="0"/>
              <a:t>revealed </a:t>
            </a:r>
            <a:r>
              <a:rPr lang="en-US" sz="2400" dirty="0" smtClean="0"/>
              <a:t>using polarized light, as shown in Fig. 32 and 33</a:t>
            </a:r>
            <a:r>
              <a:rPr lang="en-US" sz="2400" dirty="0" smtClean="0"/>
              <a:t>,</a:t>
            </a:r>
            <a:r>
              <a:rPr lang="tr-TR" sz="2400" dirty="0" smtClean="0"/>
              <a:t> </a:t>
            </a:r>
            <a:r>
              <a:rPr lang="en-US" sz="2400" dirty="0" smtClean="0"/>
              <a:t>which </a:t>
            </a:r>
            <a:r>
              <a:rPr lang="en-US" sz="2400" dirty="0" smtClean="0"/>
              <a:t>illustrate lath </a:t>
            </a:r>
            <a:r>
              <a:rPr lang="en-US" sz="2400" dirty="0" err="1" smtClean="0"/>
              <a:t>martensite</a:t>
            </a:r>
            <a:r>
              <a:rPr lang="en-US" sz="2400" dirty="0" smtClean="0"/>
              <a:t> in a high-strength iron-base alloy, AF 1410.</a:t>
            </a:r>
            <a:endParaRPr lang="tr-TR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48" y="116632"/>
            <a:ext cx="9198148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0688"/>
            <a:ext cx="8928992" cy="533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990000"/>
                </a:solidFill>
              </a:rPr>
              <a:t>Phase contrast illumination </a:t>
            </a:r>
            <a:endParaRPr lang="tr-TR" sz="3600" b="1" dirty="0" smtClean="0">
              <a:solidFill>
                <a:srgbClr val="990000"/>
              </a:solidFill>
            </a:endParaRPr>
          </a:p>
          <a:p>
            <a:pPr algn="just"/>
            <a:endParaRPr lang="tr-TR" sz="800" b="1" dirty="0" smtClean="0"/>
          </a:p>
          <a:p>
            <a:pPr marL="361950" indent="-361950" algn="just">
              <a:spcAft>
                <a:spcPts val="10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dirty="0" smtClean="0"/>
              <a:t>Application of</a:t>
            </a:r>
            <a:r>
              <a:rPr lang="tr-TR" sz="2800" dirty="0" smtClean="0"/>
              <a:t> </a:t>
            </a:r>
            <a:r>
              <a:rPr lang="en-US" sz="2800" dirty="0" smtClean="0"/>
              <a:t>phase-contrast illumination in metallography has been limited. The technique requires a separate set of objectives and a</a:t>
            </a:r>
            <a:r>
              <a:rPr lang="tr-TR" sz="2800" dirty="0" smtClean="0"/>
              <a:t> </a:t>
            </a:r>
            <a:r>
              <a:rPr lang="tr-TR" sz="2800" dirty="0" err="1" smtClean="0"/>
              <a:t>special</a:t>
            </a:r>
            <a:r>
              <a:rPr lang="tr-TR" sz="2800" dirty="0" smtClean="0"/>
              <a:t> </a:t>
            </a:r>
            <a:r>
              <a:rPr lang="tr-TR" sz="2800" dirty="0" err="1" smtClean="0"/>
              <a:t>vertical</a:t>
            </a:r>
            <a:r>
              <a:rPr lang="tr-TR" sz="2800" dirty="0" smtClean="0"/>
              <a:t> </a:t>
            </a:r>
            <a:r>
              <a:rPr lang="tr-TR" sz="2800" dirty="0" err="1" smtClean="0"/>
              <a:t>illuminator</a:t>
            </a:r>
            <a:r>
              <a:rPr lang="tr-TR" sz="2800" dirty="0" smtClean="0"/>
              <a:t>.</a:t>
            </a:r>
            <a:endParaRPr lang="tr-TR" sz="2800" b="1" dirty="0" smtClean="0"/>
          </a:p>
          <a:p>
            <a:pPr marL="361950" indent="-361950" algn="just">
              <a:spcAft>
                <a:spcPts val="10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tr-TR" sz="2800" dirty="0" err="1" smtClean="0"/>
              <a:t>It</a:t>
            </a:r>
            <a:r>
              <a:rPr lang="tr-TR" sz="2800" dirty="0" smtClean="0"/>
              <a:t> </a:t>
            </a:r>
            <a:r>
              <a:rPr lang="tr-TR" sz="2800" dirty="0" err="1" smtClean="0"/>
              <a:t>allows</a:t>
            </a:r>
            <a:r>
              <a:rPr lang="en-US" sz="2800" dirty="0" smtClean="0"/>
              <a:t> </a:t>
            </a:r>
            <a:r>
              <a:rPr lang="en-US" sz="2800" dirty="0" smtClean="0"/>
              <a:t>examination of subtle phase variations in microstructures with little </a:t>
            </a:r>
            <a:r>
              <a:rPr lang="en-US" sz="2800" dirty="0" smtClean="0"/>
              <a:t>or</a:t>
            </a:r>
            <a:r>
              <a:rPr lang="tr-TR" sz="2800" dirty="0" smtClean="0"/>
              <a:t> </a:t>
            </a:r>
            <a:r>
              <a:rPr lang="en-US" sz="2800" dirty="0" smtClean="0"/>
              <a:t>no </a:t>
            </a:r>
            <a:r>
              <a:rPr lang="en-US" sz="2800" dirty="0" smtClean="0"/>
              <a:t>amplitude contrast from differences in the optical path at the surface (reflected light) or from differences in the </a:t>
            </a:r>
            <a:r>
              <a:rPr lang="en-US" sz="2800" dirty="0" smtClean="0"/>
              <a:t>optical</a:t>
            </a:r>
            <a:r>
              <a:rPr lang="tr-TR" sz="2800" dirty="0" smtClean="0"/>
              <a:t> </a:t>
            </a:r>
            <a:r>
              <a:rPr lang="en-US" sz="2800" dirty="0" smtClean="0"/>
              <a:t>path </a:t>
            </a:r>
            <a:r>
              <a:rPr lang="en-US" sz="2800" dirty="0" smtClean="0"/>
              <a:t>through the specimen (transmitted light). </a:t>
            </a:r>
            <a:endParaRPr lang="tr-TR" sz="2800" dirty="0" smtClean="0"/>
          </a:p>
          <a:p>
            <a:pPr marL="361950" indent="-361950" algn="just">
              <a:spcAft>
                <a:spcPts val="10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dirty="0" smtClean="0"/>
              <a:t>Height </a:t>
            </a:r>
            <a:r>
              <a:rPr lang="en-US" sz="2800" dirty="0" smtClean="0"/>
              <a:t>differences as small as 0.005 </a:t>
            </a:r>
            <a:r>
              <a:rPr lang="en-US" sz="2800" dirty="0" err="1" smtClean="0"/>
              <a:t>μm</a:t>
            </a:r>
            <a:r>
              <a:rPr lang="en-US" sz="2800" dirty="0" smtClean="0"/>
              <a:t> can be detected. </a:t>
            </a:r>
            <a:endParaRPr lang="tr-TR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210644" y="332656"/>
            <a:ext cx="8733206" cy="6079113"/>
            <a:chOff x="67769" y="332656"/>
            <a:chExt cx="8733206" cy="6079113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769" y="1500411"/>
              <a:ext cx="4721543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4"/>
            <p:cNvGrpSpPr/>
            <p:nvPr/>
          </p:nvGrpSpPr>
          <p:grpSpPr>
            <a:xfrm>
              <a:off x="771575" y="332656"/>
              <a:ext cx="8029400" cy="6079113"/>
              <a:chOff x="971600" y="332656"/>
              <a:chExt cx="8029400" cy="607911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932040" y="1235993"/>
                <a:ext cx="4068960" cy="5175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tr-TR" sz="1000" b="1" dirty="0" smtClean="0"/>
              </a:p>
              <a:p>
                <a:pPr marL="361950" indent="-361950" algn="just">
                  <a:spcAft>
                    <a:spcPts val="1000"/>
                  </a:spcAft>
                  <a:buClr>
                    <a:srgbClr val="990000"/>
                  </a:buClr>
                  <a:buFont typeface="Wingdings" pitchFamily="2" charset="2"/>
                  <a:buChar char="Ø"/>
                </a:pPr>
                <a:r>
                  <a:rPr lang="tr-TR" sz="2400" dirty="0" err="1" smtClean="0"/>
                  <a:t>Differential</a:t>
                </a:r>
                <a:r>
                  <a:rPr lang="tr-TR" sz="2400" dirty="0" smtClean="0"/>
                  <a:t> </a:t>
                </a:r>
                <a:r>
                  <a:rPr lang="tr-TR" sz="2400" dirty="0" err="1" smtClean="0"/>
                  <a:t>interference</a:t>
                </a:r>
                <a:r>
                  <a:rPr lang="tr-TR" sz="2400" dirty="0" smtClean="0"/>
                  <a:t>-</a:t>
                </a:r>
                <a:r>
                  <a:rPr lang="tr-TR" sz="2400" dirty="0" err="1" smtClean="0"/>
                  <a:t>contrast</a:t>
                </a:r>
                <a:r>
                  <a:rPr lang="tr-TR" sz="2400" dirty="0" smtClean="0"/>
                  <a:t> (DIC) </a:t>
                </a:r>
                <a:r>
                  <a:rPr lang="tr-TR" sz="2400" dirty="0" err="1" smtClean="0"/>
                  <a:t>illumination</a:t>
                </a:r>
                <a:r>
                  <a:rPr lang="tr-TR" sz="2400" dirty="0" smtClean="0"/>
                  <a:t> (</a:t>
                </a:r>
                <a:r>
                  <a:rPr lang="tr-TR" sz="2400" dirty="0" err="1" smtClean="0"/>
                  <a:t>Ref</a:t>
                </a:r>
                <a:r>
                  <a:rPr lang="tr-TR" sz="2400" dirty="0" smtClean="0"/>
                  <a:t> 17, 18, 19) </a:t>
                </a:r>
                <a:r>
                  <a:rPr lang="tr-TR" sz="2400" dirty="0" err="1" smtClean="0"/>
                  <a:t>produces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images </a:t>
                </a:r>
                <a:r>
                  <a:rPr lang="en-US" sz="2400" dirty="0" smtClean="0"/>
                  <a:t>with emphasized topographic detail similar to those observed using oblique illumination</a:t>
                </a:r>
                <a:r>
                  <a:rPr lang="en-US" sz="2400" dirty="0" smtClean="0"/>
                  <a:t>.</a:t>
                </a:r>
                <a:endParaRPr lang="tr-TR" sz="2400" dirty="0" smtClean="0"/>
              </a:p>
              <a:p>
                <a:pPr marL="361950" indent="-361950" algn="just">
                  <a:spcAft>
                    <a:spcPts val="1000"/>
                  </a:spcAft>
                  <a:buClr>
                    <a:srgbClr val="990000"/>
                  </a:buClr>
                  <a:buFont typeface="Wingdings" pitchFamily="2" charset="2"/>
                  <a:buChar char="Ø"/>
                </a:pPr>
                <a:r>
                  <a:rPr lang="en-US" sz="2400" dirty="0" smtClean="0"/>
                  <a:t>Detail that is invisible or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faintly </a:t>
                </a:r>
                <a:r>
                  <a:rPr lang="en-US" sz="2400" dirty="0" smtClean="0"/>
                  <a:t>visible </a:t>
                </a:r>
                <a:r>
                  <a:rPr lang="en-US" sz="2400" dirty="0" smtClean="0"/>
                  <a:t>using </a:t>
                </a:r>
                <a:r>
                  <a:rPr lang="en-US" sz="2400" dirty="0" smtClean="0"/>
                  <a:t>bright-field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illumination </a:t>
                </a:r>
                <a:r>
                  <a:rPr lang="en-US" sz="2400" dirty="0" smtClean="0"/>
                  <a:t>may be revealed vividly with interference-contrast illumination.</a:t>
                </a:r>
                <a:endParaRPr lang="tr-TR" sz="2400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971600" y="332656"/>
                <a:ext cx="74168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tr-TR" sz="3600" b="1" dirty="0" err="1" smtClean="0">
                    <a:solidFill>
                      <a:srgbClr val="990000"/>
                    </a:solidFill>
                  </a:rPr>
                  <a:t>Interference</a:t>
                </a:r>
                <a:r>
                  <a:rPr lang="tr-TR" sz="3600" b="1" dirty="0" smtClean="0">
                    <a:solidFill>
                      <a:srgbClr val="990000"/>
                    </a:solidFill>
                  </a:rPr>
                  <a:t>-</a:t>
                </a:r>
                <a:r>
                  <a:rPr lang="tr-TR" sz="3600" b="1" dirty="0" err="1" smtClean="0">
                    <a:solidFill>
                      <a:srgbClr val="990000"/>
                    </a:solidFill>
                  </a:rPr>
                  <a:t>Contrast</a:t>
                </a:r>
                <a:r>
                  <a:rPr lang="tr-TR" sz="3600" b="1" dirty="0" smtClean="0">
                    <a:solidFill>
                      <a:srgbClr val="990000"/>
                    </a:solidFill>
                  </a:rPr>
                  <a:t> </a:t>
                </a:r>
                <a:r>
                  <a:rPr lang="tr-TR" sz="3600" b="1" dirty="0" err="1" smtClean="0">
                    <a:solidFill>
                      <a:srgbClr val="990000"/>
                    </a:solidFill>
                  </a:rPr>
                  <a:t>Illumination</a:t>
                </a:r>
                <a:r>
                  <a:rPr lang="tr-TR" sz="3600" b="1" dirty="0" smtClean="0">
                    <a:solidFill>
                      <a:srgbClr val="990000"/>
                    </a:solidFill>
                  </a:rPr>
                  <a:t>. </a:t>
                </a: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116632"/>
            <a:ext cx="903649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spcAft>
                <a:spcPts val="1000"/>
              </a:spcAft>
            </a:pPr>
            <a:r>
              <a:rPr lang="en-US" sz="3200" b="1" dirty="0" smtClean="0">
                <a:solidFill>
                  <a:srgbClr val="990000"/>
                </a:solidFill>
              </a:rPr>
              <a:t>Interference Techniques. </a:t>
            </a:r>
            <a:endParaRPr lang="tr-TR" sz="3200" b="1" dirty="0" smtClean="0">
              <a:solidFill>
                <a:srgbClr val="990000"/>
              </a:solidFill>
            </a:endParaRPr>
          </a:p>
          <a:p>
            <a:pPr marL="266700" indent="-266700" algn="just">
              <a:spcAft>
                <a:spcPts val="10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/>
              <a:t>Several interference techniques (Ref 20, 21) are used to measure height differences </a:t>
            </a:r>
            <a:r>
              <a:rPr lang="en-US" sz="2400" dirty="0" smtClean="0"/>
              <a:t>on</a:t>
            </a:r>
            <a:r>
              <a:rPr lang="tr-TR" sz="2400" dirty="0" smtClean="0"/>
              <a:t> </a:t>
            </a:r>
            <a:r>
              <a:rPr lang="en-US" sz="2400" dirty="0" smtClean="0"/>
              <a:t>specimens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pPr marL="266700" indent="-266700" algn="just">
              <a:spcAft>
                <a:spcPts val="10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/>
              <a:t>Interference </a:t>
            </a:r>
            <a:r>
              <a:rPr lang="en-US" sz="2400" dirty="0" smtClean="0"/>
              <a:t>fringes on a perfectly flat surface appear as straight, parallel lines of equal width and spacing</a:t>
            </a:r>
            <a:r>
              <a:rPr lang="en-US" sz="2400" dirty="0" smtClean="0"/>
              <a:t>.</a:t>
            </a:r>
            <a:r>
              <a:rPr lang="tr-TR" sz="2400" dirty="0" smtClean="0"/>
              <a:t> </a:t>
            </a:r>
          </a:p>
          <a:p>
            <a:pPr marL="266700" indent="-266700" algn="just">
              <a:spcAft>
                <a:spcPts val="10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/>
              <a:t>Height </a:t>
            </a:r>
            <a:r>
              <a:rPr lang="en-US" sz="2400" dirty="0" smtClean="0"/>
              <a:t>variations cause these fringes to appear curved or jagged, depending on the unit used. </a:t>
            </a:r>
            <a:endParaRPr lang="tr-TR" sz="2400" dirty="0" smtClean="0"/>
          </a:p>
          <a:p>
            <a:pPr marL="266700" indent="-266700" algn="just">
              <a:spcAft>
                <a:spcPts val="10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 smtClean="0"/>
              <a:t>interference </a:t>
            </a:r>
            <a:r>
              <a:rPr lang="en-US" sz="2400" dirty="0" smtClean="0"/>
              <a:t>microscope</a:t>
            </a:r>
            <a:r>
              <a:rPr lang="tr-TR" sz="2400" dirty="0" smtClean="0"/>
              <a:t> </a:t>
            </a:r>
            <a:r>
              <a:rPr lang="en-US" sz="2400" dirty="0" smtClean="0"/>
              <a:t>divides </a:t>
            </a:r>
            <a:r>
              <a:rPr lang="en-US" sz="2400" dirty="0" smtClean="0"/>
              <a:t>the light from a single point source into two or more waves that are superimposed after traveling different paths</a:t>
            </a:r>
            <a:r>
              <a:rPr lang="en-US" sz="2400" dirty="0" smtClean="0"/>
              <a:t>.</a:t>
            </a:r>
            <a:r>
              <a:rPr lang="tr-TR" sz="2400" dirty="0" smtClean="0"/>
              <a:t> </a:t>
            </a:r>
          </a:p>
          <a:p>
            <a:pPr marL="266700" indent="-266700" algn="just">
              <a:spcAft>
                <a:spcPts val="10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/>
              <a:t>This </a:t>
            </a:r>
            <a:r>
              <a:rPr lang="en-US" sz="2400" dirty="0" smtClean="0"/>
              <a:t>produces interference. Two-beam and multiple-beam instruments are the two basic types of interferometers used</a:t>
            </a:r>
            <a:r>
              <a:rPr lang="en-US" sz="2400" dirty="0" smtClean="0"/>
              <a:t>.</a:t>
            </a:r>
            <a:r>
              <a:rPr lang="tr-TR" sz="2400" dirty="0" smtClean="0"/>
              <a:t> </a:t>
            </a:r>
          </a:p>
          <a:p>
            <a:pPr marL="266700" indent="-266700" algn="just">
              <a:spcAft>
                <a:spcPts val="10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 smtClean="0"/>
              <a:t>measurements are based on the wavelength of the light used. Two-beam interferometers can measure </a:t>
            </a:r>
            <a:r>
              <a:rPr lang="en-US" sz="2400" dirty="0" smtClean="0"/>
              <a:t>height</a:t>
            </a:r>
            <a:r>
              <a:rPr lang="tr-TR" sz="2400" dirty="0" smtClean="0"/>
              <a:t> </a:t>
            </a:r>
            <a:r>
              <a:rPr lang="en-US" sz="2400" dirty="0" smtClean="0"/>
              <a:t>differences </a:t>
            </a:r>
            <a:r>
              <a:rPr lang="en-US" sz="2400" dirty="0" smtClean="0"/>
              <a:t>as small as λ/20; multiple-beam interferometers, as small as λ/200.</a:t>
            </a:r>
            <a:endParaRPr lang="tr-T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5725" y="727373"/>
            <a:ext cx="8964488" cy="5007461"/>
            <a:chOff x="85725" y="260648"/>
            <a:chExt cx="8964488" cy="500746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725" y="260648"/>
              <a:ext cx="8964488" cy="3464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251520" y="4437112"/>
              <a:ext cx="86764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 smtClean="0"/>
                <a:t>Fig. 11 </a:t>
              </a:r>
              <a:r>
                <a:rPr lang="en-US" sz="2400" dirty="0" smtClean="0"/>
                <a:t>Lateral chromatic aberration. As focal length is varied, magnification changes, altering image size.</a:t>
              </a:r>
              <a:endParaRPr lang="tr-TR" sz="2400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5" y="47625"/>
            <a:ext cx="8964488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800" dirty="0" smtClean="0">
                <a:solidFill>
                  <a:schemeClr val="accent1"/>
                </a:solidFill>
              </a:rPr>
              <a:t>Spherical aberration </a:t>
            </a:r>
            <a:r>
              <a:rPr lang="en-GB" sz="2400" dirty="0" smtClean="0"/>
              <a:t>(Fig. 12) </a:t>
            </a:r>
          </a:p>
          <a:p>
            <a:pPr marL="361950" indent="-361950" algn="just">
              <a:spcAft>
                <a:spcPts val="12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GB" sz="2800" dirty="0" smtClean="0"/>
              <a:t>It occurs due to the refraction differences between the </a:t>
            </a:r>
            <a:r>
              <a:rPr lang="en-GB" sz="2800" dirty="0" err="1" smtClean="0"/>
              <a:t>center</a:t>
            </a:r>
            <a:r>
              <a:rPr lang="en-GB" sz="2800" dirty="0" smtClean="0"/>
              <a:t> and the periphery of the lens. </a:t>
            </a:r>
          </a:p>
          <a:p>
            <a:pPr marL="361950" indent="-361950" algn="just">
              <a:spcAft>
                <a:spcPts val="12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GB" sz="2800" dirty="0" smtClean="0"/>
              <a:t>Light from an object on the optical axis is more strongly refracted at the periphery of the lens than at the centre, producing a series of focal positions where point images appear. </a:t>
            </a:r>
          </a:p>
          <a:p>
            <a:pPr marL="361950" indent="-361950" algn="just">
              <a:spcAft>
                <a:spcPts val="12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GB" sz="2800" dirty="0" smtClean="0"/>
              <a:t>This can be minimized by using an aperture that restricts use of the objective to the central portion. Lens design also can correct part of this problem.</a:t>
            </a:r>
            <a:endParaRPr lang="en-GB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2900" y="116632"/>
            <a:ext cx="8532440" cy="6484788"/>
            <a:chOff x="342900" y="116632"/>
            <a:chExt cx="8532440" cy="6484788"/>
          </a:xfrm>
        </p:grpSpPr>
        <p:sp>
          <p:nvSpPr>
            <p:cNvPr id="2" name="Rectangle 1"/>
            <p:cNvSpPr/>
            <p:nvPr/>
          </p:nvSpPr>
          <p:spPr>
            <a:xfrm>
              <a:off x="342900" y="4293096"/>
              <a:ext cx="853244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 smtClean="0"/>
                <a:t>Fig. 12 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Spherical aberration. </a:t>
              </a:r>
              <a:r>
                <a:rPr lang="en-US" sz="2400" dirty="0" smtClean="0"/>
                <a:t>Light rays passing through the outer portion of the lens are more strongly</a:t>
              </a:r>
              <a:r>
                <a:rPr lang="tr-TR" sz="2400" dirty="0" smtClean="0"/>
                <a:t> </a:t>
              </a:r>
              <a:r>
                <a:rPr lang="en-US" sz="2400" dirty="0" smtClean="0"/>
                <a:t>refracted than those passing through the central portion and are focused at a different point along the optical</a:t>
              </a:r>
              <a:r>
                <a:rPr lang="tr-TR" sz="2400" dirty="0" smtClean="0"/>
                <a:t> </a:t>
              </a:r>
              <a:r>
                <a:rPr lang="en-US" sz="2400" dirty="0" smtClean="0"/>
                <a:t>axis. This problem can be minimized by using an aperture to restrict the light path to the central part of the</a:t>
              </a:r>
            </a:p>
            <a:p>
              <a:pPr algn="just"/>
              <a:r>
                <a:rPr lang="tr-TR" sz="2400" dirty="0" err="1" smtClean="0"/>
                <a:t>objective</a:t>
              </a:r>
              <a:r>
                <a:rPr lang="tr-TR" sz="2400" dirty="0" smtClean="0"/>
                <a:t>. </a:t>
              </a:r>
              <a:endParaRPr lang="tr-TR" sz="2400" dirty="0" smtClean="0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7675" y="116632"/>
              <a:ext cx="8297608" cy="4176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528" y="1011213"/>
            <a:ext cx="8604448" cy="4583544"/>
            <a:chOff x="323528" y="620688"/>
            <a:chExt cx="8604448" cy="4583544"/>
          </a:xfrm>
        </p:grpSpPr>
        <p:sp>
          <p:nvSpPr>
            <p:cNvPr id="2" name="Rectangle 1"/>
            <p:cNvSpPr/>
            <p:nvPr/>
          </p:nvSpPr>
          <p:spPr>
            <a:xfrm>
              <a:off x="323528" y="3573016"/>
              <a:ext cx="8604448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 smtClean="0"/>
                <a:t>Fig. 13 </a:t>
              </a:r>
              <a:r>
                <a:rPr lang="en-US" sz="2800" b="1" dirty="0" smtClean="0">
                  <a:solidFill>
                    <a:schemeClr val="accent1"/>
                  </a:solidFill>
                </a:rPr>
                <a:t>Image distortions </a:t>
              </a:r>
              <a:r>
                <a:rPr lang="en-US" sz="2400" dirty="0" smtClean="0"/>
                <a:t>caused by curvature in the image surface of best focus. </a:t>
              </a:r>
              <a:r>
                <a:rPr lang="en-US" sz="2400" dirty="0" smtClean="0"/>
                <a:t>A compensating eyepiece</a:t>
              </a:r>
              <a:r>
                <a:rPr lang="en-US" sz="2400" dirty="0" smtClean="0"/>
                <a:t>,</a:t>
              </a:r>
              <a:r>
                <a:rPr lang="tr-TR" sz="2400" dirty="0" smtClean="0"/>
                <a:t> </a:t>
              </a:r>
              <a:r>
                <a:rPr lang="en-US" sz="2400" dirty="0" smtClean="0"/>
                <a:t>with </a:t>
              </a:r>
              <a:r>
                <a:rPr lang="en-US" sz="2400" dirty="0" smtClean="0"/>
                <a:t>a curvature equal to but opposite of that of the image surface, must be used to produce a normal image.</a:t>
              </a:r>
              <a:endParaRPr lang="tr-TR" sz="2400" dirty="0" smtClean="0"/>
            </a:p>
          </p:txBody>
        </p:sp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620688"/>
              <a:ext cx="6696744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0" y="-16718"/>
            <a:ext cx="9144000" cy="6798518"/>
            <a:chOff x="0" y="-16718"/>
            <a:chExt cx="9144000" cy="6798518"/>
          </a:xfrm>
        </p:grpSpPr>
        <p:sp>
          <p:nvSpPr>
            <p:cNvPr id="2" name="Rectangle 1"/>
            <p:cNvSpPr/>
            <p:nvPr/>
          </p:nvSpPr>
          <p:spPr>
            <a:xfrm>
              <a:off x="0" y="-16718"/>
              <a:ext cx="9144000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2800" b="1" dirty="0" err="1" smtClean="0">
                  <a:solidFill>
                    <a:srgbClr val="990000"/>
                  </a:solidFill>
                </a:rPr>
                <a:t>Resolution</a:t>
              </a:r>
              <a:endParaRPr lang="tr-TR" sz="2800" b="1" dirty="0" smtClean="0">
                <a:solidFill>
                  <a:srgbClr val="990000"/>
                </a:solidFill>
              </a:endParaRPr>
            </a:p>
            <a:p>
              <a:pPr marL="266700" indent="-266700" algn="just">
                <a:buClr>
                  <a:srgbClr val="990000"/>
                </a:buClr>
                <a:buFont typeface="Wingdings" pitchFamily="2" charset="2"/>
                <a:buChar char="Ø"/>
              </a:pPr>
              <a:r>
                <a:rPr lang="en-GB" sz="2400" dirty="0" smtClean="0"/>
                <a:t>Adequate resolution, or resolving power, and adequate image contrast is required to see microstructural detail. </a:t>
              </a:r>
            </a:p>
            <a:p>
              <a:pPr marL="266700" indent="-266700" algn="just">
                <a:buClr>
                  <a:srgbClr val="990000"/>
                </a:buClr>
                <a:buFont typeface="Wingdings" pitchFamily="2" charset="2"/>
                <a:buChar char="Ø"/>
              </a:pPr>
              <a:r>
                <a:rPr lang="en-GB" sz="2400" dirty="0" smtClean="0"/>
                <a:t>Acceptability of only one of these is not enough to observe the detail</a:t>
              </a:r>
              <a:r>
                <a:rPr lang="tr-TR" sz="2400" dirty="0" smtClean="0"/>
                <a:t>.</a:t>
              </a:r>
              <a:r>
                <a:rPr lang="en-GB" sz="2400" dirty="0" smtClean="0"/>
                <a:t> </a:t>
              </a:r>
            </a:p>
            <a:p>
              <a:pPr marL="266700" indent="-266700" algn="just">
                <a:buClr>
                  <a:srgbClr val="990000"/>
                </a:buClr>
                <a:buFont typeface="Wingdings" pitchFamily="2" charset="2"/>
                <a:buChar char="Ø"/>
              </a:pPr>
              <a:r>
                <a:rPr lang="tr-TR" sz="2400" dirty="0" smtClean="0"/>
                <a:t>Power of </a:t>
              </a:r>
              <a:r>
                <a:rPr lang="tr-TR" sz="2400" dirty="0" err="1" smtClean="0"/>
                <a:t>resolution</a:t>
              </a:r>
              <a:r>
                <a:rPr lang="tr-TR" sz="2400" dirty="0" smtClean="0"/>
                <a:t> is </a:t>
              </a:r>
              <a:r>
                <a:rPr lang="tr-TR" sz="2400" dirty="0" err="1" smtClean="0"/>
                <a:t>the</a:t>
              </a:r>
              <a:r>
                <a:rPr lang="tr-TR" sz="2400" dirty="0" smtClean="0"/>
                <a:t> </a:t>
              </a:r>
              <a:r>
                <a:rPr lang="tr-TR" sz="2400" dirty="0" err="1" smtClean="0"/>
                <a:t>ability</a:t>
              </a:r>
              <a:r>
                <a:rPr lang="tr-TR" sz="2400" dirty="0" smtClean="0"/>
                <a:t> </a:t>
              </a:r>
              <a:r>
                <a:rPr lang="en-US" sz="2400" dirty="0" smtClean="0"/>
                <a:t>to</a:t>
              </a:r>
              <a:r>
                <a:rPr lang="tr-TR" sz="2400" dirty="0" smtClean="0"/>
                <a:t> </a:t>
              </a:r>
              <a:r>
                <a:rPr lang="en-US" sz="2400" dirty="0" smtClean="0"/>
                <a:t>resolve </a:t>
              </a:r>
              <a:r>
                <a:rPr lang="en-US" sz="2400" dirty="0" smtClean="0"/>
                <a:t>two points or lines separated by a distance </a:t>
              </a:r>
              <a:r>
                <a:rPr lang="en-US" sz="2400" i="1" dirty="0" smtClean="0"/>
                <a:t>d </a:t>
              </a:r>
              <a:r>
                <a:rPr lang="tr-TR" sz="2400" dirty="0" err="1" smtClean="0"/>
                <a:t>and</a:t>
              </a:r>
              <a:r>
                <a:rPr lang="tr-TR" sz="2400" dirty="0" smtClean="0"/>
                <a:t> </a:t>
              </a:r>
              <a:r>
                <a:rPr lang="en-US" sz="2400" dirty="0" smtClean="0"/>
                <a:t>is a </a:t>
              </a:r>
              <a:r>
                <a:rPr lang="en-US" sz="2400" dirty="0" smtClean="0"/>
                <a:t>function of the wavelength</a:t>
              </a:r>
              <a:r>
                <a:rPr lang="en-US" sz="2400" i="1" dirty="0" smtClean="0"/>
                <a:t>, λ, </a:t>
              </a:r>
              <a:r>
                <a:rPr lang="en-US" sz="2400" dirty="0" smtClean="0"/>
                <a:t>of the incident light and the</a:t>
              </a:r>
              <a:r>
                <a:rPr lang="tr-TR" sz="2400" dirty="0" smtClean="0"/>
                <a:t> </a:t>
              </a:r>
              <a:r>
                <a:rPr lang="en-US" sz="2400" dirty="0" smtClean="0"/>
                <a:t>numerical aperture</a:t>
              </a:r>
              <a:r>
                <a:rPr lang="en-US" sz="2400" dirty="0" smtClean="0"/>
                <a:t>,</a:t>
              </a:r>
              <a:r>
                <a:rPr lang="tr-TR" sz="2400" dirty="0" smtClean="0"/>
                <a:t> </a:t>
              </a:r>
              <a:r>
                <a:rPr lang="en-US" sz="2400" dirty="0" smtClean="0"/>
                <a:t> </a:t>
              </a:r>
              <a:r>
                <a:rPr lang="en-US" sz="2400" i="1" dirty="0" smtClean="0"/>
                <a:t>NA, </a:t>
              </a:r>
              <a:r>
                <a:rPr lang="en-US" sz="2400" dirty="0" smtClean="0"/>
                <a:t>of the objective</a:t>
              </a:r>
              <a:r>
                <a:rPr lang="en-US" sz="2400" i="1" dirty="0" smtClean="0"/>
                <a:t>.</a:t>
              </a:r>
              <a:endParaRPr lang="en-US" sz="2400" i="1" dirty="0" smtClean="0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1640" y="2636912"/>
              <a:ext cx="5616624" cy="755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0" y="3365480"/>
              <a:ext cx="914400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6700" algn="just"/>
              <a:r>
                <a:rPr lang="en-US" sz="2400" dirty="0" smtClean="0"/>
                <a:t>where </a:t>
              </a:r>
              <a:r>
                <a:rPr lang="en-US" sz="2400" i="1" dirty="0" smtClean="0"/>
                <a:t>k </a:t>
              </a:r>
              <a:r>
                <a:rPr lang="en-US" sz="2400" dirty="0" smtClean="0"/>
                <a:t>is 0.5 or 0.61</a:t>
              </a:r>
              <a:r>
                <a:rPr lang="en-US" sz="2400" i="1" dirty="0" smtClean="0"/>
                <a:t>. </a:t>
              </a:r>
              <a:r>
                <a:rPr lang="en-US" sz="2400" dirty="0" smtClean="0"/>
                <a:t>Figure 14 illustrates this relationship for </a:t>
              </a:r>
              <a:endParaRPr lang="tr-TR" sz="2400" dirty="0" smtClean="0"/>
            </a:p>
            <a:p>
              <a:pPr marL="266700" algn="just"/>
              <a:r>
                <a:rPr lang="en-US" sz="2400" i="1" dirty="0" smtClean="0"/>
                <a:t>k </a:t>
              </a:r>
              <a:r>
                <a:rPr lang="en-US" sz="2400" i="1" dirty="0" smtClean="0"/>
                <a:t>= 0.61 and </a:t>
              </a:r>
              <a:r>
                <a:rPr lang="en-US" sz="2400" dirty="0" smtClean="0"/>
                <a:t>four light wavelengths. </a:t>
              </a:r>
              <a:endParaRPr lang="tr-TR" sz="2400" dirty="0" smtClean="0"/>
            </a:p>
            <a:p>
              <a:pPr marL="266700" indent="-266700" algn="just">
                <a:buClr>
                  <a:srgbClr val="990000"/>
                </a:buClr>
                <a:buFont typeface="Wingdings" pitchFamily="2" charset="2"/>
                <a:buChar char="Ø"/>
              </a:pPr>
              <a:r>
                <a:rPr lang="en-US" sz="2400" dirty="0" smtClean="0"/>
                <a:t>Equation </a:t>
              </a:r>
              <a:r>
                <a:rPr lang="en-US" sz="2400" dirty="0" smtClean="0"/>
                <a:t>2 does not include other factors </a:t>
              </a:r>
              <a:r>
                <a:rPr lang="en-US" sz="2400" dirty="0" err="1" smtClean="0"/>
                <a:t>influenc</a:t>
              </a:r>
              <a:r>
                <a:rPr lang="tr-TR" sz="2400" dirty="0" err="1" smtClean="0"/>
                <a:t>ing</a:t>
              </a:r>
              <a:r>
                <a:rPr lang="en-US" sz="2400" dirty="0" smtClean="0"/>
                <a:t> </a:t>
              </a:r>
              <a:r>
                <a:rPr lang="en-US" sz="2400" dirty="0" smtClean="0"/>
                <a:t>resolution, such as the degree </a:t>
              </a:r>
              <a:r>
                <a:rPr lang="en-US" sz="2400" dirty="0" smtClean="0"/>
                <a:t>of</a:t>
              </a:r>
              <a:r>
                <a:rPr lang="tr-TR" sz="2400" dirty="0" smtClean="0"/>
                <a:t> </a:t>
              </a:r>
              <a:r>
                <a:rPr lang="en-US" sz="2400" dirty="0" smtClean="0"/>
                <a:t>correction </a:t>
              </a:r>
              <a:r>
                <a:rPr lang="en-US" sz="2400" dirty="0" smtClean="0"/>
                <a:t>of the objectives and the visual acuity of the </a:t>
              </a:r>
              <a:r>
                <a:rPr lang="en-US" sz="2400" dirty="0" err="1" smtClean="0"/>
                <a:t>microscopist</a:t>
              </a:r>
              <a:r>
                <a:rPr lang="en-US" sz="2400" dirty="0" smtClean="0"/>
                <a:t>. </a:t>
              </a:r>
              <a:endParaRPr lang="tr-TR" sz="2400" dirty="0" smtClean="0"/>
            </a:p>
            <a:p>
              <a:pPr marL="266700" indent="-266700" algn="just">
                <a:buClr>
                  <a:srgbClr val="990000"/>
                </a:buClr>
                <a:buFont typeface="Wingdings" pitchFamily="2" charset="2"/>
                <a:buChar char="Ø"/>
              </a:pPr>
              <a:r>
                <a:rPr lang="en-US" sz="2400" dirty="0" smtClean="0"/>
                <a:t>It </a:t>
              </a:r>
              <a:r>
                <a:rPr lang="en-US" sz="2400" dirty="0" smtClean="0"/>
                <a:t>was based on the work of </a:t>
              </a:r>
              <a:r>
                <a:rPr lang="en-US" sz="2400" dirty="0" err="1" smtClean="0"/>
                <a:t>Abbe</a:t>
              </a:r>
              <a:r>
                <a:rPr lang="en-US" sz="2400" dirty="0" smtClean="0"/>
                <a:t> under </a:t>
              </a:r>
              <a:r>
                <a:rPr lang="tr-TR" sz="2400" dirty="0" err="1" smtClean="0"/>
                <a:t>certain</a:t>
              </a:r>
              <a:r>
                <a:rPr lang="tr-TR" sz="2400" dirty="0" smtClean="0"/>
                <a:t> </a:t>
              </a:r>
              <a:r>
                <a:rPr lang="en-US" sz="2400" dirty="0" smtClean="0"/>
                <a:t>conditions</a:t>
              </a:r>
              <a:r>
                <a:rPr lang="tr-TR" sz="2400" dirty="0" smtClean="0"/>
                <a:t> </a:t>
              </a:r>
              <a:r>
                <a:rPr lang="en-US" sz="2400" dirty="0" smtClean="0"/>
                <a:t>such </a:t>
              </a:r>
              <a:r>
                <a:rPr lang="en-US" sz="2400" dirty="0" smtClean="0"/>
                <a:t>as self-luminous points, perfect black-white contrast, transmitted-light examination, </a:t>
              </a:r>
              <a:r>
                <a:rPr lang="en-US" sz="2400" dirty="0" smtClean="0"/>
                <a:t>an</a:t>
              </a:r>
              <a:r>
                <a:rPr lang="tr-TR" sz="2400" dirty="0" smtClean="0"/>
                <a:t> </a:t>
              </a:r>
              <a:r>
                <a:rPr lang="en-US" sz="2400" dirty="0" smtClean="0"/>
                <a:t>ideal </a:t>
              </a:r>
              <a:r>
                <a:rPr lang="en-US" sz="2400" dirty="0" smtClean="0"/>
                <a:t>point-light source, and absence of lens defects (Ref 11).</a:t>
              </a:r>
              <a:endParaRPr lang="tr-TR" sz="2400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95536" y="116632"/>
            <a:ext cx="8352928" cy="6334963"/>
            <a:chOff x="395536" y="116632"/>
            <a:chExt cx="8352928" cy="633496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1640" y="116632"/>
              <a:ext cx="6560344" cy="5733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395536" y="5805264"/>
              <a:ext cx="83529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 smtClean="0"/>
                <a:t>Fig. 14 </a:t>
              </a:r>
              <a:r>
                <a:rPr lang="en-US" dirty="0" smtClean="0"/>
                <a:t>Relationship between the resolution possible with an incident-light microscope and the </a:t>
              </a:r>
              <a:r>
                <a:rPr lang="en-US" dirty="0" smtClean="0"/>
                <a:t>numerical</a:t>
              </a:r>
              <a:r>
                <a:rPr lang="tr-TR" dirty="0" smtClean="0"/>
                <a:t> </a:t>
              </a:r>
              <a:r>
                <a:rPr lang="en-US" dirty="0" smtClean="0"/>
                <a:t>aperture </a:t>
              </a:r>
              <a:r>
                <a:rPr lang="en-US" dirty="0" smtClean="0"/>
                <a:t>of the objective lens used for four wavelengths of light</a:t>
              </a:r>
              <a:endParaRPr lang="tr-TR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25" y="36240"/>
            <a:ext cx="90364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buClr>
                <a:srgbClr val="990000"/>
              </a:buClr>
              <a:buFont typeface="Wingdings" pitchFamily="2" charset="2"/>
              <a:buChar char="Ø"/>
            </a:pPr>
            <a:r>
              <a:rPr lang="en-GB" sz="2400" dirty="0" smtClean="0"/>
              <a:t>The limit of resolution for an objective with an </a:t>
            </a:r>
            <a:r>
              <a:rPr lang="en-GB" sz="2400" i="1" dirty="0" smtClean="0"/>
              <a:t>NA of 1.4 </a:t>
            </a:r>
            <a:r>
              <a:rPr lang="en-GB" sz="2400" dirty="0" smtClean="0"/>
              <a:t>used with a green light </a:t>
            </a:r>
            <a:r>
              <a:rPr lang="en-GB" sz="2400" i="1" dirty="0" smtClean="0"/>
              <a:t>(</a:t>
            </a:r>
            <a:r>
              <a:rPr lang="en-GB" sz="2400" i="1" dirty="0" smtClean="0">
                <a:sym typeface="Symbol"/>
              </a:rPr>
              <a:t>=0,546 m</a:t>
            </a:r>
            <a:r>
              <a:rPr lang="en-GB" sz="2400" i="1" dirty="0" smtClean="0"/>
              <a:t>) </a:t>
            </a:r>
            <a:r>
              <a:rPr lang="en-GB" sz="2400" dirty="0" smtClean="0"/>
              <a:t>is calculated by using </a:t>
            </a:r>
            <a:r>
              <a:rPr lang="en-GB" sz="2400" dirty="0" err="1" smtClean="0"/>
              <a:t>Eq</a:t>
            </a:r>
            <a:r>
              <a:rPr lang="en-GB" sz="2400" dirty="0" smtClean="0"/>
              <a:t> 2 and found approximately </a:t>
            </a:r>
            <a:r>
              <a:rPr lang="en-GB" sz="2400" i="1" dirty="0" smtClean="0"/>
              <a:t>0.2 </a:t>
            </a:r>
            <a:r>
              <a:rPr lang="en-GB" sz="2400" i="1" dirty="0" err="1" smtClean="0"/>
              <a:t>μm</a:t>
            </a:r>
            <a:r>
              <a:rPr lang="en-GB" sz="2400" i="1" dirty="0" smtClean="0"/>
              <a:t>. </a:t>
            </a:r>
          </a:p>
          <a:p>
            <a:pPr marL="266700" indent="-266700" algn="just">
              <a:buClr>
                <a:srgbClr val="990000"/>
              </a:buClr>
              <a:buFont typeface="Wingdings" pitchFamily="2" charset="2"/>
              <a:buChar char="Ø"/>
            </a:pPr>
            <a:r>
              <a:rPr lang="en-GB" sz="2400" dirty="0" smtClean="0"/>
              <a:t>This means that the two points 0,2 </a:t>
            </a:r>
            <a:r>
              <a:rPr lang="en-GB" sz="2400" i="1" dirty="0" err="1" smtClean="0"/>
              <a:t>μm</a:t>
            </a:r>
            <a:r>
              <a:rPr lang="en-GB" sz="2400" dirty="0" smtClean="0"/>
              <a:t> apart from each other can be  observed by using this objective. But  </a:t>
            </a:r>
            <a:r>
              <a:rPr lang="en-GB" sz="2400" dirty="0" smtClean="0"/>
              <a:t>0,2 </a:t>
            </a:r>
            <a:r>
              <a:rPr lang="en-GB" sz="2400" i="1" dirty="0" err="1" smtClean="0"/>
              <a:t>μm</a:t>
            </a:r>
            <a:r>
              <a:rPr lang="en-GB" sz="2400" dirty="0" smtClean="0"/>
              <a:t> </a:t>
            </a:r>
            <a:r>
              <a:rPr lang="en-GB" sz="2400" dirty="0" smtClean="0"/>
              <a:t>is beyond the power of resolution of human eyes. Therefore the distance</a:t>
            </a:r>
            <a:r>
              <a:rPr lang="tr-TR" sz="2400" dirty="0" smtClean="0"/>
              <a:t> </a:t>
            </a:r>
            <a:r>
              <a:rPr lang="en-GB" sz="2400" dirty="0" smtClean="0"/>
              <a:t>0,2 </a:t>
            </a:r>
            <a:r>
              <a:rPr lang="en-GB" sz="2400" i="1" dirty="0" err="1" smtClean="0"/>
              <a:t>μm</a:t>
            </a:r>
            <a:r>
              <a:rPr lang="en-GB" sz="2400" dirty="0" smtClean="0"/>
              <a:t> </a:t>
            </a:r>
            <a:r>
              <a:rPr lang="en-GB" sz="2400" dirty="0" smtClean="0"/>
              <a:t> should be so magnified as to se</a:t>
            </a:r>
            <a:r>
              <a:rPr lang="tr-TR" sz="2400" dirty="0" smtClean="0"/>
              <a:t>en</a:t>
            </a:r>
            <a:r>
              <a:rPr lang="en-GB" sz="2400" dirty="0" smtClean="0"/>
              <a:t> by the naked human eye</a:t>
            </a:r>
            <a:r>
              <a:rPr lang="tr-TR" sz="2400" dirty="0" smtClean="0"/>
              <a:t>.</a:t>
            </a:r>
            <a:endParaRPr lang="en-GB" sz="2400" i="1" dirty="0" smtClean="0"/>
          </a:p>
          <a:p>
            <a:pPr marL="266700" indent="-266700" algn="just">
              <a:buClr>
                <a:srgbClr val="990000"/>
              </a:buClr>
              <a:buFont typeface="Wingdings" pitchFamily="2" charset="2"/>
              <a:buChar char="Ø"/>
            </a:pPr>
            <a:r>
              <a:rPr lang="tr-TR" sz="2400" dirty="0" smtClean="0"/>
              <a:t>T</a:t>
            </a:r>
            <a:r>
              <a:rPr lang="en-US" sz="2400" dirty="0" smtClean="0"/>
              <a:t>he required magnification </a:t>
            </a:r>
            <a:r>
              <a:rPr lang="tr-TR" sz="2400" dirty="0" smtClean="0"/>
              <a:t>can</a:t>
            </a:r>
            <a:r>
              <a:rPr lang="en-US" sz="2400" dirty="0" smtClean="0"/>
              <a:t> be determined by dividing the resolving power of the objective by</a:t>
            </a:r>
            <a:r>
              <a:rPr lang="tr-TR" sz="2400" dirty="0" smtClean="0"/>
              <a:t> </a:t>
            </a:r>
            <a:r>
              <a:rPr lang="en-US" sz="2400" dirty="0" smtClean="0"/>
              <a:t>the resolving power of the human eye, which is difficult to determine under observation conditions. </a:t>
            </a:r>
            <a:endParaRPr lang="tr-TR" sz="2400" dirty="0" smtClean="0"/>
          </a:p>
          <a:p>
            <a:pPr marL="266700" indent="-266700" algn="just"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err="1" smtClean="0"/>
              <a:t>Abbe</a:t>
            </a:r>
            <a:r>
              <a:rPr lang="en-US" sz="2400" dirty="0" smtClean="0"/>
              <a:t> used a value of</a:t>
            </a:r>
            <a:r>
              <a:rPr lang="tr-TR" sz="2400" dirty="0" smtClean="0"/>
              <a:t> </a:t>
            </a:r>
            <a:r>
              <a:rPr lang="en-US" sz="2400" dirty="0" smtClean="0"/>
              <a:t>0.3 mm at a distance of 250 mm--the distance from the eye for optimum vision. For light with a mean wavelength of 0.55</a:t>
            </a:r>
            <a:r>
              <a:rPr lang="tr-TR" sz="2400" dirty="0" smtClean="0"/>
              <a:t> </a:t>
            </a:r>
            <a:r>
              <a:rPr lang="en-US" sz="2400" dirty="0" err="1" smtClean="0"/>
              <a:t>μm</a:t>
            </a:r>
            <a:r>
              <a:rPr lang="en-US" sz="2400" dirty="0" smtClean="0"/>
              <a:t>, the required magnification is 1100 times the </a:t>
            </a:r>
            <a:r>
              <a:rPr lang="en-US" sz="2400" i="1" dirty="0" smtClean="0"/>
              <a:t>NA of the objective. </a:t>
            </a:r>
            <a:endParaRPr lang="tr-TR" sz="2400" i="1" dirty="0" smtClean="0"/>
          </a:p>
          <a:p>
            <a:pPr marL="266700" indent="-266700" algn="just"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/>
              <a:t>This is the origin of the </a:t>
            </a:r>
            <a:r>
              <a:rPr lang="en-US" sz="2400" b="1" i="1" dirty="0" smtClean="0">
                <a:solidFill>
                  <a:schemeClr val="accent1"/>
                </a:solidFill>
              </a:rPr>
              <a:t>1000 NA rule </a:t>
            </a:r>
            <a:r>
              <a:rPr lang="en-US" sz="2400" dirty="0" smtClean="0"/>
              <a:t>for the</a:t>
            </a:r>
            <a:r>
              <a:rPr lang="tr-TR" sz="2400" dirty="0" smtClean="0"/>
              <a:t> </a:t>
            </a:r>
            <a:r>
              <a:rPr lang="en-US" sz="2400" dirty="0" smtClean="0"/>
              <a:t>maximum useful magnification. Any magnification above 1000 </a:t>
            </a:r>
            <a:r>
              <a:rPr lang="en-US" sz="2400" i="1" dirty="0" smtClean="0"/>
              <a:t>NA </a:t>
            </a:r>
            <a:r>
              <a:rPr lang="en-US" sz="2400" dirty="0" smtClean="0"/>
              <a:t>is termed </a:t>
            </a:r>
            <a:r>
              <a:rPr lang="en-US" sz="2400" i="1" dirty="0" smtClean="0"/>
              <a:t>"empty," or useless.</a:t>
            </a:r>
            <a:endParaRPr lang="tr-T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2247</Words>
  <Application>Microsoft Office PowerPoint</Application>
  <PresentationFormat>On-screen Show (4:3)</PresentationFormat>
  <Paragraphs>100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Ahmet</dc:creator>
  <cp:lastModifiedBy>Ahmet</cp:lastModifiedBy>
  <cp:revision>1</cp:revision>
  <dcterms:created xsi:type="dcterms:W3CDTF">2006-08-16T00:00:00Z</dcterms:created>
  <dcterms:modified xsi:type="dcterms:W3CDTF">2014-03-27T15:04:18Z</dcterms:modified>
</cp:coreProperties>
</file>