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20CD-F6EE-406A-ABFE-72A059336FD2}" type="datetimeFigureOut">
              <a:rPr lang="tr-TR" smtClean="0"/>
              <a:pPr/>
              <a:t>09.12.2014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A82F-98ED-42CB-9D69-1CD0AE55D5C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047" y="980728"/>
            <a:ext cx="5876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547664" y="5824473"/>
            <a:ext cx="6621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Evrenin incelenmek üzere seçilen bölümüne </a:t>
            </a:r>
            <a:r>
              <a:rPr lang="tr-TR" sz="2000" b="1" i="1" dirty="0" smtClean="0"/>
              <a:t>sistem</a:t>
            </a:r>
            <a:r>
              <a:rPr lang="tr-TR" sz="2000" dirty="0" smtClean="0"/>
              <a:t> adı verilir. </a:t>
            </a:r>
          </a:p>
          <a:p>
            <a:pPr algn="ctr"/>
            <a:r>
              <a:rPr lang="tr-TR" sz="2000" dirty="0" smtClean="0"/>
              <a:t>Sistem dışında kalan evren parçasına </a:t>
            </a:r>
            <a:r>
              <a:rPr lang="tr-TR" sz="2000" b="1" i="1" dirty="0" smtClean="0"/>
              <a:t>çevre</a:t>
            </a:r>
            <a:r>
              <a:rPr lang="tr-TR" sz="2000" dirty="0" smtClean="0"/>
              <a:t> adı verilir.</a:t>
            </a:r>
            <a:endParaRPr lang="tr-TR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3347864" y="159050"/>
            <a:ext cx="257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TERMOKİMYA</a:t>
            </a:r>
            <a:endParaRPr lang="tr-TR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8085161" cy="541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775997" cy="610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43710" cy="58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635823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74833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683568" y="404664"/>
            <a:ext cx="652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İÇ ENERJİ: Bir sistemin kinetik ve potansiyel enerjilerinin toplamıdır. 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8062251" y="2132856"/>
            <a:ext cx="115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Öteleme 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8172400" y="378904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Dönme E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8077814" y="5291916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Titreşim E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516863" cy="592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"/>
          <p:cNvGrpSpPr/>
          <p:nvPr/>
        </p:nvGrpSpPr>
        <p:grpSpPr>
          <a:xfrm>
            <a:off x="252233" y="5723964"/>
            <a:ext cx="8856271" cy="369332"/>
            <a:chOff x="103344" y="5157192"/>
            <a:chExt cx="8856271" cy="369332"/>
          </a:xfrm>
        </p:grpSpPr>
        <p:sp>
          <p:nvSpPr>
            <p:cNvPr id="4" name="3 Dikdörtgen"/>
            <p:cNvSpPr/>
            <p:nvPr/>
          </p:nvSpPr>
          <p:spPr>
            <a:xfrm>
              <a:off x="107504" y="5157192"/>
              <a:ext cx="874846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2 Metin kutusu"/>
            <p:cNvSpPr txBox="1"/>
            <p:nvPr/>
          </p:nvSpPr>
          <p:spPr>
            <a:xfrm>
              <a:off x="103344" y="5157192"/>
              <a:ext cx="8856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Isı (q), iş (w) ve iç enerji değişimi (</a:t>
              </a:r>
              <a:r>
                <a:rPr lang="el-GR" dirty="0" smtClean="0">
                  <a:latin typeface="Calibri"/>
                </a:rPr>
                <a:t>Δ</a:t>
              </a:r>
              <a:r>
                <a:rPr lang="tr-TR" dirty="0" smtClean="0">
                  <a:latin typeface="Calibri"/>
                </a:rPr>
                <a:t>U) </a:t>
              </a:r>
              <a:r>
                <a:rPr lang="tr-TR" dirty="0" smtClean="0"/>
                <a:t>arasındaki ilişki </a:t>
              </a:r>
              <a:r>
                <a:rPr lang="tr-TR" b="1" i="1" dirty="0" smtClean="0"/>
                <a:t>Termodinamiğin 1. yasası </a:t>
              </a:r>
              <a:r>
                <a:rPr lang="tr-TR" dirty="0" smtClean="0"/>
                <a:t>olarak bilinir.</a:t>
              </a:r>
              <a:endParaRPr lang="tr-TR" dirty="0"/>
            </a:p>
          </p:txBody>
        </p:sp>
      </p:grpSp>
      <p:sp>
        <p:nvSpPr>
          <p:cNvPr id="7" name="6 Dikdörtgen"/>
          <p:cNvSpPr/>
          <p:nvPr/>
        </p:nvSpPr>
        <p:spPr>
          <a:xfrm>
            <a:off x="467544" y="5229200"/>
            <a:ext cx="79928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467544" y="5229200"/>
            <a:ext cx="794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Isı ve iş, sistemin çevresi ile enerji değişimlerindeki bir araçtır. </a:t>
            </a:r>
            <a:r>
              <a:rPr lang="el-GR" dirty="0" smtClean="0"/>
              <a:t>Δ</a:t>
            </a:r>
            <a:r>
              <a:rPr lang="tr-TR" dirty="0" err="1" smtClean="0"/>
              <a:t>U</a:t>
            </a:r>
            <a:r>
              <a:rPr lang="tr-TR" baseline="-25000" dirty="0" err="1" smtClean="0"/>
              <a:t>yalıtılmış</a:t>
            </a:r>
            <a:r>
              <a:rPr lang="tr-TR" baseline="-25000" dirty="0" smtClean="0"/>
              <a:t> sistem </a:t>
            </a:r>
            <a:r>
              <a:rPr lang="tr-TR" dirty="0" smtClean="0"/>
              <a:t>= 0 dır.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90" y="279724"/>
            <a:ext cx="8360182" cy="58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52" y="484868"/>
            <a:ext cx="8164179" cy="56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4397384" y="1196752"/>
            <a:ext cx="32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Sisteme giren enerji </a:t>
            </a:r>
            <a:r>
              <a:rPr lang="tr-TR" b="1" dirty="0" smtClean="0"/>
              <a:t>+</a:t>
            </a:r>
            <a:r>
              <a:rPr lang="tr-TR" dirty="0" smtClean="0"/>
              <a:t> işaretlidir.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36812" y="1196752"/>
            <a:ext cx="34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Sistemden çıkan enerji </a:t>
            </a:r>
            <a:r>
              <a:rPr lang="tr-TR" b="1" dirty="0" smtClean="0"/>
              <a:t>-</a:t>
            </a:r>
            <a:r>
              <a:rPr lang="tr-TR" dirty="0" smtClean="0"/>
              <a:t> işaretlidir.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9518"/>
            <a:ext cx="8345228" cy="593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5" y="262984"/>
            <a:ext cx="7839655" cy="58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6322831" cy="37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23528" y="472514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/>
              <a:t>Enerji</a:t>
            </a:r>
            <a:r>
              <a:rPr lang="tr-TR" sz="2000" dirty="0" smtClean="0"/>
              <a:t> iş yapabilme kapasitesidir. Bir kuvvetin bir yol boyunca etkimesi bir </a:t>
            </a:r>
            <a:r>
              <a:rPr lang="tr-TR" sz="2000" b="1" i="1" dirty="0" smtClean="0"/>
              <a:t>iş</a:t>
            </a:r>
            <a:r>
              <a:rPr lang="tr-TR" sz="2000" dirty="0" smtClean="0"/>
              <a:t> yapar. 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Haraketli</a:t>
            </a:r>
            <a:r>
              <a:rPr lang="tr-TR" sz="2000" dirty="0" smtClean="0"/>
              <a:t> cismin enerjisine </a:t>
            </a:r>
            <a:r>
              <a:rPr lang="tr-TR" sz="2000" b="1" i="1" dirty="0" smtClean="0"/>
              <a:t>kinetik enerji </a:t>
            </a:r>
            <a:r>
              <a:rPr lang="tr-TR" sz="2000" dirty="0" smtClean="0"/>
              <a:t>denir.  </a:t>
            </a:r>
          </a:p>
          <a:p>
            <a:endParaRPr lang="tr-TR" sz="2000" b="1" i="1" dirty="0" smtClean="0"/>
          </a:p>
          <a:p>
            <a:r>
              <a:rPr lang="tr-TR" sz="2000" b="1" i="1" dirty="0" smtClean="0"/>
              <a:t>Potansiyel enerji</a:t>
            </a:r>
            <a:r>
              <a:rPr lang="tr-TR" sz="2000" dirty="0" smtClean="0"/>
              <a:t>, cisimler arasındaki itme ya da çekme kuvvetlerinden veya konumundan ve bileşiminden ileri gelen bir enerji çeşididir.</a:t>
            </a:r>
            <a:endParaRPr lang="tr-TR" sz="2000" dirty="0"/>
          </a:p>
        </p:txBody>
      </p:sp>
      <p:pic>
        <p:nvPicPr>
          <p:cNvPr id="20484" name="Picture 4" descr="http://www.lisefizik.com/lise3/resimler/potenerj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296144" cy="648074"/>
          </a:xfrm>
          <a:prstGeom prst="rect">
            <a:avLst/>
          </a:prstGeom>
          <a:noFill/>
        </p:spPr>
      </p:pic>
      <p:pic>
        <p:nvPicPr>
          <p:cNvPr id="20486" name="Picture 6" descr="http://i.imgur.com/Vibb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125" y="2564904"/>
            <a:ext cx="3419475" cy="1628776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6732240" y="548680"/>
            <a:ext cx="222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Potential</a:t>
            </a:r>
            <a:r>
              <a:rPr lang="tr-TR" sz="2400" dirty="0" smtClean="0"/>
              <a:t> </a:t>
            </a:r>
            <a:r>
              <a:rPr lang="tr-TR" sz="2400" dirty="0" err="1" smtClean="0"/>
              <a:t>Energy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091439" cy="584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"/>
          <p:cNvGrpSpPr/>
          <p:nvPr/>
        </p:nvGrpSpPr>
        <p:grpSpPr>
          <a:xfrm>
            <a:off x="683568" y="5445224"/>
            <a:ext cx="7920880" cy="720080"/>
            <a:chOff x="683568" y="5445224"/>
            <a:chExt cx="7920880" cy="720080"/>
          </a:xfrm>
        </p:grpSpPr>
        <p:sp>
          <p:nvSpPr>
            <p:cNvPr id="5" name="4 Dikdörtgen"/>
            <p:cNvSpPr/>
            <p:nvPr/>
          </p:nvSpPr>
          <p:spPr>
            <a:xfrm>
              <a:off x="683568" y="5445224"/>
              <a:ext cx="792088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2 Metin kutusu"/>
            <p:cNvSpPr txBox="1"/>
            <p:nvPr/>
          </p:nvSpPr>
          <p:spPr>
            <a:xfrm>
              <a:off x="899592" y="5589240"/>
              <a:ext cx="756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err="1" smtClean="0"/>
                <a:t>Entalpi</a:t>
              </a:r>
              <a:r>
                <a:rPr lang="tr-TR" sz="2400" dirty="0" smtClean="0"/>
                <a:t>, H, hacim-basınç işi ile iç enerjinin toplamına eşittir</a:t>
              </a:r>
              <a:r>
                <a:rPr lang="tr-TR" dirty="0" smtClean="0"/>
                <a:t>.</a:t>
              </a:r>
              <a:endParaRPr lang="tr-TR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4" y="542799"/>
            <a:ext cx="7269807" cy="53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0" y="1700808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Sabit hacim: </a:t>
            </a:r>
          </a:p>
          <a:p>
            <a:r>
              <a:rPr lang="tr-TR" dirty="0" smtClean="0"/>
              <a:t>İş yapılmıyor.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5496" y="2780928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Sabit basınç:</a:t>
            </a:r>
          </a:p>
          <a:p>
            <a:r>
              <a:rPr lang="tr-TR" dirty="0" smtClean="0"/>
              <a:t>Çevre sisteme iş yapar ve sistem daha küçük bir hacme sıkıştırılır. Sabit hacimdeki tepkimeye göre daha fazla ısı açığa çıkar.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24" y="644120"/>
            <a:ext cx="7288860" cy="548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67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827584" y="548680"/>
            <a:ext cx="66967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Hal Değişimlerinde </a:t>
            </a:r>
            <a:r>
              <a:rPr lang="tr-TR" sz="3200" dirty="0" err="1" smtClean="0"/>
              <a:t>Entalpi</a:t>
            </a:r>
            <a:r>
              <a:rPr lang="tr-TR" sz="3200" dirty="0" smtClean="0"/>
              <a:t> Değişimi</a:t>
            </a:r>
            <a:endParaRPr lang="tr-TR" sz="3200" dirty="0"/>
          </a:p>
        </p:txBody>
      </p:sp>
      <p:sp>
        <p:nvSpPr>
          <p:cNvPr id="6" name="5 Dikdörtgen"/>
          <p:cNvSpPr/>
          <p:nvPr/>
        </p:nvSpPr>
        <p:spPr>
          <a:xfrm>
            <a:off x="1115616" y="1772816"/>
            <a:ext cx="39604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Mol</a:t>
            </a:r>
            <a:r>
              <a:rPr lang="tr-TR" dirty="0" smtClean="0"/>
              <a:t> buharlaşma </a:t>
            </a:r>
            <a:r>
              <a:rPr lang="tr-TR" dirty="0" err="1" smtClean="0"/>
              <a:t>entalpisi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115616" y="3140968"/>
            <a:ext cx="39604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Mol</a:t>
            </a:r>
            <a:r>
              <a:rPr lang="tr-TR" dirty="0" smtClean="0"/>
              <a:t> erime </a:t>
            </a:r>
            <a:r>
              <a:rPr lang="tr-TR" dirty="0" err="1" smtClean="0"/>
              <a:t>entalpisi</a:t>
            </a:r>
            <a:r>
              <a:rPr lang="tr-TR" dirty="0" smtClean="0"/>
              <a:t>: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3098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23528" y="4941168"/>
            <a:ext cx="842493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539552" y="4941168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Sıvı ya da katı bir maddenin </a:t>
            </a:r>
            <a:r>
              <a:rPr lang="tr-TR" sz="2000" dirty="0" err="1" smtClean="0"/>
              <a:t>standard</a:t>
            </a:r>
            <a:r>
              <a:rPr lang="tr-TR" sz="2000" dirty="0" smtClean="0"/>
              <a:t> hali,  saf element ve  bileşiklerde 1 bar (10</a:t>
            </a:r>
            <a:r>
              <a:rPr lang="tr-TR" sz="2000" baseline="30000" dirty="0" smtClean="0"/>
              <a:t>5</a:t>
            </a:r>
            <a:r>
              <a:rPr lang="tr-TR" sz="2000" dirty="0" smtClean="0"/>
              <a:t> </a:t>
            </a:r>
            <a:r>
              <a:rPr lang="tr-TR" sz="2000" dirty="0" err="1" smtClean="0"/>
              <a:t>Pa</a:t>
            </a:r>
            <a:r>
              <a:rPr lang="tr-TR" sz="2000" dirty="0" smtClean="0"/>
              <a:t>) basınç ve çalışılan sıcaklıktaki halidir.</a:t>
            </a:r>
          </a:p>
          <a:p>
            <a:endParaRPr lang="tr-TR" dirty="0" smtClean="0"/>
          </a:p>
          <a:p>
            <a:r>
              <a:rPr lang="tr-TR" sz="2000" dirty="0" smtClean="0"/>
              <a:t>Gazların </a:t>
            </a:r>
            <a:r>
              <a:rPr lang="tr-TR" sz="2000" dirty="0" err="1" smtClean="0"/>
              <a:t>standard</a:t>
            </a:r>
            <a:r>
              <a:rPr lang="tr-TR" sz="2000" dirty="0" smtClean="0"/>
              <a:t> </a:t>
            </a:r>
            <a:r>
              <a:rPr lang="tr-TR" sz="2000" dirty="0" smtClean="0"/>
              <a:t>hali,  </a:t>
            </a:r>
            <a:r>
              <a:rPr lang="tr-TR" sz="2000" dirty="0" smtClean="0"/>
              <a:t>1 </a:t>
            </a:r>
            <a:r>
              <a:rPr lang="tr-TR" sz="2000" dirty="0" smtClean="0"/>
              <a:t>bar basınç ve çalışılan sıcaklıktaki </a:t>
            </a:r>
            <a:r>
              <a:rPr lang="tr-TR" sz="2000" dirty="0" smtClean="0"/>
              <a:t>ideal gaz gibi davrandığı halidir</a:t>
            </a:r>
            <a:r>
              <a:rPr lang="tr-TR" sz="2000" dirty="0" smtClean="0"/>
              <a:t>.</a:t>
            </a:r>
            <a:endParaRPr lang="tr-TR" sz="20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6834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251520" y="2060848"/>
            <a:ext cx="1152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</a:t>
            </a:r>
            <a:r>
              <a:rPr lang="tr-TR" dirty="0" smtClean="0"/>
              <a:t>H </a:t>
            </a:r>
            <a:r>
              <a:rPr lang="tr-TR" dirty="0" smtClean="0">
                <a:latin typeface="Calibri"/>
              </a:rPr>
              <a:t>bir kapasite özelliğidir.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79512" y="4077072"/>
            <a:ext cx="151216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alibri"/>
              </a:rPr>
              <a:t>Tepkime tersine döndüğünde </a:t>
            </a:r>
            <a:r>
              <a:rPr lang="el-GR" dirty="0" smtClean="0"/>
              <a:t>Δ</a:t>
            </a:r>
            <a:r>
              <a:rPr lang="tr-TR" dirty="0" smtClean="0"/>
              <a:t>H </a:t>
            </a:r>
            <a:r>
              <a:rPr lang="tr-TR" dirty="0" err="1" smtClean="0"/>
              <a:t>ın</a:t>
            </a:r>
            <a:r>
              <a:rPr lang="tr-TR" dirty="0" smtClean="0"/>
              <a:t> işareti değişir.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554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0" y="1628800"/>
            <a:ext cx="154766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Hess’in</a:t>
            </a:r>
            <a:r>
              <a:rPr lang="tr-TR" dirty="0" smtClean="0"/>
              <a:t> tepkime ısılarının toplanabilirliği yasası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14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87624" y="404664"/>
            <a:ext cx="66247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Standard Oluşum </a:t>
            </a:r>
            <a:r>
              <a:rPr lang="tr-TR" sz="3600" dirty="0" err="1" smtClean="0"/>
              <a:t>Entalpisi</a:t>
            </a:r>
            <a:endParaRPr lang="tr-TR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0055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229600" cy="181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115616" y="1196752"/>
            <a:ext cx="7083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Standard tepkime </a:t>
            </a:r>
            <a:r>
              <a:rPr lang="tr-TR" sz="2000" b="1" dirty="0" err="1" smtClean="0"/>
              <a:t>entalpilerinden</a:t>
            </a:r>
            <a:r>
              <a:rPr lang="tr-TR" sz="2000" b="1" dirty="0" smtClean="0"/>
              <a:t> tepkime ısısının hesaplanması:</a:t>
            </a:r>
            <a:endParaRPr lang="tr-TR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939427" cy="38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83671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/>
              <a:t>Isı</a:t>
            </a:r>
            <a:r>
              <a:rPr lang="tr-TR" sz="2400" dirty="0" smtClean="0"/>
              <a:t> sıcaklık farkından ileri gelen enerji alışverişidir. </a:t>
            </a:r>
          </a:p>
          <a:p>
            <a:pPr algn="ctr"/>
            <a:r>
              <a:rPr lang="tr-TR" sz="2400" dirty="0" smtClean="0"/>
              <a:t>Sıcak bir cisimden soğuk bir cisme enerji aktarımı ısı şeklinde olur.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65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29600" cy="445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051720" y="6165304"/>
            <a:ext cx="53285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807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051720" y="6165304"/>
            <a:ext cx="533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Specific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heat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capacity</a:t>
            </a:r>
            <a:r>
              <a:rPr lang="tr-TR" dirty="0" smtClean="0">
                <a:solidFill>
                  <a:schemeClr val="bg1"/>
                </a:solidFill>
              </a:rPr>
              <a:t> (c) = özgül ısı kapasitesi =özgül ısı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95736" y="4653136"/>
            <a:ext cx="5113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maddenin kütlesi (g) x özgül ısı (</a:t>
            </a:r>
            <a:r>
              <a:rPr lang="tr-TR" b="1" dirty="0" smtClean="0">
                <a:solidFill>
                  <a:srgbClr val="00B0F0"/>
                </a:solidFill>
              </a:rPr>
              <a:t>c</a:t>
            </a:r>
            <a:r>
              <a:rPr lang="tr-TR" dirty="0" smtClean="0"/>
              <a:t>) = </a:t>
            </a:r>
            <a:r>
              <a:rPr lang="tr-TR" sz="2000" b="1" dirty="0" smtClean="0">
                <a:solidFill>
                  <a:srgbClr val="00B0F0"/>
                </a:solidFill>
              </a:rPr>
              <a:t>C</a:t>
            </a:r>
            <a:r>
              <a:rPr lang="tr-TR" dirty="0" smtClean="0"/>
              <a:t> (ısı kapasitesi) 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547664" y="5301208"/>
            <a:ext cx="643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Isı miktarı (q) = m x c x delta T = C x delta T </a:t>
            </a:r>
            <a:endParaRPr lang="tr-T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8143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0587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460" y="4376739"/>
            <a:ext cx="7339964" cy="24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38" y="620688"/>
            <a:ext cx="724880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6594"/>
            <a:ext cx="8315818" cy="526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8038629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329</Words>
  <Application>Microsoft Office PowerPoint</Application>
  <PresentationFormat>Ekran Gösterisi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aylin</dc:creator>
  <cp:lastModifiedBy>aylin</cp:lastModifiedBy>
  <cp:revision>71</cp:revision>
  <dcterms:created xsi:type="dcterms:W3CDTF">2013-12-24T06:47:17Z</dcterms:created>
  <dcterms:modified xsi:type="dcterms:W3CDTF">2014-12-09T07:16:30Z</dcterms:modified>
</cp:coreProperties>
</file>